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32918400" cy="43891200"/>
  <p:notesSz cx="7004050" cy="9290050"/>
  <p:defaultText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824">
          <p15:clr>
            <a:srgbClr val="A4A3A4"/>
          </p15:clr>
        </p15:guide>
        <p15:guide id="2" pos="10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74" autoAdjust="0"/>
    <p:restoredTop sz="94629" autoAdjust="0"/>
  </p:normalViewPr>
  <p:slideViewPr>
    <p:cSldViewPr>
      <p:cViewPr varScale="1">
        <p:scale>
          <a:sx n="21" d="100"/>
          <a:sy n="21" d="100"/>
        </p:scale>
        <p:origin x="3258" y="90"/>
      </p:cViewPr>
      <p:guideLst>
        <p:guide orient="horz" pos="13824"/>
        <p:guide pos="10368"/>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3.4</c:v>
                </c:pt>
              </c:numCache>
            </c:numRef>
          </c:val>
        </c:ser>
        <c:dLbls>
          <c:showLegendKey val="0"/>
          <c:showVal val="0"/>
          <c:showCatName val="0"/>
          <c:showSerName val="0"/>
          <c:showPercent val="0"/>
          <c:showBubbleSize val="0"/>
        </c:dLbls>
        <c:gapWidth val="150"/>
        <c:axId val="415299608"/>
        <c:axId val="415302744"/>
      </c:barChart>
      <c:catAx>
        <c:axId val="415299608"/>
        <c:scaling>
          <c:orientation val="minMax"/>
        </c:scaling>
        <c:delete val="0"/>
        <c:axPos val="b"/>
        <c:numFmt formatCode="General" sourceLinked="0"/>
        <c:majorTickMark val="out"/>
        <c:minorTickMark val="none"/>
        <c:tickLblPos val="nextTo"/>
        <c:crossAx val="415302744"/>
        <c:crosses val="autoZero"/>
        <c:auto val="1"/>
        <c:lblAlgn val="ctr"/>
        <c:lblOffset val="100"/>
        <c:noMultiLvlLbl val="0"/>
      </c:catAx>
      <c:valAx>
        <c:axId val="415302744"/>
        <c:scaling>
          <c:orientation val="minMax"/>
        </c:scaling>
        <c:delete val="0"/>
        <c:axPos val="l"/>
        <c:majorGridlines/>
        <c:numFmt formatCode="General" sourceLinked="1"/>
        <c:majorTickMark val="out"/>
        <c:minorTickMark val="none"/>
        <c:tickLblPos val="nextTo"/>
        <c:crossAx val="415299608"/>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1" name="Rectangle 10"/>
          <p:cNvSpPr/>
          <p:nvPr userDrawn="1"/>
        </p:nvSpPr>
        <p:spPr>
          <a:xfrm>
            <a:off x="32004000" y="0"/>
            <a:ext cx="914400" cy="438912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userDrawn="1"/>
        </p:nvSpPr>
        <p:spPr>
          <a:xfrm>
            <a:off x="0" y="0"/>
            <a:ext cx="914400" cy="438912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userDrawn="1"/>
        </p:nvSpPr>
        <p:spPr>
          <a:xfrm>
            <a:off x="0" y="0"/>
            <a:ext cx="32918400" cy="54864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userDrawn="1"/>
        </p:nvSpPr>
        <p:spPr>
          <a:xfrm>
            <a:off x="0" y="38404800"/>
            <a:ext cx="32918400" cy="54864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Instructions"/>
          <p:cNvSpPr/>
          <p:nvPr userDrawn="1"/>
        </p:nvSpPr>
        <p:spPr>
          <a:xfrm>
            <a:off x="-137160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400"/>
              </a:spcAft>
            </a:pPr>
            <a:r>
              <a:rPr lang="en-US" sz="9600" dirty="0" smtClean="0">
                <a:solidFill>
                  <a:srgbClr val="7F7F7F"/>
                </a:solidFill>
                <a:latin typeface="Calibri" pitchFamily="34" charset="0"/>
                <a:cs typeface="Calibri" panose="020F0502020204030204" pitchFamily="34" charset="0"/>
              </a:rPr>
              <a:t>Poster Print Size:</a:t>
            </a:r>
            <a:endParaRPr sz="9600" dirty="0">
              <a:solidFill>
                <a:srgbClr val="7F7F7F"/>
              </a:solidFill>
              <a:latin typeface="Calibri" pitchFamily="34" charset="0"/>
              <a:cs typeface="Calibri" panose="020F0502020204030204" pitchFamily="34" charset="0"/>
            </a:endParaRPr>
          </a:p>
          <a:p>
            <a:pPr lvl="0">
              <a:spcBef>
                <a:spcPts val="0"/>
              </a:spcBef>
              <a:spcAft>
                <a:spcPts val="2400"/>
              </a:spcAft>
            </a:pPr>
            <a:r>
              <a:rPr lang="en-US" sz="6600" dirty="0" smtClean="0">
                <a:solidFill>
                  <a:srgbClr val="7F7F7F"/>
                </a:solidFill>
                <a:latin typeface="Calibri" pitchFamily="34" charset="0"/>
                <a:cs typeface="Calibri" panose="020F0502020204030204" pitchFamily="34" charset="0"/>
              </a:rPr>
              <a:t>This poster template is 48” high by 36” wide. It can be used to print any poster with a 4:3 aspect ratio.</a:t>
            </a:r>
          </a:p>
          <a:p>
            <a:pPr lvl="0">
              <a:spcBef>
                <a:spcPts val="0"/>
              </a:spcBef>
              <a:spcAft>
                <a:spcPts val="2400"/>
              </a:spcAft>
            </a:pPr>
            <a:r>
              <a:rPr lang="en-US" sz="9600" dirty="0" smtClean="0">
                <a:solidFill>
                  <a:srgbClr val="7F7F7F"/>
                </a:solidFill>
                <a:latin typeface="Calibri" pitchFamily="34" charset="0"/>
                <a:cs typeface="Calibri" panose="020F0502020204030204" pitchFamily="34" charset="0"/>
              </a:rPr>
              <a:t>Placeholders</a:t>
            </a:r>
            <a:r>
              <a:rPr sz="9600" dirty="0" smtClean="0">
                <a:solidFill>
                  <a:srgbClr val="7F7F7F"/>
                </a:solidFill>
                <a:latin typeface="Calibri" pitchFamily="34" charset="0"/>
                <a:cs typeface="Calibri" panose="020F0502020204030204" pitchFamily="34" charset="0"/>
              </a:rPr>
              <a:t>:</a:t>
            </a:r>
            <a:endParaRPr sz="9600" dirty="0">
              <a:solidFill>
                <a:srgbClr val="7F7F7F"/>
              </a:solidFill>
              <a:latin typeface="Calibri" pitchFamily="34" charset="0"/>
              <a:cs typeface="Calibri" panose="020F0502020204030204" pitchFamily="34" charset="0"/>
            </a:endParaRPr>
          </a:p>
          <a:p>
            <a:pPr lvl="0">
              <a:spcBef>
                <a:spcPts val="0"/>
              </a:spcBef>
              <a:spcAft>
                <a:spcPts val="2400"/>
              </a:spcAft>
            </a:pPr>
            <a:r>
              <a:rPr sz="6600" dirty="0">
                <a:solidFill>
                  <a:srgbClr val="7F7F7F"/>
                </a:solidFill>
                <a:latin typeface="Calibri" pitchFamily="34" charset="0"/>
                <a:cs typeface="Calibri" panose="020F0502020204030204" pitchFamily="34" charset="0"/>
              </a:rPr>
              <a:t>The </a:t>
            </a:r>
            <a:r>
              <a:rPr lang="en-US" sz="6600" dirty="0" smtClean="0">
                <a:solidFill>
                  <a:srgbClr val="7F7F7F"/>
                </a:solidFill>
                <a:latin typeface="Calibri" pitchFamily="34" charset="0"/>
                <a:cs typeface="Calibri" panose="020F0502020204030204" pitchFamily="34" charset="0"/>
              </a:rPr>
              <a:t>various elements included</a:t>
            </a:r>
            <a:r>
              <a:rPr sz="6600" dirty="0" smtClean="0">
                <a:solidFill>
                  <a:srgbClr val="7F7F7F"/>
                </a:solidFill>
                <a:latin typeface="Calibri" pitchFamily="34" charset="0"/>
                <a:cs typeface="Calibri" panose="020F0502020204030204" pitchFamily="34" charset="0"/>
              </a:rPr>
              <a:t> </a:t>
            </a:r>
            <a:r>
              <a:rPr sz="6600" dirty="0">
                <a:solidFill>
                  <a:srgbClr val="7F7F7F"/>
                </a:solidFill>
                <a:latin typeface="Calibri" pitchFamily="34" charset="0"/>
                <a:cs typeface="Calibri" panose="020F0502020204030204" pitchFamily="34" charset="0"/>
              </a:rPr>
              <a:t>in this </a:t>
            </a:r>
            <a:r>
              <a:rPr lang="en-US" sz="6600" dirty="0" smtClean="0">
                <a:solidFill>
                  <a:srgbClr val="7F7F7F"/>
                </a:solidFill>
                <a:latin typeface="Calibri" pitchFamily="34" charset="0"/>
                <a:cs typeface="Calibri" panose="020F0502020204030204" pitchFamily="34" charset="0"/>
              </a:rPr>
              <a:t>poster are ones</a:t>
            </a:r>
            <a:r>
              <a:rPr lang="en-US" sz="6600" baseline="0" dirty="0" smtClean="0">
                <a:solidFill>
                  <a:srgbClr val="7F7F7F"/>
                </a:solidFill>
                <a:latin typeface="Calibri" pitchFamily="34" charset="0"/>
                <a:cs typeface="Calibri" panose="020F0502020204030204" pitchFamily="34" charset="0"/>
              </a:rPr>
              <a:t> we often see in medical, research, and scientific posters.</a:t>
            </a:r>
            <a:r>
              <a:rPr sz="6600" dirty="0" smtClean="0">
                <a:solidFill>
                  <a:srgbClr val="7F7F7F"/>
                </a:solidFill>
                <a:latin typeface="Calibri" pitchFamily="34" charset="0"/>
                <a:cs typeface="Calibri" panose="020F0502020204030204" pitchFamily="34" charset="0"/>
              </a:rPr>
              <a:t> </a:t>
            </a:r>
            <a:r>
              <a:rPr lang="en-US" sz="6600" dirty="0" smtClean="0">
                <a:solidFill>
                  <a:srgbClr val="7F7F7F"/>
                </a:solidFill>
                <a:latin typeface="Calibri" pitchFamily="34" charset="0"/>
                <a:cs typeface="Calibri" panose="020F0502020204030204" pitchFamily="34" charset="0"/>
              </a:rPr>
              <a:t>Feel</a:t>
            </a:r>
            <a:r>
              <a:rPr lang="en-US" sz="6600" baseline="0" dirty="0" smtClean="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2400"/>
              </a:spcAft>
            </a:pPr>
            <a:r>
              <a:rPr lang="en-US" sz="9600" dirty="0" smtClean="0">
                <a:solidFill>
                  <a:srgbClr val="7F7F7F"/>
                </a:solidFill>
                <a:latin typeface="Calibri" pitchFamily="34" charset="0"/>
                <a:cs typeface="Calibri" panose="020F0502020204030204" pitchFamily="34" charset="0"/>
              </a:rPr>
              <a:t>Image</a:t>
            </a:r>
            <a:r>
              <a:rPr lang="en-US" sz="9600" baseline="0" dirty="0" smtClean="0">
                <a:solidFill>
                  <a:srgbClr val="7F7F7F"/>
                </a:solidFill>
                <a:latin typeface="Calibri" pitchFamily="34" charset="0"/>
                <a:cs typeface="Calibri" panose="020F0502020204030204" pitchFamily="34" charset="0"/>
              </a:rPr>
              <a:t> Quality</a:t>
            </a:r>
            <a:r>
              <a:rPr lang="en-US" sz="9600" dirty="0" smtClean="0">
                <a:solidFill>
                  <a:srgbClr val="7F7F7F"/>
                </a:solidFill>
                <a:latin typeface="Calibri" pitchFamily="34" charset="0"/>
                <a:cs typeface="Calibri" panose="020F0502020204030204" pitchFamily="34" charset="0"/>
              </a:rPr>
              <a:t>:</a:t>
            </a:r>
          </a:p>
          <a:p>
            <a:pPr lvl="0">
              <a:spcBef>
                <a:spcPts val="0"/>
              </a:spcBef>
              <a:spcAft>
                <a:spcPts val="2400"/>
              </a:spcAft>
            </a:pPr>
            <a:r>
              <a:rPr lang="en-US" sz="6600" dirty="0" smtClean="0">
                <a:solidFill>
                  <a:srgbClr val="7F7F7F"/>
                </a:solidFill>
                <a:latin typeface="Calibri" pitchFamily="34" charset="0"/>
                <a:cs typeface="Calibri" panose="020F0502020204030204" pitchFamily="34" charset="0"/>
              </a:rPr>
              <a:t>You can place digital photos or logo art in your poster file by selecting the </a:t>
            </a:r>
            <a:r>
              <a:rPr lang="en-US" sz="6600" b="1" dirty="0" smtClean="0">
                <a:solidFill>
                  <a:srgbClr val="7F7F7F"/>
                </a:solidFill>
                <a:latin typeface="Calibri" pitchFamily="34" charset="0"/>
                <a:cs typeface="Calibri" panose="020F0502020204030204" pitchFamily="34" charset="0"/>
              </a:rPr>
              <a:t>Insert, Picture</a:t>
            </a:r>
            <a:r>
              <a:rPr lang="en-US" sz="6600" dirty="0" smtClean="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6600" b="1" dirty="0" smtClean="0">
                <a:solidFill>
                  <a:srgbClr val="7F7F7F"/>
                </a:solidFill>
                <a:latin typeface="Calibri" pitchFamily="34" charset="0"/>
                <a:cs typeface="Calibri" panose="020F0502020204030204" pitchFamily="34" charset="0"/>
              </a:rPr>
              <a:t>150-200 pixels per inch in their final printed size</a:t>
            </a:r>
            <a:r>
              <a:rPr lang="en-US" sz="6600" dirty="0" smtClean="0">
                <a:solidFill>
                  <a:srgbClr val="7F7F7F"/>
                </a:solidFill>
                <a:latin typeface="Calibri" pitchFamily="34" charset="0"/>
                <a:cs typeface="Calibri" panose="020F0502020204030204" pitchFamily="34" charset="0"/>
              </a:rPr>
              <a:t>. For instance, a 1600 x 1200 pixel</a:t>
            </a:r>
            <a:r>
              <a:rPr lang="en-US" sz="6600" baseline="0" dirty="0" smtClean="0">
                <a:solidFill>
                  <a:srgbClr val="7F7F7F"/>
                </a:solidFill>
                <a:latin typeface="Calibri" pitchFamily="34" charset="0"/>
                <a:cs typeface="Calibri" panose="020F0502020204030204" pitchFamily="34" charset="0"/>
              </a:rPr>
              <a:t> photo will usually look fine up to </a:t>
            </a:r>
            <a:r>
              <a:rPr lang="en-US" sz="6600" dirty="0" smtClean="0">
                <a:solidFill>
                  <a:srgbClr val="7F7F7F"/>
                </a:solidFill>
                <a:latin typeface="Calibri" pitchFamily="34" charset="0"/>
                <a:cs typeface="Calibri" panose="020F0502020204030204" pitchFamily="34" charset="0"/>
              </a:rPr>
              <a:t>8“-10” wide on your printed poster.</a:t>
            </a:r>
          </a:p>
          <a:p>
            <a:pPr lvl="0">
              <a:spcBef>
                <a:spcPts val="0"/>
              </a:spcBef>
              <a:spcAft>
                <a:spcPts val="2400"/>
              </a:spcAft>
            </a:pPr>
            <a:r>
              <a:rPr lang="en-US" sz="6600" dirty="0" smtClean="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2400"/>
              </a:spcAft>
            </a:pPr>
            <a:r>
              <a:rPr lang="en-US" sz="6600" dirty="0" smtClean="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2400"/>
              </a:spcAft>
            </a:pPr>
            <a:r>
              <a:rPr lang="en-US" sz="4800" dirty="0" smtClean="0">
                <a:solidFill>
                  <a:srgbClr val="7F7F7F"/>
                </a:solidFill>
                <a:latin typeface="Calibri" pitchFamily="34" charset="0"/>
                <a:cs typeface="Calibri" panose="020F0502020204030204" pitchFamily="34" charset="0"/>
              </a:rPr>
              <a:t/>
            </a:r>
            <a:br>
              <a:rPr lang="en-US" sz="4800" dirty="0" smtClean="0">
                <a:solidFill>
                  <a:srgbClr val="7F7F7F"/>
                </a:solidFill>
                <a:latin typeface="Calibri" pitchFamily="34" charset="0"/>
                <a:cs typeface="Calibri" panose="020F0502020204030204" pitchFamily="34" charset="0"/>
              </a:rPr>
            </a:br>
            <a:r>
              <a:rPr lang="en-US" sz="4800" dirty="0" smtClean="0">
                <a:solidFill>
                  <a:srgbClr val="7F7F7F"/>
                </a:solidFill>
                <a:latin typeface="Calibri" pitchFamily="34" charset="0"/>
                <a:cs typeface="Calibri" panose="020F0502020204030204" pitchFamily="34" charset="0"/>
              </a:rPr>
              <a:t>[This sidebar area does not print.]</a:t>
            </a:r>
          </a:p>
        </p:txBody>
      </p:sp>
      <p:grpSp>
        <p:nvGrpSpPr>
          <p:cNvPr id="2" name="Group 1"/>
          <p:cNvGrpSpPr/>
          <p:nvPr userDrawn="1"/>
        </p:nvGrpSpPr>
        <p:grpSpPr>
          <a:xfrm>
            <a:off x="33832800" y="0"/>
            <a:ext cx="12801600" cy="43891200"/>
            <a:chOff x="33832800" y="0"/>
            <a:chExt cx="12801600" cy="43891200"/>
          </a:xfrm>
        </p:grpSpPr>
        <p:sp>
          <p:nvSpPr>
            <p:cNvPr id="13"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400"/>
                </a:spcAft>
              </a:pPr>
              <a:r>
                <a:rPr lang="en-US" sz="9600" dirty="0" smtClean="0">
                  <a:solidFill>
                    <a:schemeClr val="bg1">
                      <a:lumMod val="50000"/>
                    </a:schemeClr>
                  </a:solidFill>
                  <a:latin typeface="Calibri" pitchFamily="34" charset="0"/>
                  <a:cs typeface="Calibri" panose="020F0502020204030204" pitchFamily="34" charset="0"/>
                </a:rPr>
                <a:t>Change</a:t>
              </a:r>
              <a:r>
                <a:rPr lang="en-US" sz="9600" baseline="0" dirty="0" smtClean="0">
                  <a:solidFill>
                    <a:schemeClr val="bg1">
                      <a:lumMod val="50000"/>
                    </a:schemeClr>
                  </a:solidFill>
                  <a:latin typeface="Calibri" pitchFamily="34" charset="0"/>
                  <a:cs typeface="Calibri" panose="020F0502020204030204" pitchFamily="34" charset="0"/>
                </a:rPr>
                <a:t> Color Theme</a:t>
              </a:r>
              <a:r>
                <a:rPr lang="en-US" sz="9600" dirty="0" smtClean="0">
                  <a:solidFill>
                    <a:schemeClr val="bg1">
                      <a:lumMod val="50000"/>
                    </a:schemeClr>
                  </a:solidFill>
                  <a:latin typeface="Calibri" pitchFamily="34" charset="0"/>
                  <a:cs typeface="Calibri" panose="020F0502020204030204" pitchFamily="34" charset="0"/>
                </a:rPr>
                <a:t>:</a:t>
              </a:r>
              <a:endParaRPr sz="9600" dirty="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r>
                <a:rPr lang="en-US" sz="6600" dirty="0" smtClean="0">
                  <a:solidFill>
                    <a:schemeClr val="bg1">
                      <a:lumMod val="50000"/>
                    </a:schemeClr>
                  </a:solidFill>
                  <a:latin typeface="Calibri" pitchFamily="34" charset="0"/>
                  <a:cs typeface="Calibri" panose="020F0502020204030204" pitchFamily="34" charset="0"/>
                </a:rPr>
                <a:t>This template is designed to use the built-in color themes in</a:t>
              </a:r>
              <a:r>
                <a:rPr lang="en-US" sz="6600" baseline="0" dirty="0" smtClean="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2400"/>
                </a:spcAft>
              </a:pPr>
              <a:r>
                <a:rPr lang="en-US" sz="6600" baseline="0" dirty="0" smtClean="0">
                  <a:solidFill>
                    <a:schemeClr val="bg1">
                      <a:lumMod val="50000"/>
                    </a:schemeClr>
                  </a:solidFill>
                  <a:latin typeface="Calibri" pitchFamily="34" charset="0"/>
                  <a:cs typeface="Calibri" panose="020F0502020204030204" pitchFamily="34" charset="0"/>
                </a:rPr>
                <a:t>To change the color theme, select the </a:t>
              </a:r>
              <a:r>
                <a:rPr lang="en-US" sz="6600" b="1" baseline="0" dirty="0" smtClean="0">
                  <a:solidFill>
                    <a:schemeClr val="bg1">
                      <a:lumMod val="50000"/>
                    </a:schemeClr>
                  </a:solidFill>
                  <a:latin typeface="Calibri" pitchFamily="34" charset="0"/>
                  <a:cs typeface="Calibri" panose="020F0502020204030204" pitchFamily="34" charset="0"/>
                </a:rPr>
                <a:t>Design</a:t>
              </a:r>
              <a:r>
                <a:rPr lang="en-US" sz="6600" baseline="0" dirty="0" smtClean="0">
                  <a:solidFill>
                    <a:schemeClr val="bg1">
                      <a:lumMod val="50000"/>
                    </a:schemeClr>
                  </a:solidFill>
                  <a:latin typeface="Calibri" pitchFamily="34" charset="0"/>
                  <a:cs typeface="Calibri" panose="020F0502020204030204" pitchFamily="34" charset="0"/>
                </a:rPr>
                <a:t> tab, then select the </a:t>
              </a:r>
              <a:r>
                <a:rPr lang="en-US" sz="6600" b="1" baseline="0" dirty="0" smtClean="0">
                  <a:solidFill>
                    <a:schemeClr val="bg1">
                      <a:lumMod val="50000"/>
                    </a:schemeClr>
                  </a:solidFill>
                  <a:latin typeface="Calibri" pitchFamily="34" charset="0"/>
                  <a:cs typeface="Calibri" panose="020F0502020204030204" pitchFamily="34" charset="0"/>
                </a:rPr>
                <a:t>Colors</a:t>
              </a:r>
              <a:r>
                <a:rPr lang="en-US" sz="6600" baseline="0" dirty="0" smtClean="0">
                  <a:solidFill>
                    <a:schemeClr val="bg1">
                      <a:lumMod val="50000"/>
                    </a:schemeClr>
                  </a:solidFill>
                  <a:latin typeface="Calibri" pitchFamily="34" charset="0"/>
                  <a:cs typeface="Calibri" panose="020F0502020204030204" pitchFamily="34" charset="0"/>
                </a:rPr>
                <a:t> drop-down list.</a:t>
              </a:r>
            </a:p>
            <a:p>
              <a:pPr lvl="0">
                <a:spcBef>
                  <a:spcPts val="0"/>
                </a:spcBef>
                <a:spcAft>
                  <a:spcPts val="2400"/>
                </a:spcAft>
              </a:pPr>
              <a:endParaRPr lang="en-US" sz="66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endParaRPr lang="en-US" sz="66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endParaRPr lang="en-US" sz="66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endParaRPr lang="en-US" sz="66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endParaRPr lang="en-US" sz="66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endParaRPr lang="en-US" sz="66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endParaRPr lang="en-US" sz="66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endParaRPr lang="en-US" sz="66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endParaRPr lang="en-US" sz="66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r>
                <a:rPr lang="en-US" sz="6600" baseline="0" dirty="0" smtClean="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2400"/>
                </a:spcAft>
              </a:pPr>
              <a:r>
                <a:rPr lang="en-US" sz="9600" dirty="0" smtClean="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2400"/>
                </a:spcAft>
              </a:pPr>
              <a:r>
                <a:rPr lang="en-US" sz="6600" dirty="0" smtClean="0">
                  <a:solidFill>
                    <a:schemeClr val="bg1">
                      <a:lumMod val="50000"/>
                    </a:schemeClr>
                  </a:solidFill>
                  <a:latin typeface="Calibri" pitchFamily="34" charset="0"/>
                  <a:cs typeface="Calibri" panose="020F0502020204030204" pitchFamily="34" charset="0"/>
                </a:rPr>
                <a:t>Once your poster file is ready, visit</a:t>
              </a:r>
              <a:r>
                <a:rPr lang="en-US" sz="6600" baseline="0" dirty="0" smtClean="0">
                  <a:solidFill>
                    <a:schemeClr val="bg1">
                      <a:lumMod val="50000"/>
                    </a:schemeClr>
                  </a:solidFill>
                  <a:latin typeface="Calibri" pitchFamily="34" charset="0"/>
                  <a:cs typeface="Calibri" panose="020F0502020204030204" pitchFamily="34" charset="0"/>
                </a:rPr>
                <a:t> </a:t>
              </a:r>
              <a:r>
                <a:rPr lang="en-US" sz="6600" b="1" baseline="0" dirty="0" smtClean="0">
                  <a:solidFill>
                    <a:schemeClr val="bg1">
                      <a:lumMod val="50000"/>
                    </a:schemeClr>
                  </a:solidFill>
                  <a:latin typeface="Calibri" pitchFamily="34" charset="0"/>
                  <a:cs typeface="Calibri" panose="020F0502020204030204" pitchFamily="34" charset="0"/>
                </a:rPr>
                <a:t>www.genigraphics.com</a:t>
              </a:r>
              <a:r>
                <a:rPr lang="en-US" sz="6600" baseline="0" dirty="0" smtClean="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2400"/>
                </a:spcAft>
              </a:pPr>
              <a:r>
                <a:rPr lang="en-US" sz="6600" baseline="0" dirty="0" smtClean="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6600" baseline="0" dirty="0" smtClean="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6600" baseline="0" dirty="0" smtClean="0">
                  <a:solidFill>
                    <a:schemeClr val="bg1">
                      <a:lumMod val="50000"/>
                    </a:schemeClr>
                  </a:solidFill>
                  <a:latin typeface="Calibri" pitchFamily="34" charset="0"/>
                  <a:cs typeface="Calibri" panose="020F0502020204030204" pitchFamily="34" charset="0"/>
                </a:rPr>
                <a:t>US and Canada:  1-800-790-4001</a:t>
              </a:r>
              <a:br>
                <a:rPr lang="en-US" sz="6600" baseline="0" dirty="0" smtClean="0">
                  <a:solidFill>
                    <a:schemeClr val="bg1">
                      <a:lumMod val="50000"/>
                    </a:schemeClr>
                  </a:solidFill>
                  <a:latin typeface="Calibri" pitchFamily="34" charset="0"/>
                  <a:cs typeface="Calibri" panose="020F0502020204030204" pitchFamily="34" charset="0"/>
                </a:rPr>
              </a:br>
              <a:r>
                <a:rPr lang="en-US" sz="6600" baseline="0" dirty="0" smtClean="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r>
                <a:rPr lang="en-US" sz="4800" dirty="0" smtClean="0">
                  <a:solidFill>
                    <a:schemeClr val="bg1">
                      <a:lumMod val="50000"/>
                    </a:schemeClr>
                  </a:solidFill>
                  <a:latin typeface="Calibri" pitchFamily="34" charset="0"/>
                  <a:cs typeface="Calibri" panose="020F0502020204030204" pitchFamily="34" charset="0"/>
                </a:rPr>
                <a:t/>
              </a:r>
              <a:br>
                <a:rPr lang="en-US" sz="4800" dirty="0" smtClean="0">
                  <a:solidFill>
                    <a:schemeClr val="bg1">
                      <a:lumMod val="50000"/>
                    </a:schemeClr>
                  </a:solidFill>
                  <a:latin typeface="Calibri" pitchFamily="34" charset="0"/>
                  <a:cs typeface="Calibri" panose="020F0502020204030204" pitchFamily="34" charset="0"/>
                </a:rPr>
              </a:br>
              <a:r>
                <a:rPr lang="en-US" sz="4800" dirty="0" smtClean="0">
                  <a:solidFill>
                    <a:schemeClr val="bg1">
                      <a:lumMod val="50000"/>
                    </a:schemeClr>
                  </a:solidFill>
                  <a:latin typeface="Calibri" pitchFamily="34" charset="0"/>
                  <a:cs typeface="Calibri" panose="020F0502020204030204" pitchFamily="34" charset="0"/>
                </a:rPr>
                <a:t>[This sidebar area does not print.]</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9260274"/>
              <a:ext cx="11904515" cy="10246926"/>
            </a:xfrm>
            <a:prstGeom prst="rect">
              <a:avLst/>
            </a:prstGeom>
          </p:spPr>
        </p:pic>
      </p:grpSp>
      <p:pic>
        <p:nvPicPr>
          <p:cNvPr id="3" name="Picture 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6782765" y="43476672"/>
            <a:ext cx="5297435" cy="185928"/>
          </a:xfrm>
          <a:prstGeom prst="rect">
            <a:avLst/>
          </a:prstGeom>
        </p:spPr>
      </p:pic>
    </p:spTree>
    <p:extLst>
      <p:ext uri="{BB962C8B-B14F-4D97-AF65-F5344CB8AC3E}">
        <p14:creationId xmlns:p14="http://schemas.microsoft.com/office/powerpoint/2010/main" val="381294480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5D6BDF-9D0E-4E2B-85B8-D8F4790360C9}" type="datetimeFigureOut">
              <a:rPr lang="en-US" smtClean="0"/>
              <a:t>6/27/2016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293166510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45920" y="1757683"/>
            <a:ext cx="29626560" cy="7315200"/>
          </a:xfrm>
          <a:prstGeom prst="rect">
            <a:avLst/>
          </a:prstGeom>
        </p:spPr>
        <p:txBody>
          <a:bodyPr vert="horz" lIns="438912" tIns="219456" rIns="438912" bIns="219456"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1645920" y="10241283"/>
            <a:ext cx="29626560" cy="28966163"/>
          </a:xfrm>
          <a:prstGeom prst="rect">
            <a:avLst/>
          </a:prstGeom>
        </p:spPr>
        <p:txBody>
          <a:bodyPr vert="horz" lIns="438912" tIns="219456" rIns="438912" bIns="219456"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1645920" y="40680643"/>
            <a:ext cx="7680960" cy="2336800"/>
          </a:xfrm>
          <a:prstGeom prst="rect">
            <a:avLst/>
          </a:prstGeom>
        </p:spPr>
        <p:txBody>
          <a:bodyPr vert="horz" lIns="438912" tIns="219456" rIns="438912" bIns="219456" rtlCol="0" anchor="ctr"/>
          <a:lstStyle>
            <a:lvl1pPr algn="l">
              <a:defRPr sz="5800">
                <a:solidFill>
                  <a:schemeClr val="tx1">
                    <a:tint val="75000"/>
                  </a:schemeClr>
                </a:solidFill>
              </a:defRPr>
            </a:lvl1pPr>
          </a:lstStyle>
          <a:p>
            <a:fld id="{985D6BDF-9D0E-4E2B-85B8-D8F4790360C9}" type="datetimeFigureOut">
              <a:rPr lang="en-US" smtClean="0"/>
              <a:t>6/27/2016</a:t>
            </a:fld>
            <a:endParaRPr lang="en-US" dirty="0"/>
          </a:p>
        </p:txBody>
      </p:sp>
      <p:sp>
        <p:nvSpPr>
          <p:cNvPr id="5" name="Footer Placeholder 4"/>
          <p:cNvSpPr>
            <a:spLocks noGrp="1"/>
          </p:cNvSpPr>
          <p:nvPr>
            <p:ph type="ftr" sz="quarter" idx="3"/>
          </p:nvPr>
        </p:nvSpPr>
        <p:spPr>
          <a:xfrm>
            <a:off x="11247120" y="40680643"/>
            <a:ext cx="10424160" cy="2336800"/>
          </a:xfrm>
          <a:prstGeom prst="rect">
            <a:avLst/>
          </a:prstGeom>
        </p:spPr>
        <p:txBody>
          <a:bodyPr vert="horz" lIns="438912" tIns="219456" rIns="438912" bIns="219456" rtlCol="0" anchor="ctr"/>
          <a:lstStyle>
            <a:lvl1pPr algn="ctr">
              <a:defRPr sz="58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23591520" y="40680643"/>
            <a:ext cx="7680960" cy="2336800"/>
          </a:xfrm>
          <a:prstGeom prst="rect">
            <a:avLst/>
          </a:prstGeom>
        </p:spPr>
        <p:txBody>
          <a:bodyPr vert="horz" lIns="438912" tIns="219456" rIns="438912" bIns="219456" rtlCol="0" anchor="ctr"/>
          <a:lstStyle>
            <a:lvl1pPr algn="r">
              <a:defRPr sz="5800">
                <a:solidFill>
                  <a:schemeClr val="tx1">
                    <a:tint val="75000"/>
                  </a:schemeClr>
                </a:solidFill>
              </a:defRPr>
            </a:lvl1pPr>
          </a:lstStyle>
          <a:p>
            <a:fld id="{FBB075EA-769C-4ECD-B48E-D6FCDC24F876}" type="slidenum">
              <a:rPr lang="en-US" smtClean="0"/>
              <a:t>‹#›</a:t>
            </a:fld>
            <a:endParaRPr lang="en-US" dirty="0"/>
          </a:p>
        </p:txBody>
      </p:sp>
    </p:spTree>
    <p:extLst>
      <p:ext uri="{BB962C8B-B14F-4D97-AF65-F5344CB8AC3E}">
        <p14:creationId xmlns:p14="http://schemas.microsoft.com/office/powerpoint/2010/main" val="72322184"/>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txStyles>
    <p:titleStyle>
      <a:lvl1pPr algn="ctr" defTabSz="4389120" rtl="0" eaLnBrk="1" latinLnBrk="0" hangingPunct="1">
        <a:spcBef>
          <a:spcPct val="0"/>
        </a:spcBef>
        <a:buNone/>
        <a:defRPr sz="8000" kern="1200">
          <a:solidFill>
            <a:schemeClr val="tx1"/>
          </a:solidFill>
          <a:latin typeface="+mj-lt"/>
          <a:ea typeface="+mj-ea"/>
          <a:cs typeface="+mj-cs"/>
        </a:defRPr>
      </a:lvl1pPr>
    </p:titleStyle>
    <p:bodyStyle>
      <a:lvl1pPr marL="457200" indent="-457200" algn="l" defTabSz="4389120"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914400" indent="-457200" algn="l" defTabSz="4389120"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371600" indent="-457200" algn="l" defTabSz="4389120" rtl="0" eaLnBrk="1" latinLnBrk="0" hangingPunct="1">
        <a:spcBef>
          <a:spcPct val="20000"/>
        </a:spcBef>
        <a:buFont typeface="Arial" pitchFamily="34" charset="0"/>
        <a:buChar char="•"/>
        <a:defRPr sz="3600" kern="1200">
          <a:solidFill>
            <a:schemeClr val="tx1"/>
          </a:solidFill>
          <a:latin typeface="+mn-lt"/>
          <a:ea typeface="+mn-ea"/>
          <a:cs typeface="+mn-cs"/>
        </a:defRPr>
      </a:lvl3pPr>
      <a:lvl4pPr marL="1828800" indent="-457200" algn="l" defTabSz="4389120" rtl="0" eaLnBrk="1" latinLnBrk="0" hangingPunct="1">
        <a:spcBef>
          <a:spcPct val="20000"/>
        </a:spcBef>
        <a:buFont typeface="Arial" pitchFamily="34" charset="0"/>
        <a:buChar char="–"/>
        <a:defRPr sz="3600" kern="1200">
          <a:solidFill>
            <a:schemeClr val="tx1"/>
          </a:solidFill>
          <a:latin typeface="+mn-lt"/>
          <a:ea typeface="+mn-ea"/>
          <a:cs typeface="+mn-cs"/>
        </a:defRPr>
      </a:lvl4pPr>
      <a:lvl5pPr marL="2286000" indent="-457200" algn="l" defTabSz="4389120" rtl="0" eaLnBrk="1" latinLnBrk="0" hangingPunct="1">
        <a:spcBef>
          <a:spcPct val="20000"/>
        </a:spcBef>
        <a:buFont typeface="Arial" pitchFamily="34" charset="0"/>
        <a:buChar char="»"/>
        <a:defRPr sz="3600" kern="1200">
          <a:solidFill>
            <a:schemeClr val="tx1"/>
          </a:solidFill>
          <a:latin typeface="+mn-lt"/>
          <a:ea typeface="+mn-ea"/>
          <a:cs typeface="+mn-cs"/>
        </a:defRPr>
      </a:lvl5pPr>
      <a:lvl6pPr marL="1207008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464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920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376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7" Type="http://schemas.openxmlformats.org/officeDocument/2006/relationships/image" Target="../media/image6.jp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2"/>
          <p:cNvSpPr txBox="1">
            <a:spLocks noChangeArrowheads="1"/>
          </p:cNvSpPr>
          <p:nvPr/>
        </p:nvSpPr>
        <p:spPr bwMode="auto">
          <a:xfrm>
            <a:off x="5486400" y="659011"/>
            <a:ext cx="21945600" cy="21544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2880" tIns="457200" rIns="182880" bIns="457200" anchor="ctr" anchorCtr="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8000" b="1" dirty="0" smtClean="0">
                <a:solidFill>
                  <a:schemeClr val="accent3">
                    <a:lumMod val="20000"/>
                    <a:lumOff val="80000"/>
                  </a:schemeClr>
                </a:solidFill>
                <a:latin typeface="+mn-lt"/>
              </a:rPr>
              <a:t>Title</a:t>
            </a:r>
            <a:endParaRPr lang="en-US" sz="8000" b="1" dirty="0">
              <a:solidFill>
                <a:schemeClr val="accent3">
                  <a:lumMod val="20000"/>
                  <a:lumOff val="80000"/>
                </a:schemeClr>
              </a:solidFill>
              <a:latin typeface="+mn-lt"/>
            </a:endParaRPr>
          </a:p>
        </p:txBody>
      </p:sp>
      <p:sp>
        <p:nvSpPr>
          <p:cNvPr id="5" name="Text Box 123"/>
          <p:cNvSpPr txBox="1">
            <a:spLocks noChangeArrowheads="1"/>
          </p:cNvSpPr>
          <p:nvPr/>
        </p:nvSpPr>
        <p:spPr bwMode="auto">
          <a:xfrm>
            <a:off x="5486400" y="3200400"/>
            <a:ext cx="21945600"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2880" tIns="182880" rIns="182880" bIns="182880" anchor="ctr" anchorCtr="0"/>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4800" dirty="0">
                <a:solidFill>
                  <a:schemeClr val="accent3">
                    <a:lumMod val="20000"/>
                    <a:lumOff val="80000"/>
                  </a:schemeClr>
                </a:solidFill>
                <a:latin typeface="+mn-lt"/>
              </a:rPr>
              <a:t>John Smith, MD</a:t>
            </a:r>
            <a:r>
              <a:rPr lang="en-US" sz="4800" baseline="30000" dirty="0">
                <a:solidFill>
                  <a:schemeClr val="accent3">
                    <a:lumMod val="20000"/>
                    <a:lumOff val="80000"/>
                  </a:schemeClr>
                </a:solidFill>
                <a:latin typeface="+mn-lt"/>
              </a:rPr>
              <a:t>1</a:t>
            </a:r>
            <a:r>
              <a:rPr lang="en-US" sz="4800" dirty="0">
                <a:solidFill>
                  <a:schemeClr val="accent3">
                    <a:lumMod val="20000"/>
                    <a:lumOff val="80000"/>
                  </a:schemeClr>
                </a:solidFill>
                <a:latin typeface="+mn-lt"/>
              </a:rPr>
              <a:t>; Jane Doe, PhD</a:t>
            </a:r>
            <a:r>
              <a:rPr lang="en-US" sz="4800" baseline="30000" dirty="0">
                <a:solidFill>
                  <a:schemeClr val="accent3">
                    <a:lumMod val="20000"/>
                    <a:lumOff val="80000"/>
                  </a:schemeClr>
                </a:solidFill>
                <a:latin typeface="+mn-lt"/>
              </a:rPr>
              <a:t>2</a:t>
            </a:r>
            <a:r>
              <a:rPr lang="en-US" sz="4800" dirty="0">
                <a:solidFill>
                  <a:schemeClr val="accent3">
                    <a:lumMod val="20000"/>
                    <a:lumOff val="80000"/>
                  </a:schemeClr>
                </a:solidFill>
                <a:latin typeface="+mn-lt"/>
              </a:rPr>
              <a:t>; Frederick </a:t>
            </a:r>
            <a:r>
              <a:rPr lang="en-US" sz="4800" dirty="0" smtClean="0">
                <a:solidFill>
                  <a:schemeClr val="accent3">
                    <a:lumMod val="20000"/>
                    <a:lumOff val="80000"/>
                  </a:schemeClr>
                </a:solidFill>
                <a:latin typeface="+mn-lt"/>
              </a:rPr>
              <a:t>Jones, </a:t>
            </a:r>
            <a:r>
              <a:rPr lang="en-US" sz="4800" dirty="0">
                <a:solidFill>
                  <a:schemeClr val="accent3">
                    <a:lumMod val="20000"/>
                    <a:lumOff val="80000"/>
                  </a:schemeClr>
                </a:solidFill>
                <a:latin typeface="+mn-lt"/>
              </a:rPr>
              <a:t>MD, PhD</a:t>
            </a:r>
            <a:r>
              <a:rPr lang="en-US" sz="4800" baseline="30000" dirty="0">
                <a:solidFill>
                  <a:schemeClr val="accent3">
                    <a:lumMod val="20000"/>
                    <a:lumOff val="80000"/>
                  </a:schemeClr>
                </a:solidFill>
                <a:latin typeface="+mn-lt"/>
              </a:rPr>
              <a:t>1,2</a:t>
            </a:r>
          </a:p>
          <a:p>
            <a:pPr algn="ctr" eaLnBrk="1" hangingPunct="1"/>
            <a:r>
              <a:rPr lang="en-US" sz="4800" baseline="30000" dirty="0">
                <a:solidFill>
                  <a:schemeClr val="accent3">
                    <a:lumMod val="20000"/>
                    <a:lumOff val="80000"/>
                  </a:schemeClr>
                </a:solidFill>
                <a:latin typeface="+mn-lt"/>
              </a:rPr>
              <a:t>1</a:t>
            </a:r>
            <a:r>
              <a:rPr lang="en-US" sz="4800" dirty="0">
                <a:solidFill>
                  <a:schemeClr val="accent3">
                    <a:lumMod val="20000"/>
                    <a:lumOff val="80000"/>
                  </a:schemeClr>
                </a:solidFill>
                <a:latin typeface="+mn-lt"/>
              </a:rPr>
              <a:t>University of Affiliation, </a:t>
            </a:r>
            <a:r>
              <a:rPr lang="en-US" sz="4800" baseline="30000" dirty="0">
                <a:solidFill>
                  <a:schemeClr val="accent3">
                    <a:lumMod val="20000"/>
                    <a:lumOff val="80000"/>
                  </a:schemeClr>
                </a:solidFill>
                <a:latin typeface="+mn-lt"/>
              </a:rPr>
              <a:t>2</a:t>
            </a:r>
            <a:r>
              <a:rPr lang="en-US" sz="4800" dirty="0">
                <a:solidFill>
                  <a:schemeClr val="accent3">
                    <a:lumMod val="20000"/>
                    <a:lumOff val="80000"/>
                  </a:schemeClr>
                </a:solidFill>
                <a:latin typeface="+mn-lt"/>
              </a:rPr>
              <a:t>Medical Center of Affiliation</a:t>
            </a:r>
          </a:p>
        </p:txBody>
      </p:sp>
      <p:sp>
        <p:nvSpPr>
          <p:cNvPr id="24" name="TextBox 23"/>
          <p:cNvSpPr txBox="1"/>
          <p:nvPr/>
        </p:nvSpPr>
        <p:spPr>
          <a:xfrm>
            <a:off x="1828800" y="40050719"/>
            <a:ext cx="14173200" cy="2651760"/>
          </a:xfrm>
          <a:prstGeom prst="rect">
            <a:avLst/>
          </a:prstGeom>
          <a:solidFill>
            <a:schemeClr val="accent1">
              <a:lumMod val="40000"/>
              <a:lumOff val="60000"/>
            </a:schemeClr>
          </a:solidFill>
        </p:spPr>
        <p:txBody>
          <a:bodyPr wrap="none" rtlCol="0">
            <a:spAutoFit/>
          </a:bodyPr>
          <a:lstStyle/>
          <a:p>
            <a:r>
              <a:rPr lang="en-US" sz="3200" dirty="0" smtClean="0"/>
              <a:t>&lt;your name&gt;</a:t>
            </a:r>
          </a:p>
          <a:p>
            <a:r>
              <a:rPr lang="en-US" sz="3200" dirty="0" smtClean="0"/>
              <a:t>&lt;your organization&gt;</a:t>
            </a:r>
          </a:p>
          <a:p>
            <a:r>
              <a:rPr lang="en-US" sz="3200" dirty="0" smtClean="0"/>
              <a:t>Email:</a:t>
            </a:r>
          </a:p>
          <a:p>
            <a:r>
              <a:rPr lang="en-US" sz="3200" dirty="0" smtClean="0"/>
              <a:t>Website:</a:t>
            </a:r>
          </a:p>
          <a:p>
            <a:r>
              <a:rPr lang="en-US" sz="3200" dirty="0" smtClean="0"/>
              <a:t>Phone:</a:t>
            </a:r>
            <a:endParaRPr lang="en-US" sz="3200" dirty="0"/>
          </a:p>
        </p:txBody>
      </p:sp>
      <p:sp>
        <p:nvSpPr>
          <p:cNvPr id="25" name="TextBox 24"/>
          <p:cNvSpPr txBox="1"/>
          <p:nvPr/>
        </p:nvSpPr>
        <p:spPr>
          <a:xfrm>
            <a:off x="1828800" y="38862000"/>
            <a:ext cx="2638671" cy="1015663"/>
          </a:xfrm>
          <a:prstGeom prst="rect">
            <a:avLst/>
          </a:prstGeom>
          <a:noFill/>
        </p:spPr>
        <p:txBody>
          <a:bodyPr wrap="none" rtlCol="0">
            <a:spAutoFit/>
          </a:bodyPr>
          <a:lstStyle/>
          <a:p>
            <a:r>
              <a:rPr lang="en-US" sz="6000" b="1" dirty="0" smtClean="0"/>
              <a:t>Contact</a:t>
            </a:r>
            <a:endParaRPr lang="en-US" sz="6000" b="1" dirty="0"/>
          </a:p>
        </p:txBody>
      </p:sp>
      <p:sp>
        <p:nvSpPr>
          <p:cNvPr id="26" name="TextBox 25"/>
          <p:cNvSpPr txBox="1"/>
          <p:nvPr/>
        </p:nvSpPr>
        <p:spPr>
          <a:xfrm>
            <a:off x="16916400" y="40050719"/>
            <a:ext cx="14173200" cy="2926080"/>
          </a:xfrm>
          <a:prstGeom prst="rect">
            <a:avLst/>
          </a:prstGeom>
          <a:noFill/>
        </p:spPr>
        <p:txBody>
          <a:bodyPr wrap="square" tIns="91440" bIns="91440" numCol="1" spcCol="457200" rtlCol="0">
            <a:noAutofit/>
          </a:bodyPr>
          <a:lstStyle/>
          <a:p>
            <a:pPr marL="457200" indent="-457200">
              <a:buFont typeface="+mj-lt"/>
              <a:buAutoNum type="arabicPeriod"/>
            </a:pPr>
            <a:r>
              <a:rPr lang="en-US" sz="1800" dirty="0" smtClean="0"/>
              <a:t> </a:t>
            </a:r>
          </a:p>
          <a:p>
            <a:pPr marL="457200" indent="-457200">
              <a:buFont typeface="+mj-lt"/>
              <a:buAutoNum type="arabicPeriod"/>
            </a:pPr>
            <a:r>
              <a:rPr lang="en-US" sz="1800" dirty="0"/>
              <a:t> </a:t>
            </a:r>
            <a:endParaRPr lang="en-US" sz="1800" dirty="0" smtClean="0"/>
          </a:p>
          <a:p>
            <a:pPr marL="457200" indent="-457200">
              <a:buFont typeface="+mj-lt"/>
              <a:buAutoNum type="arabicPeriod"/>
            </a:pPr>
            <a:r>
              <a:rPr lang="en-US" sz="1800" dirty="0"/>
              <a:t> </a:t>
            </a:r>
            <a:endParaRPr lang="en-US" sz="1800" dirty="0" smtClean="0"/>
          </a:p>
          <a:p>
            <a:pPr marL="457200" indent="-457200">
              <a:buFont typeface="+mj-lt"/>
              <a:buAutoNum type="arabicPeriod"/>
            </a:pPr>
            <a:r>
              <a:rPr lang="en-US" sz="1800" dirty="0"/>
              <a:t> </a:t>
            </a:r>
            <a:endParaRPr lang="en-US" sz="1800" dirty="0" smtClean="0"/>
          </a:p>
          <a:p>
            <a:pPr marL="457200" indent="-457200">
              <a:buFont typeface="+mj-lt"/>
              <a:buAutoNum type="arabicPeriod"/>
            </a:pPr>
            <a:r>
              <a:rPr lang="en-US" sz="1800" dirty="0"/>
              <a:t> </a:t>
            </a:r>
            <a:endParaRPr lang="en-US" sz="1800" dirty="0" smtClean="0"/>
          </a:p>
          <a:p>
            <a:pPr marL="457200" indent="-457200">
              <a:buFont typeface="+mj-lt"/>
              <a:buAutoNum type="arabicPeriod"/>
            </a:pPr>
            <a:r>
              <a:rPr lang="en-US" sz="1800" dirty="0"/>
              <a:t> </a:t>
            </a:r>
            <a:endParaRPr lang="en-US" sz="1800" dirty="0" smtClean="0"/>
          </a:p>
          <a:p>
            <a:pPr marL="457200" indent="-457200">
              <a:buFont typeface="+mj-lt"/>
              <a:buAutoNum type="arabicPeriod"/>
            </a:pPr>
            <a:r>
              <a:rPr lang="en-US" sz="1800" dirty="0"/>
              <a:t> </a:t>
            </a:r>
            <a:endParaRPr lang="en-US" sz="1800" dirty="0" smtClean="0"/>
          </a:p>
          <a:p>
            <a:pPr marL="457200" indent="-457200">
              <a:buFont typeface="+mj-lt"/>
              <a:buAutoNum type="arabicPeriod"/>
            </a:pPr>
            <a:r>
              <a:rPr lang="en-US" sz="1800" dirty="0"/>
              <a:t> </a:t>
            </a:r>
            <a:endParaRPr lang="en-US" sz="1800" dirty="0" smtClean="0"/>
          </a:p>
          <a:p>
            <a:pPr marL="457200" indent="-457200">
              <a:buFont typeface="+mj-lt"/>
              <a:buAutoNum type="arabicPeriod"/>
            </a:pPr>
            <a:r>
              <a:rPr lang="en-US" sz="1800" dirty="0"/>
              <a:t> </a:t>
            </a:r>
            <a:endParaRPr lang="en-US" sz="1800" dirty="0" smtClean="0"/>
          </a:p>
          <a:p>
            <a:pPr marL="457200" indent="-457200">
              <a:buFont typeface="+mj-lt"/>
              <a:buAutoNum type="arabicPeriod"/>
            </a:pPr>
            <a:r>
              <a:rPr lang="en-US" sz="1800" dirty="0" smtClean="0"/>
              <a:t>  </a:t>
            </a:r>
          </a:p>
          <a:p>
            <a:pPr marL="457200" indent="-457200">
              <a:buFont typeface="+mj-lt"/>
              <a:buAutoNum type="arabicPeriod"/>
            </a:pPr>
            <a:endParaRPr lang="en-US" sz="1800" dirty="0"/>
          </a:p>
        </p:txBody>
      </p:sp>
      <p:sp>
        <p:nvSpPr>
          <p:cNvPr id="27" name="TextBox 26"/>
          <p:cNvSpPr txBox="1"/>
          <p:nvPr/>
        </p:nvSpPr>
        <p:spPr>
          <a:xfrm>
            <a:off x="16916400" y="38862000"/>
            <a:ext cx="3689793" cy="1015663"/>
          </a:xfrm>
          <a:prstGeom prst="rect">
            <a:avLst/>
          </a:prstGeom>
          <a:noFill/>
        </p:spPr>
        <p:txBody>
          <a:bodyPr wrap="none" rtlCol="0">
            <a:spAutoFit/>
          </a:bodyPr>
          <a:lstStyle/>
          <a:p>
            <a:r>
              <a:rPr lang="en-US" sz="6000" b="1" dirty="0" smtClean="0"/>
              <a:t>References</a:t>
            </a:r>
            <a:endParaRPr lang="en-US" sz="6000" b="1" dirty="0"/>
          </a:p>
        </p:txBody>
      </p:sp>
      <p:sp>
        <p:nvSpPr>
          <p:cNvPr id="10" name="Text Box 189"/>
          <p:cNvSpPr txBox="1">
            <a:spLocks noChangeArrowheads="1"/>
          </p:cNvSpPr>
          <p:nvPr/>
        </p:nvSpPr>
        <p:spPr bwMode="auto">
          <a:xfrm>
            <a:off x="1828800" y="7086600"/>
            <a:ext cx="14173200" cy="6278642"/>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Abstract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a:t>
            </a:r>
            <a:r>
              <a:rPr lang="en-US" sz="3200" dirty="0" smtClean="0">
                <a:latin typeface="Calibri" pitchFamily="34" charset="0"/>
              </a:rPr>
              <a:t>. To turn off that feature, right click inside this box and go to </a:t>
            </a:r>
            <a:r>
              <a:rPr lang="en-US" sz="3200" b="1" dirty="0" smtClean="0">
                <a:latin typeface="Calibri" pitchFamily="34" charset="0"/>
              </a:rPr>
              <a:t>Format Shape, Text Box, Autofit</a:t>
            </a:r>
            <a:r>
              <a:rPr lang="en-US" sz="3200" dirty="0" smtClean="0">
                <a:latin typeface="Calibri" pitchFamily="34" charset="0"/>
              </a:rPr>
              <a:t>, and select the “Do Not Autofit” radio button.</a:t>
            </a:r>
            <a:endParaRPr lang="en-US" sz="3200" dirty="0">
              <a:latin typeface="Calibri" pitchFamily="34" charset="0"/>
            </a:endParaRPr>
          </a:p>
          <a:p>
            <a:pPr eaLnBrk="1" hangingPunct="1"/>
            <a:endParaRPr lang="en-US" sz="3200" dirty="0">
              <a:latin typeface="Calibri" pitchFamily="34" charset="0"/>
            </a:endParaRPr>
          </a:p>
          <a:p>
            <a:pPr eaLnBrk="1" hangingPunct="1"/>
            <a:r>
              <a:rPr lang="en-US" sz="3200" dirty="0" smtClean="0">
                <a:latin typeface="Calibri" pitchFamily="34" charset="0"/>
              </a:rPr>
              <a:t>To change the font style of this text box: Click on the border once to highlight the entire text box, then select a different font or font size that suits you. This text is Calibri 32pt and is easily read up to 4 feet away on a 48x36 poster.</a:t>
            </a:r>
          </a:p>
          <a:p>
            <a:pPr eaLnBrk="1" hangingPunct="1"/>
            <a:endParaRPr lang="en-US" sz="3200" dirty="0">
              <a:latin typeface="Calibri" pitchFamily="34" charset="0"/>
            </a:endParaRPr>
          </a:p>
          <a:p>
            <a:pPr eaLnBrk="1" hangingPunct="1"/>
            <a:r>
              <a:rPr lang="en-US" sz="3200" dirty="0" smtClean="0">
                <a:latin typeface="Calibri" pitchFamily="34" charset="0"/>
              </a:rPr>
              <a:t>Zoom out to 100% to preview what this will look like on your printed poster.</a:t>
            </a:r>
            <a:endParaRPr lang="en-US" sz="3200" dirty="0">
              <a:latin typeface="Calibri" pitchFamily="34" charset="0"/>
            </a:endParaRPr>
          </a:p>
        </p:txBody>
      </p:sp>
      <p:sp>
        <p:nvSpPr>
          <p:cNvPr id="32" name="Rectangle 31"/>
          <p:cNvSpPr/>
          <p:nvPr/>
        </p:nvSpPr>
        <p:spPr>
          <a:xfrm>
            <a:off x="1828800" y="6172200"/>
            <a:ext cx="14173200" cy="9144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6000" b="1" dirty="0" smtClean="0">
                <a:solidFill>
                  <a:schemeClr val="accent3">
                    <a:lumMod val="20000"/>
                    <a:lumOff val="80000"/>
                  </a:schemeClr>
                </a:solidFill>
              </a:rPr>
              <a:t>Abstract</a:t>
            </a:r>
            <a:endParaRPr lang="en-US" sz="6000" b="1" dirty="0">
              <a:solidFill>
                <a:schemeClr val="accent3">
                  <a:lumMod val="20000"/>
                  <a:lumOff val="80000"/>
                </a:schemeClr>
              </a:solidFill>
            </a:endParaRPr>
          </a:p>
        </p:txBody>
      </p:sp>
      <p:sp>
        <p:nvSpPr>
          <p:cNvPr id="15" name="Text Box 194"/>
          <p:cNvSpPr txBox="1">
            <a:spLocks noChangeArrowheads="1"/>
          </p:cNvSpPr>
          <p:nvPr/>
        </p:nvSpPr>
        <p:spPr bwMode="auto">
          <a:xfrm>
            <a:off x="16916400" y="7086600"/>
            <a:ext cx="14173200" cy="7755969"/>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a:t>
            </a:r>
            <a:r>
              <a:rPr lang="en-US" sz="3200" dirty="0" smtClean="0">
                <a:latin typeface="Calibri" pitchFamily="34" charset="0"/>
              </a:rPr>
              <a:t>Results </a:t>
            </a:r>
            <a:r>
              <a:rPr lang="en-US" sz="3200" dirty="0">
                <a:latin typeface="Calibri" pitchFamily="34" charset="0"/>
              </a:rPr>
              <a:t>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a:t>
            </a:r>
            <a:r>
              <a:rPr lang="en-US" sz="3200" dirty="0" smtClean="0">
                <a:latin typeface="Calibri" pitchFamily="34" charset="0"/>
              </a:rPr>
              <a:t>read </a:t>
            </a:r>
            <a:r>
              <a:rPr lang="en-US" sz="3200" dirty="0">
                <a:latin typeface="Calibri" pitchFamily="34" charset="0"/>
              </a:rPr>
              <a:t>up to 4 feet away on a 48x36 poster.</a:t>
            </a:r>
          </a:p>
          <a:p>
            <a:pPr eaLnBrk="1" hangingPunct="1"/>
            <a:endParaRPr lang="en-US" sz="3200" dirty="0">
              <a:latin typeface="Calibri" pitchFamily="34" charset="0"/>
            </a:endParaRPr>
          </a:p>
          <a:p>
            <a:pPr eaLnBrk="1" hangingPunct="1"/>
            <a:r>
              <a:rPr lang="en-US" sz="3200" dirty="0">
                <a:latin typeface="Calibri" pitchFamily="34" charset="0"/>
              </a:rPr>
              <a:t>Zoom out to 100% to preview what this will look like on your printed poster</a:t>
            </a:r>
            <a:r>
              <a:rPr lang="en-US" sz="3200" dirty="0" smtClean="0">
                <a:latin typeface="Calibri" pitchFamily="34" charset="0"/>
              </a:rPr>
              <a:t>.</a:t>
            </a:r>
          </a:p>
          <a:p>
            <a:pPr eaLnBrk="1" hangingPunct="1"/>
            <a:endParaRPr lang="en-US" sz="3200" dirty="0">
              <a:latin typeface="Calibri" pitchFamily="34" charset="0"/>
            </a:endParaRPr>
          </a:p>
          <a:p>
            <a:pPr eaLnBrk="1" hangingPunct="1"/>
            <a:r>
              <a:rPr lang="en-US" sz="3200" dirty="0" smtClean="0">
                <a:latin typeface="Calibri" pitchFamily="34" charset="0"/>
              </a:rPr>
              <a:t>Speaking of Results, yours will look better if you remember to run a spell-check on your poster! After you’ve added your content click on </a:t>
            </a:r>
            <a:r>
              <a:rPr lang="en-US" sz="3200" b="1" dirty="0" smtClean="0">
                <a:latin typeface="Calibri" pitchFamily="34" charset="0"/>
              </a:rPr>
              <a:t>Review</a:t>
            </a:r>
            <a:r>
              <a:rPr lang="en-US" sz="3200" dirty="0" smtClean="0">
                <a:latin typeface="Calibri" pitchFamily="34" charset="0"/>
              </a:rPr>
              <a:t>, </a:t>
            </a:r>
            <a:r>
              <a:rPr lang="en-US" sz="3200" b="1" dirty="0" smtClean="0">
                <a:latin typeface="Calibri" pitchFamily="34" charset="0"/>
              </a:rPr>
              <a:t>Spelling</a:t>
            </a:r>
            <a:r>
              <a:rPr lang="en-US" sz="3200" dirty="0" smtClean="0">
                <a:latin typeface="Calibri" pitchFamily="34" charset="0"/>
              </a:rPr>
              <a:t>, or press F7.</a:t>
            </a:r>
            <a:endParaRPr lang="en-US" sz="3200" dirty="0">
              <a:latin typeface="Calibri" pitchFamily="34" charset="0"/>
            </a:endParaRPr>
          </a:p>
        </p:txBody>
      </p:sp>
      <p:sp>
        <p:nvSpPr>
          <p:cNvPr id="33" name="Rectangle 32"/>
          <p:cNvSpPr/>
          <p:nvPr/>
        </p:nvSpPr>
        <p:spPr>
          <a:xfrm>
            <a:off x="1828800" y="14173200"/>
            <a:ext cx="14173200" cy="9144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6000" b="1" dirty="0" smtClean="0">
                <a:solidFill>
                  <a:schemeClr val="accent3">
                    <a:lumMod val="20000"/>
                    <a:lumOff val="80000"/>
                  </a:schemeClr>
                </a:solidFill>
              </a:rPr>
              <a:t>Introduction</a:t>
            </a:r>
            <a:endParaRPr lang="en-US" sz="6000" b="1" dirty="0">
              <a:solidFill>
                <a:schemeClr val="accent3">
                  <a:lumMod val="20000"/>
                  <a:lumOff val="80000"/>
                </a:schemeClr>
              </a:solidFill>
            </a:endParaRPr>
          </a:p>
        </p:txBody>
      </p:sp>
      <p:sp>
        <p:nvSpPr>
          <p:cNvPr id="13" name="Text Box 192"/>
          <p:cNvSpPr txBox="1">
            <a:spLocks noChangeArrowheads="1"/>
          </p:cNvSpPr>
          <p:nvPr/>
        </p:nvSpPr>
        <p:spPr bwMode="auto">
          <a:xfrm>
            <a:off x="1828800" y="31546800"/>
            <a:ext cx="14173200" cy="6278642"/>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a:t>
            </a:r>
            <a:r>
              <a:rPr lang="en-US" sz="3200" dirty="0" smtClean="0">
                <a:latin typeface="Calibri" pitchFamily="34" charset="0"/>
              </a:rPr>
              <a:t>Methods and Materials </a:t>
            </a:r>
            <a:r>
              <a:rPr lang="en-US" sz="3200" dirty="0">
                <a:latin typeface="Calibri" pitchFamily="34" charset="0"/>
              </a:rPr>
              <a:t>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a:t>
            </a:r>
            <a:r>
              <a:rPr lang="en-US" sz="3200" dirty="0" smtClean="0">
                <a:latin typeface="Calibri" pitchFamily="34" charset="0"/>
              </a:rPr>
              <a:t>read </a:t>
            </a:r>
            <a:r>
              <a:rPr lang="en-US" sz="3200" dirty="0">
                <a:latin typeface="Calibri" pitchFamily="34" charset="0"/>
              </a:rPr>
              <a:t>up to 4 feet away on a 48x36 poster.</a:t>
            </a:r>
          </a:p>
          <a:p>
            <a:pPr eaLnBrk="1" hangingPunct="1"/>
            <a:endParaRPr lang="en-US" sz="3200" dirty="0">
              <a:latin typeface="Calibri" pitchFamily="34" charset="0"/>
            </a:endParaRPr>
          </a:p>
          <a:p>
            <a:pPr eaLnBrk="1" hangingPunct="1"/>
            <a:r>
              <a:rPr lang="en-US" sz="3200" dirty="0">
                <a:latin typeface="Calibri" pitchFamily="34" charset="0"/>
              </a:rPr>
              <a:t>Zoom out to 100% to preview what this will look like on your printed poster.</a:t>
            </a:r>
          </a:p>
        </p:txBody>
      </p:sp>
      <p:sp>
        <p:nvSpPr>
          <p:cNvPr id="34" name="Rectangle 33"/>
          <p:cNvSpPr/>
          <p:nvPr/>
        </p:nvSpPr>
        <p:spPr>
          <a:xfrm>
            <a:off x="1828800" y="30632400"/>
            <a:ext cx="14173200" cy="9144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6000" b="1" dirty="0" smtClean="0">
                <a:solidFill>
                  <a:schemeClr val="accent3">
                    <a:lumMod val="20000"/>
                    <a:lumOff val="80000"/>
                  </a:schemeClr>
                </a:solidFill>
              </a:rPr>
              <a:t>Methods and Materials</a:t>
            </a:r>
            <a:endParaRPr lang="en-US" sz="6000" b="1" dirty="0">
              <a:solidFill>
                <a:schemeClr val="accent3">
                  <a:lumMod val="20000"/>
                  <a:lumOff val="80000"/>
                </a:schemeClr>
              </a:solidFill>
            </a:endParaRPr>
          </a:p>
        </p:txBody>
      </p:sp>
      <p:sp>
        <p:nvSpPr>
          <p:cNvPr id="12" name="Text Box 191"/>
          <p:cNvSpPr txBox="1">
            <a:spLocks noChangeArrowheads="1"/>
          </p:cNvSpPr>
          <p:nvPr/>
        </p:nvSpPr>
        <p:spPr bwMode="auto">
          <a:xfrm>
            <a:off x="16916400" y="23058358"/>
            <a:ext cx="14173200" cy="6278642"/>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a:t>
            </a:r>
            <a:r>
              <a:rPr lang="en-US" sz="3200" dirty="0" smtClean="0">
                <a:latin typeface="Calibri" pitchFamily="34" charset="0"/>
              </a:rPr>
              <a:t>Discussion </a:t>
            </a:r>
            <a:r>
              <a:rPr lang="en-US" sz="3200" dirty="0">
                <a:latin typeface="Calibri" pitchFamily="34" charset="0"/>
              </a:rPr>
              <a:t>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a:t>
            </a:r>
            <a:r>
              <a:rPr lang="en-US" sz="3200" dirty="0" smtClean="0">
                <a:latin typeface="Calibri" pitchFamily="34" charset="0"/>
              </a:rPr>
              <a:t>read </a:t>
            </a:r>
            <a:r>
              <a:rPr lang="en-US" sz="3200" dirty="0">
                <a:latin typeface="Calibri" pitchFamily="34" charset="0"/>
              </a:rPr>
              <a:t>up to 4 feet away on a 48x36 poster.</a:t>
            </a:r>
          </a:p>
          <a:p>
            <a:pPr eaLnBrk="1" hangingPunct="1"/>
            <a:endParaRPr lang="en-US" sz="3200" dirty="0">
              <a:latin typeface="Calibri" pitchFamily="34" charset="0"/>
            </a:endParaRPr>
          </a:p>
          <a:p>
            <a:pPr eaLnBrk="1" hangingPunct="1"/>
            <a:r>
              <a:rPr lang="en-US" sz="3200" dirty="0">
                <a:latin typeface="Calibri" pitchFamily="34" charset="0"/>
              </a:rPr>
              <a:t>Zoom out to 100% to preview what this will look like on your printed poster.</a:t>
            </a:r>
          </a:p>
        </p:txBody>
      </p:sp>
      <p:sp>
        <p:nvSpPr>
          <p:cNvPr id="35" name="Rectangle 34"/>
          <p:cNvSpPr/>
          <p:nvPr/>
        </p:nvSpPr>
        <p:spPr>
          <a:xfrm>
            <a:off x="16916400" y="22143958"/>
            <a:ext cx="14173200" cy="9144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smtClean="0">
                <a:solidFill>
                  <a:schemeClr val="accent3">
                    <a:lumMod val="20000"/>
                    <a:lumOff val="80000"/>
                  </a:schemeClr>
                </a:solidFill>
              </a:rPr>
              <a:t>Discussion</a:t>
            </a:r>
            <a:endParaRPr lang="en-US" sz="6000" b="1" dirty="0">
              <a:solidFill>
                <a:schemeClr val="accent3">
                  <a:lumMod val="20000"/>
                  <a:lumOff val="80000"/>
                </a:schemeClr>
              </a:solidFill>
            </a:endParaRPr>
          </a:p>
        </p:txBody>
      </p:sp>
      <p:sp>
        <p:nvSpPr>
          <p:cNvPr id="14" name="Text Box 193"/>
          <p:cNvSpPr txBox="1">
            <a:spLocks noChangeArrowheads="1"/>
          </p:cNvSpPr>
          <p:nvPr/>
        </p:nvSpPr>
        <p:spPr bwMode="auto">
          <a:xfrm>
            <a:off x="16916400" y="34501455"/>
            <a:ext cx="14173200" cy="3323987"/>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a:t>
            </a:r>
            <a:r>
              <a:rPr lang="en-US" sz="3200" dirty="0" smtClean="0">
                <a:latin typeface="Calibri" pitchFamily="34" charset="0"/>
              </a:rPr>
              <a:t>Conclusions text</a:t>
            </a:r>
            <a:r>
              <a:rPr lang="en-US" sz="3200" dirty="0">
                <a:latin typeface="Calibri" pitchFamily="34" charset="0"/>
              </a:rPr>
              <a: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r>
              <a:rPr lang="en-US" sz="3200" dirty="0" smtClean="0">
                <a:latin typeface="Calibri" pitchFamily="34" charset="0"/>
              </a:rPr>
              <a:t>.</a:t>
            </a:r>
            <a:endParaRPr lang="en-US" sz="3200" dirty="0">
              <a:latin typeface="Calibri" pitchFamily="34" charset="0"/>
            </a:endParaRPr>
          </a:p>
        </p:txBody>
      </p:sp>
      <p:sp>
        <p:nvSpPr>
          <p:cNvPr id="36" name="Rectangle 35"/>
          <p:cNvSpPr/>
          <p:nvPr/>
        </p:nvSpPr>
        <p:spPr>
          <a:xfrm>
            <a:off x="16916400" y="33585912"/>
            <a:ext cx="14173200" cy="9144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smtClean="0">
                <a:solidFill>
                  <a:schemeClr val="accent3">
                    <a:lumMod val="20000"/>
                    <a:lumOff val="80000"/>
                  </a:schemeClr>
                </a:solidFill>
              </a:rPr>
              <a:t>Conclusions</a:t>
            </a:r>
            <a:endParaRPr lang="en-US" sz="6000" b="1" dirty="0">
              <a:solidFill>
                <a:schemeClr val="accent3">
                  <a:lumMod val="20000"/>
                  <a:lumOff val="80000"/>
                </a:schemeClr>
              </a:solidFill>
            </a:endParaRPr>
          </a:p>
        </p:txBody>
      </p:sp>
      <p:graphicFrame>
        <p:nvGraphicFramePr>
          <p:cNvPr id="44" name="Content Placeholder 114" descr="Sample table with 4 columns, 7 rows." title="Sample Table"/>
          <p:cNvGraphicFramePr>
            <a:graphicFrameLocks/>
          </p:cNvGraphicFramePr>
          <p:nvPr>
            <p:extLst>
              <p:ext uri="{D42A27DB-BD31-4B8C-83A1-F6EECF244321}">
                <p14:modId xmlns:p14="http://schemas.microsoft.com/office/powerpoint/2010/main" val="2485396563"/>
              </p:ext>
            </p:extLst>
          </p:nvPr>
        </p:nvGraphicFramePr>
        <p:xfrm>
          <a:off x="1828800" y="26785680"/>
          <a:ext cx="14173200" cy="3160920"/>
        </p:xfrm>
        <a:graphic>
          <a:graphicData uri="http://schemas.openxmlformats.org/drawingml/2006/table">
            <a:tbl>
              <a:tblPr firstRow="1" bandRow="1">
                <a:tableStyleId>{F5AB1C69-6EDB-4FF4-983F-18BD219EF322}</a:tableStyleId>
              </a:tblPr>
              <a:tblGrid>
                <a:gridCol w="3543300"/>
                <a:gridCol w="3543300"/>
                <a:gridCol w="3543300"/>
                <a:gridCol w="3543300"/>
              </a:tblGrid>
              <a:tr h="790230">
                <a:tc>
                  <a:txBody>
                    <a:bodyPr/>
                    <a:lstStyle/>
                    <a:p>
                      <a:endParaRPr lang="en-US" sz="3200" dirty="0"/>
                    </a:p>
                  </a:txBody>
                  <a:tcPr anchor="ctr">
                    <a:solidFill>
                      <a:schemeClr val="accent1">
                        <a:lumMod val="75000"/>
                      </a:schemeClr>
                    </a:solidFill>
                  </a:tcPr>
                </a:tc>
                <a:tc>
                  <a:txBody>
                    <a:bodyPr/>
                    <a:lstStyle/>
                    <a:p>
                      <a:pPr algn="ctr"/>
                      <a:r>
                        <a:rPr lang="en-US" sz="3200" dirty="0" smtClean="0"/>
                        <a:t>Heading</a:t>
                      </a:r>
                      <a:endParaRPr lang="en-US" sz="3200" dirty="0"/>
                    </a:p>
                  </a:txBody>
                  <a:tcPr anchor="ctr">
                    <a:solidFill>
                      <a:schemeClr val="accent1">
                        <a:lumMod val="75000"/>
                      </a:schemeClr>
                    </a:solidFill>
                  </a:tcPr>
                </a:tc>
                <a:tc>
                  <a:txBody>
                    <a:bodyPr/>
                    <a:lstStyle/>
                    <a:p>
                      <a:pPr algn="ctr"/>
                      <a:r>
                        <a:rPr lang="en-US" sz="3200" dirty="0" smtClean="0"/>
                        <a:t>Heading</a:t>
                      </a:r>
                      <a:endParaRPr lang="en-US" sz="3200" dirty="0"/>
                    </a:p>
                  </a:txBody>
                  <a:tcPr anchor="ctr">
                    <a:solidFill>
                      <a:schemeClr val="accent1">
                        <a:lumMod val="75000"/>
                      </a:schemeClr>
                    </a:solidFill>
                  </a:tcPr>
                </a:tc>
                <a:tc>
                  <a:txBody>
                    <a:bodyPr/>
                    <a:lstStyle/>
                    <a:p>
                      <a:pPr algn="ctr"/>
                      <a:r>
                        <a:rPr lang="en-US" sz="3200" dirty="0" smtClean="0"/>
                        <a:t>Heading</a:t>
                      </a:r>
                      <a:endParaRPr lang="en-US" sz="3200" dirty="0"/>
                    </a:p>
                  </a:txBody>
                  <a:tcPr anchor="ctr">
                    <a:solidFill>
                      <a:schemeClr val="accent1">
                        <a:lumMod val="75000"/>
                      </a:schemeClr>
                    </a:solidFill>
                  </a:tcPr>
                </a:tc>
              </a:tr>
              <a:tr h="790230">
                <a:tc>
                  <a:txBody>
                    <a:bodyPr/>
                    <a:lstStyle/>
                    <a:p>
                      <a:r>
                        <a:rPr lang="en-US" sz="3200" dirty="0" smtClean="0"/>
                        <a:t>Item</a:t>
                      </a:r>
                      <a:endParaRPr lang="en-US" sz="3200" dirty="0"/>
                    </a:p>
                  </a:txBody>
                  <a:tcPr anchor="ctr"/>
                </a:tc>
                <a:tc>
                  <a:txBody>
                    <a:bodyPr/>
                    <a:lstStyle/>
                    <a:p>
                      <a:pPr algn="ctr"/>
                      <a:r>
                        <a:rPr lang="en-US" sz="3200" dirty="0" smtClean="0"/>
                        <a:t>800</a:t>
                      </a:r>
                      <a:endParaRPr lang="en-US" sz="3200" dirty="0"/>
                    </a:p>
                  </a:txBody>
                  <a:tcPr anchor="ctr"/>
                </a:tc>
                <a:tc>
                  <a:txBody>
                    <a:bodyPr/>
                    <a:lstStyle/>
                    <a:p>
                      <a:pPr algn="ctr"/>
                      <a:r>
                        <a:rPr lang="en-US" sz="3200" dirty="0" smtClean="0"/>
                        <a:t>790</a:t>
                      </a:r>
                      <a:endParaRPr lang="en-US" sz="3200" dirty="0"/>
                    </a:p>
                  </a:txBody>
                  <a:tcPr anchor="ctr"/>
                </a:tc>
                <a:tc>
                  <a:txBody>
                    <a:bodyPr/>
                    <a:lstStyle/>
                    <a:p>
                      <a:pPr algn="ctr"/>
                      <a:r>
                        <a:rPr lang="en-US" sz="3200" dirty="0" smtClean="0"/>
                        <a:t>4001</a:t>
                      </a:r>
                      <a:endParaRPr lang="en-US" sz="3200" dirty="0"/>
                    </a:p>
                  </a:txBody>
                  <a:tcPr anchor="ctr"/>
                </a:tc>
              </a:tr>
              <a:tr h="790230">
                <a:tc>
                  <a:txBody>
                    <a:bodyPr/>
                    <a:lstStyle/>
                    <a:p>
                      <a:r>
                        <a:rPr lang="en-US" sz="3200" dirty="0" smtClean="0"/>
                        <a:t>Item</a:t>
                      </a:r>
                      <a:endParaRPr lang="en-US" sz="3200" dirty="0"/>
                    </a:p>
                  </a:txBody>
                  <a:tcPr anchor="ctr"/>
                </a:tc>
                <a:tc>
                  <a:txBody>
                    <a:bodyPr/>
                    <a:lstStyle/>
                    <a:p>
                      <a:pPr algn="ctr"/>
                      <a:r>
                        <a:rPr lang="en-US" sz="3200" dirty="0" smtClean="0"/>
                        <a:t>356</a:t>
                      </a:r>
                    </a:p>
                  </a:txBody>
                  <a:tcPr anchor="ctr"/>
                </a:tc>
                <a:tc>
                  <a:txBody>
                    <a:bodyPr/>
                    <a:lstStyle/>
                    <a:p>
                      <a:pPr algn="ctr"/>
                      <a:r>
                        <a:rPr lang="en-US" sz="3200" dirty="0" smtClean="0"/>
                        <a:t>856</a:t>
                      </a:r>
                      <a:endParaRPr lang="en-US" sz="3200" dirty="0"/>
                    </a:p>
                  </a:txBody>
                  <a:tcPr anchor="ctr"/>
                </a:tc>
                <a:tc>
                  <a:txBody>
                    <a:bodyPr/>
                    <a:lstStyle/>
                    <a:p>
                      <a:pPr algn="ctr"/>
                      <a:r>
                        <a:rPr lang="en-US" sz="3200" dirty="0" smtClean="0"/>
                        <a:t>290</a:t>
                      </a:r>
                      <a:endParaRPr lang="en-US" sz="3200" dirty="0"/>
                    </a:p>
                  </a:txBody>
                  <a:tcPr anchor="ctr"/>
                </a:tc>
              </a:tr>
              <a:tr h="790230">
                <a:tc>
                  <a:txBody>
                    <a:bodyPr/>
                    <a:lstStyle/>
                    <a:p>
                      <a:r>
                        <a:rPr lang="en-US" sz="3200" dirty="0" smtClean="0"/>
                        <a:t>Item</a:t>
                      </a:r>
                      <a:endParaRPr lang="en-US" sz="3200" dirty="0"/>
                    </a:p>
                  </a:txBody>
                  <a:tcPr anchor="ctr"/>
                </a:tc>
                <a:tc>
                  <a:txBody>
                    <a:bodyPr/>
                    <a:lstStyle/>
                    <a:p>
                      <a:pPr algn="ctr"/>
                      <a:r>
                        <a:rPr lang="en-US" sz="3200" dirty="0" smtClean="0"/>
                        <a:t>228</a:t>
                      </a:r>
                      <a:endParaRPr lang="en-US" sz="3200" dirty="0"/>
                    </a:p>
                  </a:txBody>
                  <a:tcPr anchor="ctr"/>
                </a:tc>
                <a:tc>
                  <a:txBody>
                    <a:bodyPr/>
                    <a:lstStyle/>
                    <a:p>
                      <a:pPr algn="ctr"/>
                      <a:r>
                        <a:rPr lang="en-US" sz="3200" dirty="0" smtClean="0"/>
                        <a:t>134</a:t>
                      </a:r>
                      <a:endParaRPr lang="en-US" sz="3200" dirty="0"/>
                    </a:p>
                  </a:txBody>
                  <a:tcPr anchor="ctr"/>
                </a:tc>
                <a:tc>
                  <a:txBody>
                    <a:bodyPr/>
                    <a:lstStyle/>
                    <a:p>
                      <a:pPr algn="ctr"/>
                      <a:r>
                        <a:rPr lang="en-US" sz="3200" dirty="0" smtClean="0"/>
                        <a:t>238</a:t>
                      </a:r>
                      <a:endParaRPr lang="en-US" sz="3200" dirty="0"/>
                    </a:p>
                  </a:txBody>
                  <a:tcPr anchor="ctr"/>
                </a:tc>
              </a:tr>
            </a:tbl>
          </a:graphicData>
        </a:graphic>
      </p:graphicFrame>
      <mc:AlternateContent xmlns:mc="http://schemas.openxmlformats.org/markup-compatibility/2006" xmlns:a14="http://schemas.microsoft.com/office/drawing/2010/main">
        <mc:Choice Requires="a14">
          <p:sp>
            <p:nvSpPr>
              <p:cNvPr id="11" name="Text Box 190"/>
              <p:cNvSpPr txBox="1">
                <a:spLocks noChangeArrowheads="1"/>
              </p:cNvSpPr>
              <p:nvPr/>
            </p:nvSpPr>
            <p:spPr bwMode="auto">
              <a:xfrm>
                <a:off x="1828800" y="15087600"/>
                <a:ext cx="14173200" cy="10744095"/>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b="1" dirty="0" smtClean="0">
                    <a:latin typeface="+mn-lt"/>
                  </a:rPr>
                  <a:t>Genigraphics®</a:t>
                </a:r>
                <a:r>
                  <a:rPr lang="en-US" sz="3200" dirty="0">
                    <a:latin typeface="+mn-lt"/>
                  </a:rPr>
                  <a:t> has provided this template to assist in preparation of a medical or scientific research poster. The dimensions are set to 48” high by </a:t>
                </a:r>
                <a:r>
                  <a:rPr lang="en-US" sz="3200" dirty="0" smtClean="0">
                    <a:latin typeface="+mn-lt"/>
                  </a:rPr>
                  <a:t>36” </a:t>
                </a:r>
                <a:r>
                  <a:rPr lang="en-US" sz="3200" dirty="0">
                    <a:latin typeface="+mn-lt"/>
                  </a:rPr>
                  <a:t>wide but prints can be scaled up or down in size to any dimension with a 4</a:t>
                </a:r>
                <a:r>
                  <a:rPr lang="en-US" sz="3200" dirty="0" smtClean="0">
                    <a:latin typeface="+mn-lt"/>
                  </a:rPr>
                  <a:t>:3 </a:t>
                </a:r>
                <a:r>
                  <a:rPr lang="en-US" sz="3200" dirty="0">
                    <a:latin typeface="+mn-lt"/>
                  </a:rPr>
                  <a:t>aspect ratio. For example, if you order a </a:t>
                </a:r>
                <a:r>
                  <a:rPr lang="en-US" sz="3200" dirty="0" smtClean="0">
                    <a:latin typeface="+mn-lt"/>
                  </a:rPr>
                  <a:t>40” </a:t>
                </a:r>
                <a:r>
                  <a:rPr lang="en-US" sz="3200" dirty="0">
                    <a:latin typeface="+mn-lt"/>
                  </a:rPr>
                  <a:t>x </a:t>
                </a:r>
                <a:r>
                  <a:rPr lang="en-US" sz="3200" dirty="0" smtClean="0">
                    <a:latin typeface="+mn-lt"/>
                  </a:rPr>
                  <a:t>30” </a:t>
                </a:r>
                <a:r>
                  <a:rPr lang="en-US" sz="3200" dirty="0">
                    <a:latin typeface="+mn-lt"/>
                  </a:rPr>
                  <a:t>poster using this template, we will print the file at </a:t>
                </a:r>
                <a:r>
                  <a:rPr lang="en-US" sz="3200" dirty="0" smtClean="0">
                    <a:latin typeface="+mn-lt"/>
                  </a:rPr>
                  <a:t>83.3% </a:t>
                </a:r>
                <a:r>
                  <a:rPr lang="en-US" sz="3200" dirty="0">
                    <a:latin typeface="+mn-lt"/>
                  </a:rPr>
                  <a:t>of its original size. </a:t>
                </a:r>
                <a:r>
                  <a:rPr lang="en-US" sz="3200" b="1" dirty="0">
                    <a:latin typeface="+mn-lt"/>
                  </a:rPr>
                  <a:t>The most critical factor is that your template and poster dimensions must be proportional:</a:t>
                </a:r>
              </a:p>
              <a:p>
                <a:pPr eaLnBrk="1" hangingPunct="1"/>
                <a:endParaRPr lang="en-US" sz="3200" b="1" dirty="0">
                  <a:latin typeface="+mn-lt"/>
                </a:endParaRPr>
              </a:p>
              <a:p>
                <a:pPr eaLnBrk="1" hangingPunct="1"/>
                <a14:m>
                  <m:oMathPara xmlns:m="http://schemas.openxmlformats.org/officeDocument/2006/math">
                    <m:oMathParaPr>
                      <m:jc m:val="centerGroup"/>
                    </m:oMathParaPr>
                    <m:oMath xmlns:m="http://schemas.openxmlformats.org/officeDocument/2006/math">
                      <m:box>
                        <m:boxPr>
                          <m:ctrlPr>
                            <a:rPr lang="en-US" sz="3200" b="1" i="1">
                              <a:latin typeface="Cambria Math" panose="02040503050406030204" pitchFamily="18" charset="0"/>
                            </a:rPr>
                          </m:ctrlPr>
                        </m:boxPr>
                        <m:e>
                          <m:f>
                            <m:fPr>
                              <m:ctrlPr>
                                <a:rPr lang="en-US" sz="3200" b="1" i="1">
                                  <a:latin typeface="Cambria Math" panose="02040503050406030204" pitchFamily="18" charset="0"/>
                                </a:rPr>
                              </m:ctrlPr>
                            </m:fPr>
                            <m:num>
                              <m:r>
                                <a:rPr lang="en-US" sz="3200" b="1" i="1">
                                  <a:latin typeface="Cambria Math"/>
                                </a:rPr>
                                <m:t>𝒕𝒆𝒎𝒑𝒍𝒂𝒕𝒆</m:t>
                              </m:r>
                              <m:r>
                                <a:rPr lang="en-US" sz="3200" b="1" i="1">
                                  <a:latin typeface="Cambria Math"/>
                                </a:rPr>
                                <m:t> </m:t>
                              </m:r>
                              <m:r>
                                <a:rPr lang="en-US" sz="3200" b="1" i="1" smtClean="0">
                                  <a:latin typeface="Cambria Math"/>
                                </a:rPr>
                                <m:t>𝒉𝒆𝒊𝒈𝒉𝒕</m:t>
                              </m:r>
                            </m:num>
                            <m:den>
                              <m:r>
                                <a:rPr lang="en-US" sz="3200" b="1" i="1">
                                  <a:latin typeface="Cambria Math"/>
                                </a:rPr>
                                <m:t>𝒕𝒆𝒎𝒑𝒍𝒂𝒕𝒆</m:t>
                              </m:r>
                              <m:r>
                                <a:rPr lang="en-US" sz="3200" b="1" i="1">
                                  <a:latin typeface="Cambria Math"/>
                                </a:rPr>
                                <m:t> </m:t>
                              </m:r>
                              <m:r>
                                <a:rPr lang="en-US" sz="3200" b="1" i="1" smtClean="0">
                                  <a:latin typeface="Cambria Math"/>
                                </a:rPr>
                                <m:t>𝒘𝒊𝒅𝒕𝒉</m:t>
                              </m:r>
                            </m:den>
                          </m:f>
                        </m:e>
                      </m:box>
                      <m:r>
                        <a:rPr lang="en-US" sz="3200" b="1" i="1" smtClean="0">
                          <a:latin typeface="Cambria Math"/>
                        </a:rPr>
                        <m:t> </m:t>
                      </m:r>
                      <m:r>
                        <a:rPr lang="en-US" sz="3200" b="1" i="1">
                          <a:latin typeface="Cambria Math"/>
                        </a:rPr>
                        <m:t>= </m:t>
                      </m:r>
                      <m:box>
                        <m:boxPr>
                          <m:ctrlPr>
                            <a:rPr lang="en-US" sz="3200" b="1" i="1">
                              <a:latin typeface="Cambria Math" panose="02040503050406030204" pitchFamily="18" charset="0"/>
                            </a:rPr>
                          </m:ctrlPr>
                        </m:boxPr>
                        <m:e>
                          <m:f>
                            <m:fPr>
                              <m:ctrlPr>
                                <a:rPr lang="en-US" sz="3200" b="1" i="1">
                                  <a:latin typeface="Cambria Math" panose="02040503050406030204" pitchFamily="18" charset="0"/>
                                </a:rPr>
                              </m:ctrlPr>
                            </m:fPr>
                            <m:num>
                              <m:r>
                                <a:rPr lang="en-US" sz="3200" b="1" i="1">
                                  <a:latin typeface="Cambria Math"/>
                                </a:rPr>
                                <m:t>𝒅𝒆𝒔𝒊𝒓𝒆𝒅</m:t>
                              </m:r>
                              <m:r>
                                <a:rPr lang="en-US" sz="3200" b="1" i="1">
                                  <a:latin typeface="Cambria Math"/>
                                </a:rPr>
                                <m:t> </m:t>
                              </m:r>
                              <m:r>
                                <a:rPr lang="en-US" sz="3200" b="1" i="1">
                                  <a:latin typeface="Cambria Math"/>
                                </a:rPr>
                                <m:t>𝒑𝒓𝒊𝒏𝒕</m:t>
                              </m:r>
                              <m:r>
                                <a:rPr lang="en-US" sz="3200" b="1" i="1">
                                  <a:latin typeface="Cambria Math"/>
                                </a:rPr>
                                <m:t> </m:t>
                              </m:r>
                              <m:r>
                                <a:rPr lang="en-US" sz="3200" b="1" i="1" smtClean="0">
                                  <a:latin typeface="Cambria Math"/>
                                </a:rPr>
                                <m:t>𝒉𝒆𝒊𝒈𝒉𝒕</m:t>
                              </m:r>
                            </m:num>
                            <m:den>
                              <m:r>
                                <a:rPr lang="en-US" sz="3200" b="1" i="1">
                                  <a:latin typeface="Cambria Math"/>
                                </a:rPr>
                                <m:t>𝒅𝒆𝒔𝒊𝒓𝒆𝒅</m:t>
                              </m:r>
                              <m:r>
                                <a:rPr lang="en-US" sz="3200" b="1" i="1">
                                  <a:latin typeface="Cambria Math"/>
                                </a:rPr>
                                <m:t> </m:t>
                              </m:r>
                              <m:r>
                                <a:rPr lang="en-US" sz="3200" b="1" i="1">
                                  <a:latin typeface="Cambria Math"/>
                                </a:rPr>
                                <m:t>𝒑𝒓𝒊𝒏𝒕</m:t>
                              </m:r>
                              <m:r>
                                <a:rPr lang="en-US" sz="3200" b="1" i="1">
                                  <a:latin typeface="Cambria Math"/>
                                </a:rPr>
                                <m:t> </m:t>
                              </m:r>
                              <m:r>
                                <a:rPr lang="en-US" sz="3200" b="1" i="1" smtClean="0">
                                  <a:latin typeface="Cambria Math"/>
                                </a:rPr>
                                <m:t>𝒘𝒊𝒅𝒕𝒉</m:t>
                              </m:r>
                            </m:den>
                          </m:f>
                        </m:e>
                      </m:box>
                    </m:oMath>
                  </m:oMathPara>
                </a14:m>
                <a:endParaRPr lang="en-US" sz="3200" b="1" dirty="0">
                  <a:latin typeface="+mn-lt"/>
                </a:endParaRPr>
              </a:p>
              <a:p>
                <a:pPr eaLnBrk="1" hangingPunct="1"/>
                <a:endParaRPr lang="en-US" sz="3200" dirty="0">
                  <a:latin typeface="+mn-lt"/>
                </a:endParaRPr>
              </a:p>
              <a:p>
                <a:pPr eaLnBrk="1" hangingPunct="1"/>
                <a:r>
                  <a:rPr lang="en-US" sz="3200" dirty="0">
                    <a:latin typeface="+mn-lt"/>
                  </a:rPr>
                  <a:t>Order your poster from Genigraphics and we will perform a free design review and advise you if we see anything that may be a concern for printing. We’ll even help tidy things up.</a:t>
                </a:r>
              </a:p>
              <a:p>
                <a:pPr eaLnBrk="1" hangingPunct="1"/>
                <a:endParaRPr lang="en-US" sz="3200" dirty="0">
                  <a:latin typeface="+mn-lt"/>
                </a:endParaRPr>
              </a:p>
              <a:p>
                <a:pPr eaLnBrk="1" hangingPunct="1"/>
                <a:r>
                  <a:rPr lang="en-US" sz="3200" dirty="0">
                    <a:latin typeface="+mn-lt"/>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mc:Choice>
        <mc:Fallback xmlns="">
          <p:sp>
            <p:nvSpPr>
              <p:cNvPr id="11" name="Text Box 190"/>
              <p:cNvSpPr txBox="1">
                <a:spLocks noRot="1" noChangeAspect="1" noMove="1" noResize="1" noEditPoints="1" noAdjustHandles="1" noChangeArrowheads="1" noChangeShapeType="1" noTextEdit="1"/>
              </p:cNvSpPr>
              <p:nvPr/>
            </p:nvSpPr>
            <p:spPr bwMode="auto">
              <a:xfrm>
                <a:off x="1828800" y="15087600"/>
                <a:ext cx="14173200" cy="10744095"/>
              </a:xfrm>
              <a:prstGeom prst="rect">
                <a:avLst/>
              </a:prstGeom>
              <a:blipFill rotWithShape="1">
                <a:blip r:embed="rId2"/>
                <a:stretch>
                  <a:fillRect l="-387" r="-645"/>
                </a:stretch>
              </a:blipFill>
              <a:ln w="12700">
                <a:solidFill>
                  <a:schemeClr val="accent1">
                    <a:lumMod val="75000"/>
                  </a:schemeClr>
                </a:solidFill>
              </a:ln>
              <a:effectLst/>
            </p:spPr>
            <p:txBody>
              <a:bodyPr/>
              <a:lstStyle/>
              <a:p>
                <a:r>
                  <a:rPr lang="en-US">
                    <a:noFill/>
                  </a:rPr>
                  <a:t> </a:t>
                </a:r>
              </a:p>
            </p:txBody>
          </p:sp>
        </mc:Fallback>
      </mc:AlternateContent>
      <p:sp>
        <p:nvSpPr>
          <p:cNvPr id="45" name="Rectangle 44"/>
          <p:cNvSpPr/>
          <p:nvPr/>
        </p:nvSpPr>
        <p:spPr>
          <a:xfrm>
            <a:off x="16916400" y="6172200"/>
            <a:ext cx="14173200" cy="9144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smtClean="0">
                <a:solidFill>
                  <a:schemeClr val="accent3">
                    <a:lumMod val="20000"/>
                    <a:lumOff val="80000"/>
                  </a:schemeClr>
                </a:solidFill>
              </a:rPr>
              <a:t>Results</a:t>
            </a:r>
            <a:endParaRPr lang="en-US" sz="6000" b="1" dirty="0">
              <a:solidFill>
                <a:schemeClr val="accent3">
                  <a:lumMod val="20000"/>
                  <a:lumOff val="80000"/>
                </a:schemeClr>
              </a:solidFill>
            </a:endParaRPr>
          </a:p>
        </p:txBody>
      </p:sp>
      <p:sp>
        <p:nvSpPr>
          <p:cNvPr id="53" name="Text Box 180"/>
          <p:cNvSpPr txBox="1">
            <a:spLocks noChangeArrowheads="1"/>
          </p:cNvSpPr>
          <p:nvPr/>
        </p:nvSpPr>
        <p:spPr bwMode="auto">
          <a:xfrm>
            <a:off x="1796716" y="26193760"/>
            <a:ext cx="378283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400" b="1" dirty="0" smtClean="0">
                <a:latin typeface="Calibri" pitchFamily="34" charset="0"/>
              </a:rPr>
              <a:t>Table </a:t>
            </a:r>
            <a:r>
              <a:rPr lang="en-US" sz="2400" b="1" dirty="0">
                <a:latin typeface="Calibri" pitchFamily="34" charset="0"/>
              </a:rPr>
              <a:t>1.</a:t>
            </a:r>
            <a:r>
              <a:rPr lang="en-US" sz="2400" dirty="0">
                <a:latin typeface="Calibri" pitchFamily="34" charset="0"/>
              </a:rPr>
              <a:t> Label in </a:t>
            </a:r>
            <a:r>
              <a:rPr lang="en-US" sz="2400" dirty="0" smtClean="0">
                <a:latin typeface="Calibri" pitchFamily="34" charset="0"/>
              </a:rPr>
              <a:t>24pt Calibri.</a:t>
            </a:r>
            <a:endParaRPr lang="en-US" sz="2400" dirty="0">
              <a:latin typeface="Calibri" pitchFamily="34" charset="0"/>
            </a:endParaRPr>
          </a:p>
        </p:txBody>
      </p:sp>
      <p:graphicFrame>
        <p:nvGraphicFramePr>
          <p:cNvPr id="3" name="Chart 2"/>
          <p:cNvGraphicFramePr/>
          <p:nvPr>
            <p:extLst>
              <p:ext uri="{D42A27DB-BD31-4B8C-83A1-F6EECF244321}">
                <p14:modId xmlns:p14="http://schemas.microsoft.com/office/powerpoint/2010/main" val="2867058040"/>
              </p:ext>
            </p:extLst>
          </p:nvPr>
        </p:nvGraphicFramePr>
        <p:xfrm>
          <a:off x="16916400" y="15201909"/>
          <a:ext cx="14173199" cy="5977225"/>
        </p:xfrm>
        <a:graphic>
          <a:graphicData uri="http://schemas.openxmlformats.org/drawingml/2006/chart">
            <c:chart xmlns:c="http://schemas.openxmlformats.org/drawingml/2006/chart" xmlns:r="http://schemas.openxmlformats.org/officeDocument/2006/relationships" r:id="rId3"/>
          </a:graphicData>
        </a:graphic>
      </p:graphicFrame>
      <p:sp>
        <p:nvSpPr>
          <p:cNvPr id="37" name="Text Box 180"/>
          <p:cNvSpPr txBox="1">
            <a:spLocks noChangeArrowheads="1"/>
          </p:cNvSpPr>
          <p:nvPr/>
        </p:nvSpPr>
        <p:spPr bwMode="auto">
          <a:xfrm>
            <a:off x="16940463" y="21183600"/>
            <a:ext cx="380290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400" b="1" dirty="0" smtClean="0">
                <a:latin typeface="Calibri" pitchFamily="34" charset="0"/>
              </a:rPr>
              <a:t>Chart </a:t>
            </a:r>
            <a:r>
              <a:rPr lang="en-US" sz="2400" b="1" dirty="0">
                <a:latin typeface="Calibri" pitchFamily="34" charset="0"/>
              </a:rPr>
              <a:t>1.</a:t>
            </a:r>
            <a:r>
              <a:rPr lang="en-US" sz="2400" dirty="0">
                <a:latin typeface="Calibri" pitchFamily="34" charset="0"/>
              </a:rPr>
              <a:t> Label in </a:t>
            </a:r>
            <a:r>
              <a:rPr lang="en-US" sz="2400" dirty="0" smtClean="0">
                <a:latin typeface="Calibri" pitchFamily="34" charset="0"/>
              </a:rPr>
              <a:t>24pt Calibri.</a:t>
            </a:r>
            <a:endParaRPr lang="en-US" sz="2400" dirty="0">
              <a:latin typeface="Calibri" pitchFamily="34" charset="0"/>
            </a:endParaRPr>
          </a:p>
        </p:txBody>
      </p:sp>
      <p:sp>
        <p:nvSpPr>
          <p:cNvPr id="30" name="Rectangle 265"/>
          <p:cNvSpPr>
            <a:spLocks noChangeAspect="1" noChangeArrowheads="1"/>
          </p:cNvSpPr>
          <p:nvPr/>
        </p:nvSpPr>
        <p:spPr bwMode="auto">
          <a:xfrm>
            <a:off x="914400" y="1554480"/>
            <a:ext cx="2923773" cy="2194560"/>
          </a:xfrm>
          <a:prstGeom prst="rect">
            <a:avLst/>
          </a:prstGeom>
          <a:blipFill dpi="0" rotWithShape="1">
            <a:blip r:embed="rId4">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nchor="ctr"/>
          <a:lstStyle/>
          <a:p>
            <a:pPr algn="ctr" defTabSz="4022725"/>
            <a:r>
              <a:rPr lang="en-US" sz="2000" b="1" dirty="0">
                <a:latin typeface="Calibri" pitchFamily="34" charset="0"/>
              </a:rPr>
              <a:t>REPLACE THIS BOX WITH YOUR ORGANIZATION’S</a:t>
            </a:r>
          </a:p>
          <a:p>
            <a:pPr algn="ctr" defTabSz="4022725"/>
            <a:r>
              <a:rPr lang="en-US" sz="2000" b="1" dirty="0">
                <a:latin typeface="Calibri" pitchFamily="34" charset="0"/>
              </a:rPr>
              <a:t>HIGH RESOLUTION LOGO</a:t>
            </a:r>
          </a:p>
        </p:txBody>
      </p:sp>
      <p:sp>
        <p:nvSpPr>
          <p:cNvPr id="31" name="Rectangle 265"/>
          <p:cNvSpPr>
            <a:spLocks noChangeAspect="1" noChangeArrowheads="1"/>
          </p:cNvSpPr>
          <p:nvPr/>
        </p:nvSpPr>
        <p:spPr bwMode="auto">
          <a:xfrm>
            <a:off x="29077920" y="1554480"/>
            <a:ext cx="2923774" cy="2194560"/>
          </a:xfrm>
          <a:prstGeom prst="rect">
            <a:avLst/>
          </a:prstGeom>
          <a:blipFill dpi="0" rotWithShape="1">
            <a:blip r:embed="rId4">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nchor="ctr"/>
          <a:lstStyle/>
          <a:p>
            <a:pPr algn="ctr" defTabSz="4022725"/>
            <a:r>
              <a:rPr lang="en-US" sz="2000" b="1" dirty="0">
                <a:latin typeface="Calibri" pitchFamily="34" charset="0"/>
              </a:rPr>
              <a:t>REPLACE THIS BOX WITH YOUR ORGANIZATION’S</a:t>
            </a:r>
          </a:p>
          <a:p>
            <a:pPr algn="ctr" defTabSz="4022725"/>
            <a:r>
              <a:rPr lang="en-US" sz="2000" b="1" dirty="0">
                <a:latin typeface="Calibri" pitchFamily="34" charset="0"/>
              </a:rPr>
              <a:t>HIGH RESOLUTION LOGO</a:t>
            </a:r>
          </a:p>
        </p:txBody>
      </p:sp>
      <p:pic>
        <p:nvPicPr>
          <p:cNvPr id="38" name="Picture 178" descr="Picture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059400" y="29870400"/>
            <a:ext cx="3511296" cy="2926080"/>
          </a:xfrm>
          <a:prstGeom prst="rect">
            <a:avLst/>
          </a:prstGeom>
          <a:noFill/>
          <a:ln w="9525">
            <a:solidFill>
              <a:schemeClr val="tx2">
                <a:lumMod val="50000"/>
              </a:schemeClr>
            </a:solidFill>
            <a:miter lim="800000"/>
            <a:headEnd/>
            <a:tailEnd/>
          </a:ln>
          <a:extLst>
            <a:ext uri="{909E8E84-426E-40DD-AFC4-6F175D3DCCD1}">
              <a14:hiddenFill xmlns:a14="http://schemas.microsoft.com/office/drawing/2010/main">
                <a:solidFill>
                  <a:srgbClr val="FFFFFF"/>
                </a:solidFill>
              </a14:hiddenFill>
            </a:ext>
          </a:extLst>
        </p:spPr>
      </p:pic>
      <p:pic>
        <p:nvPicPr>
          <p:cNvPr id="39" name="Picture 179" descr="Picture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247352" y="29870400"/>
            <a:ext cx="3511296" cy="2926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 name="Text Box 180"/>
          <p:cNvSpPr txBox="1">
            <a:spLocks noChangeArrowheads="1"/>
          </p:cNvSpPr>
          <p:nvPr/>
        </p:nvSpPr>
        <p:spPr bwMode="auto">
          <a:xfrm>
            <a:off x="18135600" y="32918400"/>
            <a:ext cx="328243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000" b="1" dirty="0">
                <a:latin typeface="Calibri" pitchFamily="34" charset="0"/>
              </a:rPr>
              <a:t>Figure 1.</a:t>
            </a:r>
            <a:r>
              <a:rPr lang="en-US" sz="2000" dirty="0">
                <a:latin typeface="Calibri" pitchFamily="34" charset="0"/>
              </a:rPr>
              <a:t> Label in </a:t>
            </a:r>
            <a:r>
              <a:rPr lang="en-US" sz="2000" dirty="0" smtClean="0">
                <a:latin typeface="Calibri" pitchFamily="34" charset="0"/>
              </a:rPr>
              <a:t>20pt Calibri.</a:t>
            </a:r>
            <a:endParaRPr lang="en-US" sz="2000" dirty="0">
              <a:latin typeface="Calibri" pitchFamily="34" charset="0"/>
            </a:endParaRPr>
          </a:p>
        </p:txBody>
      </p:sp>
      <p:sp>
        <p:nvSpPr>
          <p:cNvPr id="41" name="Text Box 181"/>
          <p:cNvSpPr txBox="1">
            <a:spLocks noChangeArrowheads="1"/>
          </p:cNvSpPr>
          <p:nvPr/>
        </p:nvSpPr>
        <p:spPr bwMode="auto">
          <a:xfrm>
            <a:off x="22326600" y="32918400"/>
            <a:ext cx="328243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000" b="1" dirty="0">
                <a:latin typeface="Calibri" pitchFamily="34" charset="0"/>
              </a:rPr>
              <a:t>Figure 2.</a:t>
            </a:r>
            <a:r>
              <a:rPr lang="en-US" sz="2000" dirty="0">
                <a:latin typeface="Calibri" pitchFamily="34" charset="0"/>
              </a:rPr>
              <a:t> Label in </a:t>
            </a:r>
            <a:r>
              <a:rPr lang="en-US" sz="2000" dirty="0" smtClean="0">
                <a:latin typeface="Calibri" pitchFamily="34" charset="0"/>
              </a:rPr>
              <a:t>20pt Calibri.</a:t>
            </a:r>
            <a:endParaRPr lang="en-US" sz="2000" dirty="0">
              <a:latin typeface="Calibri" pitchFamily="34" charset="0"/>
            </a:endParaRPr>
          </a:p>
        </p:txBody>
      </p:sp>
      <p:pic>
        <p:nvPicPr>
          <p:cNvPr id="42" name="Picture 41"/>
          <p:cNvPicPr>
            <a:picLocks noChangeAspect="1"/>
          </p:cNvPicPr>
          <p:nvPr/>
        </p:nvPicPr>
        <p:blipFill rotWithShape="1">
          <a:blip r:embed="rId7">
            <a:extLst>
              <a:ext uri="{28A0092B-C50C-407E-A947-70E740481C1C}">
                <a14:useLocalDpi xmlns:a14="http://schemas.microsoft.com/office/drawing/2010/main" val="0"/>
              </a:ext>
            </a:extLst>
          </a:blip>
          <a:srcRect r="20125"/>
          <a:stretch/>
        </p:blipFill>
        <p:spPr>
          <a:xfrm>
            <a:off x="26435304" y="29870400"/>
            <a:ext cx="3511296" cy="2926080"/>
          </a:xfrm>
          <a:prstGeom prst="rect">
            <a:avLst/>
          </a:prstGeom>
          <a:ln>
            <a:solidFill>
              <a:schemeClr val="tx2">
                <a:lumMod val="50000"/>
              </a:schemeClr>
            </a:solidFill>
          </a:ln>
        </p:spPr>
      </p:pic>
      <p:sp>
        <p:nvSpPr>
          <p:cNvPr id="43" name="Text Box 181"/>
          <p:cNvSpPr txBox="1">
            <a:spLocks noChangeArrowheads="1"/>
          </p:cNvSpPr>
          <p:nvPr/>
        </p:nvSpPr>
        <p:spPr bwMode="auto">
          <a:xfrm>
            <a:off x="26506011" y="32918400"/>
            <a:ext cx="328243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000" b="1" dirty="0">
                <a:latin typeface="Calibri" pitchFamily="34" charset="0"/>
              </a:rPr>
              <a:t>Figure </a:t>
            </a:r>
            <a:r>
              <a:rPr lang="en-US" sz="2000" b="1" dirty="0" smtClean="0">
                <a:latin typeface="Calibri" pitchFamily="34" charset="0"/>
              </a:rPr>
              <a:t>3.</a:t>
            </a:r>
            <a:r>
              <a:rPr lang="en-US" sz="2000" dirty="0" smtClean="0">
                <a:latin typeface="Calibri" pitchFamily="34" charset="0"/>
              </a:rPr>
              <a:t> </a:t>
            </a:r>
            <a:r>
              <a:rPr lang="en-US" sz="2000" dirty="0">
                <a:latin typeface="Calibri" pitchFamily="34" charset="0"/>
              </a:rPr>
              <a:t>Label in </a:t>
            </a:r>
            <a:r>
              <a:rPr lang="en-US" sz="2000" dirty="0" smtClean="0">
                <a:latin typeface="Calibri" pitchFamily="34" charset="0"/>
              </a:rPr>
              <a:t>20pt Calibri.</a:t>
            </a:r>
            <a:endParaRPr lang="en-US" sz="2000" dirty="0">
              <a:latin typeface="Calibri" pitchFamily="34" charset="0"/>
            </a:endParaRPr>
          </a:p>
        </p:txBody>
      </p:sp>
    </p:spTree>
    <p:extLst>
      <p:ext uri="{BB962C8B-B14F-4D97-AF65-F5344CB8AC3E}">
        <p14:creationId xmlns:p14="http://schemas.microsoft.com/office/powerpoint/2010/main" val="22512518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2519</TotalTime>
  <Words>872</Words>
  <Application>Microsoft Office PowerPoint</Application>
  <PresentationFormat>Custom</PresentationFormat>
  <Paragraphs>90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 Math</vt:lpstr>
      <vt:lpstr>Office Theme</vt:lpstr>
      <vt:lpstr>PowerPoint Presentation</vt:lpstr>
    </vt:vector>
  </TitlesOfParts>
  <Company>Genigraphics LLC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48x36</dc:title>
  <dc:creator>Jay Larson</dc:creator>
  <dc:description>Quality poster printing
www.genigraphics.com
1-800-790-4001</dc:description>
  <cp:lastModifiedBy>Susan B. Houston</cp:lastModifiedBy>
  <cp:revision>62</cp:revision>
  <cp:lastPrinted>2013-02-12T02:21:55Z</cp:lastPrinted>
  <dcterms:created xsi:type="dcterms:W3CDTF">2013-02-10T21:14:48Z</dcterms:created>
  <dcterms:modified xsi:type="dcterms:W3CDTF">2016-06-27T17:50:20Z</dcterms:modified>
</cp:coreProperties>
</file>