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918400" cy="438912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21" d="100"/>
          <a:sy n="21" d="100"/>
        </p:scale>
        <p:origin x="24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668408984"/>
        <c:axId val="668397616"/>
      </c:barChart>
      <c:catAx>
        <c:axId val="668408984"/>
        <c:scaling>
          <c:orientation val="minMax"/>
        </c:scaling>
        <c:delete val="0"/>
        <c:axPos val="b"/>
        <c:numFmt formatCode="General" sourceLinked="0"/>
        <c:majorTickMark val="out"/>
        <c:minorTickMark val="none"/>
        <c:tickLblPos val="nextTo"/>
        <c:crossAx val="668397616"/>
        <c:crosses val="autoZero"/>
        <c:auto val="1"/>
        <c:lblAlgn val="ctr"/>
        <c:lblOffset val="100"/>
        <c:noMultiLvlLbl val="0"/>
      </c:catAx>
      <c:valAx>
        <c:axId val="668397616"/>
        <c:scaling>
          <c:orientation val="minMax"/>
        </c:scaling>
        <c:delete val="0"/>
        <c:axPos val="l"/>
        <c:majorGridlines/>
        <c:numFmt formatCode="General" sourceLinked="1"/>
        <c:majorTickMark val="out"/>
        <c:minorTickMark val="none"/>
        <c:tickLblPos val="nextTo"/>
        <c:crossAx val="668408984"/>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smtClean="0"/>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36569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041389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50978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57246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smtClean="0"/>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5FB9E8-2D8A-4B3C-A711-7A68E5DC2B21}" type="datetimeFigureOut">
              <a:rPr lang="en-US" smtClean="0"/>
              <a:t>6/27/2016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29163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5FB9E8-2D8A-4B3C-A711-7A68E5DC2B21}"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9642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5FB9E8-2D8A-4B3C-A711-7A68E5DC2B21}" type="datetimeFigureOut">
              <a:rPr lang="en-US" smtClean="0"/>
              <a:t>6/27/2016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8360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B5FB9E8-2D8A-4B3C-A711-7A68E5DC2B21}" type="datetimeFigureOut">
              <a:rPr lang="en-US" smtClean="0"/>
              <a:t>6/27/2016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4212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FB9E8-2D8A-4B3C-A711-7A68E5DC2B21}" type="datetimeFigureOut">
              <a:rPr lang="en-US" smtClean="0"/>
              <a:t>6/27/2016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474003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smtClean="0"/>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92084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smtClean="0"/>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6/27/2016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88001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BB5FB9E8-2D8A-4B3C-A711-7A68E5DC2B21}" type="datetimeFigureOut">
              <a:rPr lang="en-US" smtClean="0"/>
              <a:t>6/27/2016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0427F8FA-39D1-45A7-ACBB-FC5D54E4DBBE}" type="slidenum">
              <a:rPr lang="en-US" smtClean="0"/>
              <a:t>‹#›</a:t>
            </a:fld>
            <a:endParaRPr lang="en-US"/>
          </a:p>
        </p:txBody>
      </p:sp>
    </p:spTree>
    <p:extLst>
      <p:ext uri="{BB962C8B-B14F-4D97-AF65-F5344CB8AC3E}">
        <p14:creationId xmlns:p14="http://schemas.microsoft.com/office/powerpoint/2010/main" val="2467498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659011"/>
            <a:ext cx="21945600"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smtClean="0">
                <a:solidFill>
                  <a:schemeClr val="accent1">
                    <a:lumMod val="50000"/>
                  </a:schemeClr>
                </a:solidFill>
                <a:latin typeface="+mn-lt"/>
              </a:rPr>
              <a:t>Title</a:t>
            </a:r>
            <a:endParaRPr lang="en-US" sz="8000" b="1" dirty="0">
              <a:solidFill>
                <a:schemeClr val="accent1">
                  <a:lumMod val="50000"/>
                </a:schemeClr>
              </a:solidFill>
              <a:latin typeface="+mn-lt"/>
            </a:endParaRP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1">
                    <a:lumMod val="50000"/>
                  </a:schemeClr>
                </a:solidFill>
                <a:latin typeface="+mn-lt"/>
              </a:rPr>
              <a:t>John Smith, MD</a:t>
            </a:r>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 Jane Doe, PhD</a:t>
            </a:r>
            <a:r>
              <a:rPr lang="en-US" sz="4800" baseline="30000" dirty="0">
                <a:solidFill>
                  <a:schemeClr val="accent1">
                    <a:lumMod val="50000"/>
                  </a:schemeClr>
                </a:solidFill>
                <a:latin typeface="+mn-lt"/>
              </a:rPr>
              <a:t>2</a:t>
            </a:r>
            <a:r>
              <a:rPr lang="en-US" sz="4800" dirty="0">
                <a:solidFill>
                  <a:schemeClr val="accent1">
                    <a:lumMod val="50000"/>
                  </a:schemeClr>
                </a:solidFill>
                <a:latin typeface="+mn-lt"/>
              </a:rPr>
              <a:t>; Frederick </a:t>
            </a:r>
            <a:r>
              <a:rPr lang="en-US" sz="4800" dirty="0" smtClean="0">
                <a:solidFill>
                  <a:schemeClr val="accent1">
                    <a:lumMod val="50000"/>
                  </a:schemeClr>
                </a:solidFill>
                <a:latin typeface="+mn-lt"/>
              </a:rPr>
              <a:t>Jones, </a:t>
            </a:r>
            <a:r>
              <a:rPr lang="en-US" sz="4800" dirty="0">
                <a:solidFill>
                  <a:schemeClr val="accent1">
                    <a:lumMod val="50000"/>
                  </a:schemeClr>
                </a:solidFill>
                <a:latin typeface="+mn-lt"/>
              </a:rPr>
              <a:t>MD, PhD</a:t>
            </a:r>
            <a:r>
              <a:rPr lang="en-US" sz="4800" baseline="30000" dirty="0">
                <a:solidFill>
                  <a:schemeClr val="accent1">
                    <a:lumMod val="50000"/>
                  </a:schemeClr>
                </a:solidFill>
                <a:latin typeface="+mn-lt"/>
              </a:rPr>
              <a:t>1,2</a:t>
            </a:r>
          </a:p>
          <a:p>
            <a:pPr algn="ctr" eaLnBrk="1" hangingPunct="1"/>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University of Affiliation, </a:t>
            </a:r>
            <a:r>
              <a:rPr lang="en-US" sz="4800" baseline="30000" dirty="0">
                <a:solidFill>
                  <a:schemeClr val="accent1">
                    <a:lumMod val="50000"/>
                  </a:schemeClr>
                </a:solidFill>
                <a:latin typeface="+mn-lt"/>
              </a:rPr>
              <a:t>2</a:t>
            </a:r>
            <a:r>
              <a:rPr lang="en-US" sz="4800" dirty="0">
                <a:solidFill>
                  <a:schemeClr val="accent1">
                    <a:lumMod val="50000"/>
                  </a:schemeClr>
                </a:solidFill>
                <a:latin typeface="+mn-lt"/>
              </a:rPr>
              <a:t>Medical Center of Affiliation</a:t>
            </a:r>
          </a:p>
        </p:txBody>
      </p:sp>
      <p:sp>
        <p:nvSpPr>
          <p:cNvPr id="6" name="TextBox 5"/>
          <p:cNvSpPr txBox="1"/>
          <p:nvPr/>
        </p:nvSpPr>
        <p:spPr>
          <a:xfrm>
            <a:off x="1828800" y="40050719"/>
            <a:ext cx="14173200" cy="2651760"/>
          </a:xfrm>
          <a:prstGeom prst="rect">
            <a:avLst/>
          </a:prstGeom>
          <a:solidFill>
            <a:schemeClr val="accent1">
              <a:lumMod val="40000"/>
              <a:lumOff val="60000"/>
            </a:schemeClr>
          </a:solidFill>
        </p:spPr>
        <p:txBody>
          <a:bodyPr wrap="none" rtlCol="0">
            <a:spAutoFit/>
          </a:bodyPr>
          <a:lstStyle/>
          <a:p>
            <a:r>
              <a:rPr lang="en-US" sz="3200" dirty="0" smtClean="0"/>
              <a:t>&lt;your name&gt;</a:t>
            </a:r>
          </a:p>
          <a:p>
            <a:r>
              <a:rPr lang="en-US" sz="3200" dirty="0" smtClean="0"/>
              <a:t>&lt;your organization&gt;</a:t>
            </a:r>
          </a:p>
          <a:p>
            <a:r>
              <a:rPr lang="en-US" sz="3200" dirty="0" smtClean="0"/>
              <a:t>Email:</a:t>
            </a:r>
          </a:p>
          <a:p>
            <a:r>
              <a:rPr lang="en-US" sz="3200" dirty="0" smtClean="0"/>
              <a:t>Website:</a:t>
            </a:r>
          </a:p>
          <a:p>
            <a:r>
              <a:rPr lang="en-US" sz="3200" dirty="0" smtClean="0"/>
              <a:t>Phone:</a:t>
            </a:r>
            <a:endParaRPr lang="en-US" sz="3200" dirty="0"/>
          </a:p>
        </p:txBody>
      </p:sp>
      <p:sp>
        <p:nvSpPr>
          <p:cNvPr id="7" name="TextBox 6"/>
          <p:cNvSpPr txBox="1"/>
          <p:nvPr/>
        </p:nvSpPr>
        <p:spPr>
          <a:xfrm>
            <a:off x="1828800" y="38862000"/>
            <a:ext cx="2638671" cy="1015663"/>
          </a:xfrm>
          <a:prstGeom prst="rect">
            <a:avLst/>
          </a:prstGeom>
          <a:noFill/>
        </p:spPr>
        <p:txBody>
          <a:bodyPr wrap="none" rtlCol="0">
            <a:spAutoFit/>
          </a:bodyPr>
          <a:lstStyle/>
          <a:p>
            <a:r>
              <a:rPr lang="en-US" sz="6000" b="1" dirty="0" smtClean="0"/>
              <a:t>Contact</a:t>
            </a:r>
            <a:endParaRPr lang="en-US" sz="6000" b="1" dirty="0"/>
          </a:p>
        </p:txBody>
      </p:sp>
      <p:sp>
        <p:nvSpPr>
          <p:cNvPr id="8" name="TextBox 7"/>
          <p:cNvSpPr txBox="1"/>
          <p:nvPr/>
        </p:nvSpPr>
        <p:spPr>
          <a:xfrm>
            <a:off x="16916400" y="40050719"/>
            <a:ext cx="14173200" cy="2926080"/>
          </a:xfrm>
          <a:prstGeom prst="rect">
            <a:avLst/>
          </a:prstGeom>
          <a:noFill/>
        </p:spPr>
        <p:txBody>
          <a:bodyPr wrap="square" tIns="91440" bIns="91440" numCol="1" spcCol="457200" rtlCol="0">
            <a:noAutofit/>
          </a:bodyPr>
          <a:lstStyle/>
          <a:p>
            <a:pPr marL="457200" indent="-457200">
              <a:buFont typeface="+mj-lt"/>
              <a:buAutoNum type="arabicPeriod"/>
            </a:pPr>
            <a:r>
              <a:rPr lang="en-US" sz="1800" dirty="0" smtClean="0"/>
              <a:t> </a:t>
            </a:r>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a:t> </a:t>
            </a:r>
            <a:endParaRPr lang="en-US" sz="1800" dirty="0" smtClean="0"/>
          </a:p>
          <a:p>
            <a:pPr marL="457200" indent="-457200">
              <a:buFont typeface="+mj-lt"/>
              <a:buAutoNum type="arabicPeriod"/>
            </a:pPr>
            <a:r>
              <a:rPr lang="en-US" sz="1800" dirty="0" smtClean="0"/>
              <a:t>  </a:t>
            </a:r>
          </a:p>
          <a:p>
            <a:pPr marL="457200" indent="-457200">
              <a:buFont typeface="+mj-lt"/>
              <a:buAutoNum type="arabicPeriod"/>
            </a:pPr>
            <a:endParaRPr lang="en-US" sz="1800" dirty="0"/>
          </a:p>
        </p:txBody>
      </p:sp>
      <p:sp>
        <p:nvSpPr>
          <p:cNvPr id="9" name="TextBox 8"/>
          <p:cNvSpPr txBox="1"/>
          <p:nvPr/>
        </p:nvSpPr>
        <p:spPr>
          <a:xfrm>
            <a:off x="16916400" y="38862000"/>
            <a:ext cx="3689793" cy="1015663"/>
          </a:xfrm>
          <a:prstGeom prst="rect">
            <a:avLst/>
          </a:prstGeom>
          <a:noFill/>
        </p:spPr>
        <p:txBody>
          <a:bodyPr wrap="none" rtlCol="0">
            <a:spAutoFit/>
          </a:bodyPr>
          <a:lstStyle/>
          <a:p>
            <a:r>
              <a:rPr lang="en-US" sz="6000" b="1" dirty="0" smtClean="0"/>
              <a:t>References</a:t>
            </a:r>
            <a:endParaRPr lang="en-US" sz="6000" b="1" dirty="0"/>
          </a:p>
        </p:txBody>
      </p:sp>
      <p:sp>
        <p:nvSpPr>
          <p:cNvPr id="10" name="Text Box 189"/>
          <p:cNvSpPr txBox="1">
            <a:spLocks noChangeArrowheads="1"/>
          </p:cNvSpPr>
          <p:nvPr/>
        </p:nvSpPr>
        <p:spPr bwMode="auto">
          <a:xfrm>
            <a:off x="1828800" y="70866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a:t>
            </a:r>
            <a:r>
              <a:rPr lang="en-US" sz="3200" dirty="0" smtClean="0">
                <a:latin typeface="Calibri" pitchFamily="34" charset="0"/>
              </a:rPr>
              <a:t>. To turn off that feature, right click inside this box and go to </a:t>
            </a:r>
            <a:r>
              <a:rPr lang="en-US" sz="3200" b="1" dirty="0" smtClean="0">
                <a:latin typeface="Calibri" pitchFamily="34" charset="0"/>
              </a:rPr>
              <a:t>Format Shape, Text Box, Autofit</a:t>
            </a:r>
            <a:r>
              <a:rPr lang="en-US" sz="3200" dirty="0" smtClean="0">
                <a:latin typeface="Calibri" pitchFamily="34" charset="0"/>
              </a:rPr>
              <a:t>, and select the “Do Not Autofit” radio button.</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To change the font style of this text box: Click on the border once to highlight the entire text box, then select a different font or font size that suits you. This text is Calibri 32pt and is easily read up to 4 feet away on a 48x36 poster.</a:t>
            </a:r>
          </a:p>
          <a:p>
            <a:pPr eaLnBrk="1" hangingPunct="1"/>
            <a:endParaRPr lang="en-US" sz="3200" dirty="0">
              <a:latin typeface="Calibri" pitchFamily="34" charset="0"/>
            </a:endParaRPr>
          </a:p>
          <a:p>
            <a:pPr eaLnBrk="1" hangingPunct="1"/>
            <a:r>
              <a:rPr lang="en-US" sz="3200" dirty="0" smtClean="0">
                <a:latin typeface="Calibri" pitchFamily="34" charset="0"/>
              </a:rPr>
              <a:t>Zoom out to 100% to preview what this will look like on your printed poster.</a:t>
            </a:r>
            <a:endParaRPr lang="en-US" sz="3200" dirty="0">
              <a:latin typeface="Calibri" pitchFamily="34" charset="0"/>
            </a:endParaRPr>
          </a:p>
        </p:txBody>
      </p:sp>
      <p:sp>
        <p:nvSpPr>
          <p:cNvPr id="11" name="Rectangle 10"/>
          <p:cNvSpPr/>
          <p:nvPr/>
        </p:nvSpPr>
        <p:spPr>
          <a:xfrm>
            <a:off x="18288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Abstract</a:t>
            </a:r>
            <a:endParaRPr lang="en-US" sz="6000" b="1" dirty="0">
              <a:solidFill>
                <a:schemeClr val="accent3">
                  <a:lumMod val="20000"/>
                  <a:lumOff val="80000"/>
                </a:schemeClr>
              </a:solidFill>
            </a:endParaRPr>
          </a:p>
        </p:txBody>
      </p:sp>
      <p:sp>
        <p:nvSpPr>
          <p:cNvPr id="12" name="Text Box 194"/>
          <p:cNvSpPr txBox="1">
            <a:spLocks noChangeArrowheads="1"/>
          </p:cNvSpPr>
          <p:nvPr/>
        </p:nvSpPr>
        <p:spPr bwMode="auto">
          <a:xfrm>
            <a:off x="16916400" y="7086600"/>
            <a:ext cx="14173200" cy="775596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Results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r>
              <a:rPr lang="en-US" sz="3200" dirty="0" smtClean="0">
                <a:latin typeface="Calibri" pitchFamily="34" charset="0"/>
              </a:rPr>
              <a:t>.</a:t>
            </a:r>
          </a:p>
          <a:p>
            <a:pPr eaLnBrk="1" hangingPunct="1"/>
            <a:endParaRPr lang="en-US" sz="3200" dirty="0">
              <a:latin typeface="Calibri" pitchFamily="34" charset="0"/>
            </a:endParaRPr>
          </a:p>
          <a:p>
            <a:pPr eaLnBrk="1" hangingPunct="1"/>
            <a:r>
              <a:rPr lang="en-US" sz="3200" dirty="0" smtClean="0">
                <a:latin typeface="Calibri" pitchFamily="34" charset="0"/>
              </a:rPr>
              <a:t>Speaking of Results, yours will look better if you remember to run a spell-check on your poster! After you’ve added your content click on </a:t>
            </a:r>
            <a:r>
              <a:rPr lang="en-US" sz="3200" b="1" dirty="0" smtClean="0">
                <a:latin typeface="Calibri" pitchFamily="34" charset="0"/>
              </a:rPr>
              <a:t>Review</a:t>
            </a:r>
            <a:r>
              <a:rPr lang="en-US" sz="3200" dirty="0" smtClean="0">
                <a:latin typeface="Calibri" pitchFamily="34" charset="0"/>
              </a:rPr>
              <a:t>, </a:t>
            </a:r>
            <a:r>
              <a:rPr lang="en-US" sz="3200" b="1" dirty="0" smtClean="0">
                <a:latin typeface="Calibri" pitchFamily="34" charset="0"/>
              </a:rPr>
              <a:t>Spelling</a:t>
            </a:r>
            <a:r>
              <a:rPr lang="en-US" sz="3200" dirty="0" smtClean="0">
                <a:latin typeface="Calibri" pitchFamily="34" charset="0"/>
              </a:rPr>
              <a:t>, or press F7.</a:t>
            </a:r>
            <a:endParaRPr lang="en-US" sz="3200" dirty="0">
              <a:latin typeface="Calibri" pitchFamily="34" charset="0"/>
            </a:endParaRPr>
          </a:p>
        </p:txBody>
      </p:sp>
      <p:sp>
        <p:nvSpPr>
          <p:cNvPr id="13" name="Rectangle 12"/>
          <p:cNvSpPr/>
          <p:nvPr/>
        </p:nvSpPr>
        <p:spPr>
          <a:xfrm>
            <a:off x="1828800" y="14173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Introduction</a:t>
            </a:r>
            <a:endParaRPr lang="en-US" sz="6000" b="1" dirty="0">
              <a:solidFill>
                <a:schemeClr val="accent3">
                  <a:lumMod val="20000"/>
                  <a:lumOff val="80000"/>
                </a:schemeClr>
              </a:solidFill>
            </a:endParaRPr>
          </a:p>
        </p:txBody>
      </p:sp>
      <p:sp>
        <p:nvSpPr>
          <p:cNvPr id="14" name="Text Box 192"/>
          <p:cNvSpPr txBox="1">
            <a:spLocks noChangeArrowheads="1"/>
          </p:cNvSpPr>
          <p:nvPr/>
        </p:nvSpPr>
        <p:spPr bwMode="auto">
          <a:xfrm>
            <a:off x="1828800" y="31546800"/>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Methods and Materials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15" name="Rectangle 14"/>
          <p:cNvSpPr/>
          <p:nvPr/>
        </p:nvSpPr>
        <p:spPr>
          <a:xfrm>
            <a:off x="1828800" y="306324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smtClean="0">
                <a:solidFill>
                  <a:schemeClr val="accent3">
                    <a:lumMod val="20000"/>
                    <a:lumOff val="80000"/>
                  </a:schemeClr>
                </a:solidFill>
              </a:rPr>
              <a:t>Methods and Materials</a:t>
            </a:r>
            <a:endParaRPr lang="en-US" sz="6000" b="1" dirty="0">
              <a:solidFill>
                <a:schemeClr val="accent3">
                  <a:lumMod val="20000"/>
                  <a:lumOff val="80000"/>
                </a:schemeClr>
              </a:solidFill>
            </a:endParaRPr>
          </a:p>
        </p:txBody>
      </p:sp>
      <p:sp>
        <p:nvSpPr>
          <p:cNvPr id="16" name="Text Box 191"/>
          <p:cNvSpPr txBox="1">
            <a:spLocks noChangeArrowheads="1"/>
          </p:cNvSpPr>
          <p:nvPr/>
        </p:nvSpPr>
        <p:spPr bwMode="auto">
          <a:xfrm>
            <a:off x="16916400" y="23058358"/>
            <a:ext cx="14173200" cy="627864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Discussion </a:t>
            </a:r>
            <a:r>
              <a:rPr lang="en-US" sz="3200" dirty="0">
                <a:latin typeface="Calibri" pitchFamily="34" charset="0"/>
              </a:rPr>
              <a:t>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a:t>
            </a:r>
            <a:r>
              <a:rPr lang="en-US" sz="3200" dirty="0" smtClean="0">
                <a:latin typeface="Calibri" pitchFamily="34" charset="0"/>
              </a:rPr>
              <a:t>read </a:t>
            </a:r>
            <a:r>
              <a:rPr lang="en-US" sz="3200" dirty="0">
                <a:latin typeface="Calibri" pitchFamily="34" charset="0"/>
              </a:rPr>
              <a:t>up to 4 feet away on a 48x36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17" name="Rectangle 16"/>
          <p:cNvSpPr/>
          <p:nvPr/>
        </p:nvSpPr>
        <p:spPr>
          <a:xfrm>
            <a:off x="16916400" y="2214395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Discussion</a:t>
            </a:r>
            <a:endParaRPr lang="en-US" sz="6000" b="1" dirty="0">
              <a:solidFill>
                <a:schemeClr val="accent3">
                  <a:lumMod val="20000"/>
                  <a:lumOff val="80000"/>
                </a:schemeClr>
              </a:solidFill>
            </a:endParaRPr>
          </a:p>
        </p:txBody>
      </p:sp>
      <p:sp>
        <p:nvSpPr>
          <p:cNvPr id="18" name="Text Box 193"/>
          <p:cNvSpPr txBox="1">
            <a:spLocks noChangeArrowheads="1"/>
          </p:cNvSpPr>
          <p:nvPr/>
        </p:nvSpPr>
        <p:spPr bwMode="auto">
          <a:xfrm>
            <a:off x="16916400" y="34501455"/>
            <a:ext cx="14173200" cy="332398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t>
            </a:r>
            <a:r>
              <a:rPr lang="en-US" sz="3200" dirty="0" smtClean="0">
                <a:latin typeface="Calibri" pitchFamily="34" charset="0"/>
              </a:rPr>
              <a:t>Conclusions text</a:t>
            </a:r>
            <a:r>
              <a:rPr lang="en-US" sz="3200" dirty="0">
                <a:latin typeface="Calibri" pitchFamily="34" charset="0"/>
              </a:rPr>
              <a: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r>
              <a:rPr lang="en-US" sz="3200" dirty="0" smtClean="0">
                <a:latin typeface="Calibri" pitchFamily="34" charset="0"/>
              </a:rPr>
              <a:t>.</a:t>
            </a:r>
            <a:endParaRPr lang="en-US" sz="3200" dirty="0">
              <a:latin typeface="Calibri" pitchFamily="34" charset="0"/>
            </a:endParaRPr>
          </a:p>
        </p:txBody>
      </p:sp>
      <p:sp>
        <p:nvSpPr>
          <p:cNvPr id="19" name="Rectangle 18"/>
          <p:cNvSpPr/>
          <p:nvPr/>
        </p:nvSpPr>
        <p:spPr>
          <a:xfrm>
            <a:off x="16916400" y="33585912"/>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Conclusions</a:t>
            </a:r>
            <a:endParaRPr lang="en-US" sz="6000" b="1" dirty="0">
              <a:solidFill>
                <a:schemeClr val="accent3">
                  <a:lumMod val="20000"/>
                  <a:lumOff val="80000"/>
                </a:schemeClr>
              </a:solidFill>
            </a:endParaRPr>
          </a:p>
        </p:txBody>
      </p:sp>
      <p:graphicFrame>
        <p:nvGraphicFramePr>
          <p:cNvPr id="20" name="Content Placeholder 114" descr="Sample table with 4 columns, 7 rows." title="Sample Table"/>
          <p:cNvGraphicFramePr>
            <a:graphicFrameLocks/>
          </p:cNvGraphicFramePr>
          <p:nvPr>
            <p:extLst>
              <p:ext uri="{D42A27DB-BD31-4B8C-83A1-F6EECF244321}">
                <p14:modId xmlns:p14="http://schemas.microsoft.com/office/powerpoint/2010/main" val="724668132"/>
              </p:ext>
            </p:extLst>
          </p:nvPr>
        </p:nvGraphicFramePr>
        <p:xfrm>
          <a:off x="1828800" y="26785680"/>
          <a:ext cx="14173200" cy="3160920"/>
        </p:xfrm>
        <a:graphic>
          <a:graphicData uri="http://schemas.openxmlformats.org/drawingml/2006/table">
            <a:tbl>
              <a:tblPr firstRow="1" bandRow="1">
                <a:tableStyleId>{F5AB1C69-6EDB-4FF4-983F-18BD219EF322}</a:tableStyleId>
              </a:tblPr>
              <a:tblGrid>
                <a:gridCol w="3543300"/>
                <a:gridCol w="3543300"/>
                <a:gridCol w="3543300"/>
                <a:gridCol w="3543300"/>
              </a:tblGrid>
              <a:tr h="790230">
                <a:tc>
                  <a:txBody>
                    <a:bodyPr/>
                    <a:lstStyle/>
                    <a:p>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c>
                  <a:txBody>
                    <a:bodyPr/>
                    <a:lstStyle/>
                    <a:p>
                      <a:pPr algn="ctr"/>
                      <a:r>
                        <a:rPr lang="en-US" sz="3200" dirty="0" smtClean="0"/>
                        <a:t>Heading</a:t>
                      </a:r>
                      <a:endParaRPr lang="en-US" sz="3200" dirty="0"/>
                    </a:p>
                  </a:txBody>
                  <a:tcPr anchor="ctr">
                    <a:solidFill>
                      <a:schemeClr val="accent1">
                        <a:lumMod val="75000"/>
                      </a:schemeClr>
                    </a:solidFill>
                  </a:tcPr>
                </a:tc>
              </a:tr>
              <a:tr h="790230">
                <a:tc>
                  <a:txBody>
                    <a:bodyPr/>
                    <a:lstStyle/>
                    <a:p>
                      <a:r>
                        <a:rPr lang="en-US" sz="3200" dirty="0" smtClean="0"/>
                        <a:t>Item</a:t>
                      </a:r>
                      <a:endParaRPr lang="en-US" sz="3200" dirty="0"/>
                    </a:p>
                  </a:txBody>
                  <a:tcPr anchor="ctr"/>
                </a:tc>
                <a:tc>
                  <a:txBody>
                    <a:bodyPr/>
                    <a:lstStyle/>
                    <a:p>
                      <a:pPr algn="ctr"/>
                      <a:r>
                        <a:rPr lang="en-US" sz="3200" dirty="0" smtClean="0"/>
                        <a:t>800</a:t>
                      </a:r>
                      <a:endParaRPr lang="en-US" sz="3200" dirty="0"/>
                    </a:p>
                  </a:txBody>
                  <a:tcPr anchor="ctr"/>
                </a:tc>
                <a:tc>
                  <a:txBody>
                    <a:bodyPr/>
                    <a:lstStyle/>
                    <a:p>
                      <a:pPr algn="ctr"/>
                      <a:r>
                        <a:rPr lang="en-US" sz="3200" dirty="0" smtClean="0"/>
                        <a:t>790</a:t>
                      </a:r>
                      <a:endParaRPr lang="en-US" sz="3200" dirty="0"/>
                    </a:p>
                  </a:txBody>
                  <a:tcPr anchor="ctr"/>
                </a:tc>
                <a:tc>
                  <a:txBody>
                    <a:bodyPr/>
                    <a:lstStyle/>
                    <a:p>
                      <a:pPr algn="ctr"/>
                      <a:r>
                        <a:rPr lang="en-US" sz="3200" dirty="0" smtClean="0"/>
                        <a:t>4001</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356</a:t>
                      </a:r>
                    </a:p>
                  </a:txBody>
                  <a:tcPr anchor="ctr"/>
                </a:tc>
                <a:tc>
                  <a:txBody>
                    <a:bodyPr/>
                    <a:lstStyle/>
                    <a:p>
                      <a:pPr algn="ctr"/>
                      <a:r>
                        <a:rPr lang="en-US" sz="3200" dirty="0" smtClean="0"/>
                        <a:t>856</a:t>
                      </a:r>
                      <a:endParaRPr lang="en-US" sz="3200" dirty="0"/>
                    </a:p>
                  </a:txBody>
                  <a:tcPr anchor="ctr"/>
                </a:tc>
                <a:tc>
                  <a:txBody>
                    <a:bodyPr/>
                    <a:lstStyle/>
                    <a:p>
                      <a:pPr algn="ctr"/>
                      <a:r>
                        <a:rPr lang="en-US" sz="3200" dirty="0" smtClean="0"/>
                        <a:t>290</a:t>
                      </a:r>
                      <a:endParaRPr lang="en-US" sz="3200" dirty="0"/>
                    </a:p>
                  </a:txBody>
                  <a:tcPr anchor="ctr"/>
                </a:tc>
              </a:tr>
              <a:tr h="790230">
                <a:tc>
                  <a:txBody>
                    <a:bodyPr/>
                    <a:lstStyle/>
                    <a:p>
                      <a:r>
                        <a:rPr lang="en-US" sz="3200" dirty="0" smtClean="0"/>
                        <a:t>Item</a:t>
                      </a:r>
                      <a:endParaRPr lang="en-US" sz="3200" dirty="0"/>
                    </a:p>
                  </a:txBody>
                  <a:tcPr anchor="ctr"/>
                </a:tc>
                <a:tc>
                  <a:txBody>
                    <a:bodyPr/>
                    <a:lstStyle/>
                    <a:p>
                      <a:pPr algn="ctr"/>
                      <a:r>
                        <a:rPr lang="en-US" sz="3200" dirty="0" smtClean="0"/>
                        <a:t>228</a:t>
                      </a:r>
                      <a:endParaRPr lang="en-US" sz="3200" dirty="0"/>
                    </a:p>
                  </a:txBody>
                  <a:tcPr anchor="ctr"/>
                </a:tc>
                <a:tc>
                  <a:txBody>
                    <a:bodyPr/>
                    <a:lstStyle/>
                    <a:p>
                      <a:pPr algn="ctr"/>
                      <a:r>
                        <a:rPr lang="en-US" sz="3200" dirty="0" smtClean="0"/>
                        <a:t>134</a:t>
                      </a:r>
                      <a:endParaRPr lang="en-US" sz="3200" dirty="0"/>
                    </a:p>
                  </a:txBody>
                  <a:tcPr anchor="ctr"/>
                </a:tc>
                <a:tc>
                  <a:txBody>
                    <a:bodyPr/>
                    <a:lstStyle/>
                    <a:p>
                      <a:pPr algn="ctr"/>
                      <a:r>
                        <a:rPr lang="en-US" sz="3200" dirty="0" smtClean="0"/>
                        <a:t>238</a:t>
                      </a:r>
                      <a:endParaRPr lang="en-US" sz="3200" dirty="0"/>
                    </a:p>
                  </a:txBody>
                  <a:tcPr anchor="ctr"/>
                </a:tc>
              </a:tr>
            </a:tbl>
          </a:graphicData>
        </a:graphic>
      </p:graphicFrame>
      <mc:AlternateContent xmlns:mc="http://schemas.openxmlformats.org/markup-compatibility/2006">
        <mc:Choice xmlns:a14="http://schemas.microsoft.com/office/drawing/2010/main" Requires="a14">
          <p:sp>
            <p:nvSpPr>
              <p:cNvPr id="21" name="Text Box 190"/>
              <p:cNvSpPr txBox="1">
                <a:spLocks noChangeArrowheads="1"/>
              </p:cNvSpPr>
              <p:nvPr/>
            </p:nvSpPr>
            <p:spPr bwMode="auto">
              <a:xfrm>
                <a:off x="1828800" y="15087600"/>
                <a:ext cx="14173200" cy="10744095"/>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smtClean="0">
                    <a:latin typeface="+mn-lt"/>
                  </a:rPr>
                  <a:t>Genigraphics®</a:t>
                </a:r>
                <a:r>
                  <a:rPr lang="en-US" sz="3200" dirty="0">
                    <a:latin typeface="+mn-lt"/>
                  </a:rPr>
                  <a:t> has provided this template to assist in preparation of a medical or scientific research poster. The dimensions are set to 48” high by </a:t>
                </a:r>
                <a:r>
                  <a:rPr lang="en-US" sz="3200" dirty="0" smtClean="0">
                    <a:latin typeface="+mn-lt"/>
                  </a:rPr>
                  <a:t>36” </a:t>
                </a:r>
                <a:r>
                  <a:rPr lang="en-US" sz="3200" dirty="0">
                    <a:latin typeface="+mn-lt"/>
                  </a:rPr>
                  <a:t>wide but prints can be scaled up or down in size to any dimension with a 4</a:t>
                </a:r>
                <a:r>
                  <a:rPr lang="en-US" sz="3200" dirty="0" smtClean="0">
                    <a:latin typeface="+mn-lt"/>
                  </a:rPr>
                  <a:t>:3 </a:t>
                </a:r>
                <a:r>
                  <a:rPr lang="en-US" sz="3200" dirty="0">
                    <a:latin typeface="+mn-lt"/>
                  </a:rPr>
                  <a:t>aspect ratio. For example, if you order a </a:t>
                </a:r>
                <a:r>
                  <a:rPr lang="en-US" sz="3200" dirty="0" smtClean="0">
                    <a:latin typeface="+mn-lt"/>
                  </a:rPr>
                  <a:t>40” </a:t>
                </a:r>
                <a:r>
                  <a:rPr lang="en-US" sz="3200" dirty="0">
                    <a:latin typeface="+mn-lt"/>
                  </a:rPr>
                  <a:t>x </a:t>
                </a:r>
                <a:r>
                  <a:rPr lang="en-US" sz="3200" dirty="0" smtClean="0">
                    <a:latin typeface="+mn-lt"/>
                  </a:rPr>
                  <a:t>30” </a:t>
                </a:r>
                <a:r>
                  <a:rPr lang="en-US" sz="3200" dirty="0">
                    <a:latin typeface="+mn-lt"/>
                  </a:rPr>
                  <a:t>poster using this template, we will print the file at </a:t>
                </a:r>
                <a:r>
                  <a:rPr lang="en-US" sz="3200" dirty="0" smtClean="0">
                    <a:latin typeface="+mn-lt"/>
                  </a:rPr>
                  <a:t>83.3% </a:t>
                </a:r>
                <a:r>
                  <a:rPr lang="en-US" sz="3200" dirty="0">
                    <a:latin typeface="+mn-lt"/>
                  </a:rPr>
                  <a:t>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smtClean="0">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smtClean="0">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smtClean="0">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p:sp>
            <p:nvSpPr>
              <p:cNvPr id="21" name="Text Box 190"/>
              <p:cNvSpPr txBox="1">
                <a:spLocks noRot="1" noChangeAspect="1" noMove="1" noResize="1" noEditPoints="1" noAdjustHandles="1" noChangeArrowheads="1" noChangeShapeType="1" noTextEdit="1"/>
              </p:cNvSpPr>
              <p:nvPr/>
            </p:nvSpPr>
            <p:spPr bwMode="auto">
              <a:xfrm>
                <a:off x="1828800" y="15087600"/>
                <a:ext cx="14173200" cy="10744095"/>
              </a:xfrm>
              <a:prstGeom prst="rect">
                <a:avLst/>
              </a:prstGeom>
              <a:blipFill rotWithShape="0">
                <a:blip r:embed="rId2"/>
                <a:stretch>
                  <a:fillRect l="-387" r="-645"/>
                </a:stretch>
              </a:blipFill>
              <a:ln w="12700">
                <a:solidFill>
                  <a:schemeClr val="accent1">
                    <a:lumMod val="75000"/>
                  </a:schemeClr>
                </a:solidFill>
              </a:ln>
              <a:effectLst/>
            </p:spPr>
            <p:txBody>
              <a:bodyPr/>
              <a:lstStyle/>
              <a:p>
                <a:r>
                  <a:rPr lang="en-US">
                    <a:noFill/>
                  </a:rPr>
                  <a:t> </a:t>
                </a:r>
              </a:p>
            </p:txBody>
          </p:sp>
        </mc:Fallback>
      </mc:AlternateContent>
      <p:sp>
        <p:nvSpPr>
          <p:cNvPr id="22" name="Rectangle 21"/>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chemeClr val="accent3">
                    <a:lumMod val="20000"/>
                    <a:lumOff val="80000"/>
                  </a:schemeClr>
                </a:solidFill>
              </a:rPr>
              <a:t>Results</a:t>
            </a:r>
            <a:endParaRPr lang="en-US" sz="6000" b="1" dirty="0">
              <a:solidFill>
                <a:schemeClr val="accent3">
                  <a:lumMod val="20000"/>
                  <a:lumOff val="80000"/>
                </a:schemeClr>
              </a:solidFill>
            </a:endParaRPr>
          </a:p>
        </p:txBody>
      </p:sp>
      <p:sp>
        <p:nvSpPr>
          <p:cNvPr id="23" name="Text Box 180"/>
          <p:cNvSpPr txBox="1">
            <a:spLocks noChangeArrowheads="1"/>
          </p:cNvSpPr>
          <p:nvPr/>
        </p:nvSpPr>
        <p:spPr bwMode="auto">
          <a:xfrm>
            <a:off x="1796716" y="26193760"/>
            <a:ext cx="37828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Table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graphicFrame>
        <p:nvGraphicFramePr>
          <p:cNvPr id="24" name="Chart 23"/>
          <p:cNvGraphicFramePr/>
          <p:nvPr>
            <p:extLst>
              <p:ext uri="{D42A27DB-BD31-4B8C-83A1-F6EECF244321}">
                <p14:modId xmlns:p14="http://schemas.microsoft.com/office/powerpoint/2010/main" val="2539424572"/>
              </p:ext>
            </p:extLst>
          </p:nvPr>
        </p:nvGraphicFramePr>
        <p:xfrm>
          <a:off x="16916400" y="15201909"/>
          <a:ext cx="14173199" cy="5977225"/>
        </p:xfrm>
        <a:graphic>
          <a:graphicData uri="http://schemas.openxmlformats.org/drawingml/2006/chart">
            <c:chart xmlns:c="http://schemas.openxmlformats.org/drawingml/2006/chart" xmlns:r="http://schemas.openxmlformats.org/officeDocument/2006/relationships" r:id="rId3"/>
          </a:graphicData>
        </a:graphic>
      </p:graphicFrame>
      <p:sp>
        <p:nvSpPr>
          <p:cNvPr id="25" name="Text Box 180"/>
          <p:cNvSpPr txBox="1">
            <a:spLocks noChangeArrowheads="1"/>
          </p:cNvSpPr>
          <p:nvPr/>
        </p:nvSpPr>
        <p:spPr bwMode="auto">
          <a:xfrm>
            <a:off x="16940463" y="21183600"/>
            <a:ext cx="38029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smtClean="0">
                <a:latin typeface="Calibri" pitchFamily="34" charset="0"/>
              </a:rPr>
              <a:t>Chart </a:t>
            </a:r>
            <a:r>
              <a:rPr lang="en-US" sz="2400" b="1" dirty="0">
                <a:latin typeface="Calibri" pitchFamily="34" charset="0"/>
              </a:rPr>
              <a:t>1.</a:t>
            </a:r>
            <a:r>
              <a:rPr lang="en-US" sz="2400" dirty="0">
                <a:latin typeface="Calibri" pitchFamily="34" charset="0"/>
              </a:rPr>
              <a:t> Label in </a:t>
            </a:r>
            <a:r>
              <a:rPr lang="en-US" sz="2400" dirty="0" smtClean="0">
                <a:latin typeface="Calibri" pitchFamily="34" charset="0"/>
              </a:rPr>
              <a:t>24pt Calibri.</a:t>
            </a:r>
            <a:endParaRPr lang="en-US" sz="2400" dirty="0">
              <a:latin typeface="Calibri" pitchFamily="34" charset="0"/>
            </a:endParaRPr>
          </a:p>
        </p:txBody>
      </p:sp>
      <p:sp>
        <p:nvSpPr>
          <p:cNvPr id="26" name="Rectangle 265"/>
          <p:cNvSpPr>
            <a:spLocks noChangeAspect="1" noChangeArrowheads="1"/>
          </p:cNvSpPr>
          <p:nvPr/>
        </p:nvSpPr>
        <p:spPr bwMode="auto">
          <a:xfrm>
            <a:off x="914400" y="1554480"/>
            <a:ext cx="2923773"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sp>
        <p:nvSpPr>
          <p:cNvPr id="27" name="Rectangle 265"/>
          <p:cNvSpPr>
            <a:spLocks noChangeAspect="1" noChangeArrowheads="1"/>
          </p:cNvSpPr>
          <p:nvPr/>
        </p:nvSpPr>
        <p:spPr bwMode="auto">
          <a:xfrm>
            <a:off x="29077920" y="1554480"/>
            <a:ext cx="2923774" cy="2194560"/>
          </a:xfrm>
          <a:prstGeom prst="rect">
            <a:avLst/>
          </a:prstGeom>
          <a:blipFill dpi="0" rotWithShape="1">
            <a:blip r:embed="rId4">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2000" b="1" dirty="0">
                <a:latin typeface="Calibri" pitchFamily="34" charset="0"/>
              </a:rPr>
              <a:t>REPLACE THIS BOX WITH YOUR ORGANIZATION’S</a:t>
            </a:r>
          </a:p>
          <a:p>
            <a:pPr algn="ctr" defTabSz="4022725"/>
            <a:r>
              <a:rPr lang="en-US" sz="2000" b="1" dirty="0">
                <a:latin typeface="Calibri" pitchFamily="34" charset="0"/>
              </a:rPr>
              <a:t>HIGH RESOLUTION LOGO</a:t>
            </a:r>
          </a:p>
        </p:txBody>
      </p:sp>
      <p:pic>
        <p:nvPicPr>
          <p:cNvPr id="28" name="Picture 178" descr="Picture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59400" y="29870400"/>
            <a:ext cx="3511296" cy="292608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29" name="Picture 179" descr="Picture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247352" y="29870400"/>
            <a:ext cx="3511296" cy="2926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 Box 180"/>
          <p:cNvSpPr txBox="1">
            <a:spLocks noChangeArrowheads="1"/>
          </p:cNvSpPr>
          <p:nvPr/>
        </p:nvSpPr>
        <p:spPr bwMode="auto">
          <a:xfrm>
            <a:off x="18135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1.</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sp>
        <p:nvSpPr>
          <p:cNvPr id="31" name="Text Box 181"/>
          <p:cNvSpPr txBox="1">
            <a:spLocks noChangeArrowheads="1"/>
          </p:cNvSpPr>
          <p:nvPr/>
        </p:nvSpPr>
        <p:spPr bwMode="auto">
          <a:xfrm>
            <a:off x="22326600"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2.</a:t>
            </a:r>
            <a:r>
              <a:rPr lang="en-US" sz="2000" dirty="0">
                <a:latin typeface="Calibri" pitchFamily="34" charset="0"/>
              </a:rPr>
              <a:t> Label in </a:t>
            </a:r>
            <a:r>
              <a:rPr lang="en-US" sz="2000" dirty="0" smtClean="0">
                <a:latin typeface="Calibri" pitchFamily="34" charset="0"/>
              </a:rPr>
              <a:t>20pt Calibri.</a:t>
            </a:r>
            <a:endParaRPr lang="en-US" sz="2000" dirty="0">
              <a:latin typeface="Calibri" pitchFamily="34" charset="0"/>
            </a:endParaRPr>
          </a:p>
        </p:txBody>
      </p:sp>
      <p:pic>
        <p:nvPicPr>
          <p:cNvPr id="32" name="Picture 31"/>
          <p:cNvPicPr>
            <a:picLocks noChangeAspect="1"/>
          </p:cNvPicPr>
          <p:nvPr/>
        </p:nvPicPr>
        <p:blipFill rotWithShape="1">
          <a:blip r:embed="rId7">
            <a:extLst>
              <a:ext uri="{28A0092B-C50C-407E-A947-70E740481C1C}">
                <a14:useLocalDpi xmlns:a14="http://schemas.microsoft.com/office/drawing/2010/main" val="0"/>
              </a:ext>
            </a:extLst>
          </a:blip>
          <a:srcRect r="20125"/>
          <a:stretch/>
        </p:blipFill>
        <p:spPr>
          <a:xfrm>
            <a:off x="26435304" y="29870400"/>
            <a:ext cx="3511296" cy="2926080"/>
          </a:xfrm>
          <a:prstGeom prst="rect">
            <a:avLst/>
          </a:prstGeom>
          <a:ln>
            <a:solidFill>
              <a:schemeClr val="tx2">
                <a:lumMod val="50000"/>
              </a:schemeClr>
            </a:solidFill>
          </a:ln>
        </p:spPr>
      </p:pic>
      <p:sp>
        <p:nvSpPr>
          <p:cNvPr id="33" name="Text Box 181"/>
          <p:cNvSpPr txBox="1">
            <a:spLocks noChangeArrowheads="1"/>
          </p:cNvSpPr>
          <p:nvPr/>
        </p:nvSpPr>
        <p:spPr bwMode="auto">
          <a:xfrm>
            <a:off x="26506011" y="329184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Calibri" pitchFamily="34" charset="0"/>
              </a:rPr>
              <a:t>Figure </a:t>
            </a:r>
            <a:r>
              <a:rPr lang="en-US" sz="2000" b="1" dirty="0" smtClean="0">
                <a:latin typeface="Calibri" pitchFamily="34" charset="0"/>
              </a:rPr>
              <a:t>3.</a:t>
            </a:r>
            <a:r>
              <a:rPr lang="en-US" sz="2000" dirty="0" smtClean="0">
                <a:latin typeface="Calibri" pitchFamily="34" charset="0"/>
              </a:rPr>
              <a:t> </a:t>
            </a:r>
            <a:r>
              <a:rPr lang="en-US" sz="2000" dirty="0">
                <a:latin typeface="Calibri" pitchFamily="34" charset="0"/>
              </a:rPr>
              <a:t>Label in </a:t>
            </a:r>
            <a:r>
              <a:rPr lang="en-US" sz="2000" dirty="0" smtClean="0">
                <a:latin typeface="Calibri" pitchFamily="34" charset="0"/>
              </a:rPr>
              <a:t>20pt Calibri.</a:t>
            </a:r>
            <a:endParaRPr lang="en-US" sz="2000" dirty="0">
              <a:latin typeface="Calibri" pitchFamily="34" charset="0"/>
            </a:endParaRPr>
          </a:p>
        </p:txBody>
      </p:sp>
    </p:spTree>
    <p:extLst>
      <p:ext uri="{BB962C8B-B14F-4D97-AF65-F5344CB8AC3E}">
        <p14:creationId xmlns:p14="http://schemas.microsoft.com/office/powerpoint/2010/main" val="39769963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TotalTime>
  <Words>872</Words>
  <Application>Microsoft Office PowerPoint</Application>
  <PresentationFormat>Custom</PresentationFormat>
  <Paragraphs>90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B. Houston</dc:creator>
  <cp:lastModifiedBy>Susan B. Houston</cp:lastModifiedBy>
  <cp:revision>1</cp:revision>
  <dcterms:created xsi:type="dcterms:W3CDTF">2016-06-27T20:00:38Z</dcterms:created>
  <dcterms:modified xsi:type="dcterms:W3CDTF">2016-06-27T20:01:56Z</dcterms:modified>
</cp:coreProperties>
</file>