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32918400" cy="438912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8025" autoAdjust="0"/>
    <p:restoredTop sz="94660"/>
  </p:normalViewPr>
  <p:slideViewPr>
    <p:cSldViewPr snapToGrid="0">
      <p:cViewPr>
        <p:scale>
          <a:sx n="33" d="100"/>
          <a:sy n="33" d="100"/>
        </p:scale>
        <p:origin x="-2238" y="-72"/>
      </p:cViewPr>
      <p:guideLst>
        <p:guide orient="horz" pos="13824"/>
        <p:guide pos="103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7183123"/>
            <a:ext cx="27980640" cy="15280640"/>
          </a:xfrm>
        </p:spPr>
        <p:txBody>
          <a:bodyPr anchor="b"/>
          <a:lstStyle>
            <a:lvl1pPr algn="ctr">
              <a:defRPr sz="21600"/>
            </a:lvl1pPr>
          </a:lstStyle>
          <a:p>
            <a:r>
              <a:rPr lang="en-US" smtClean="0"/>
              <a:t>Click to edit Master title style</a:t>
            </a:r>
            <a:endParaRPr lang="en-US" dirty="0"/>
          </a:p>
        </p:txBody>
      </p:sp>
      <p:sp>
        <p:nvSpPr>
          <p:cNvPr id="3" name="Subtitle 2"/>
          <p:cNvSpPr>
            <a:spLocks noGrp="1"/>
          </p:cNvSpPr>
          <p:nvPr>
            <p:ph type="subTitle" idx="1"/>
          </p:nvPr>
        </p:nvSpPr>
        <p:spPr>
          <a:xfrm>
            <a:off x="4114800" y="23053043"/>
            <a:ext cx="24688800" cy="10596877"/>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B5FB9E8-2D8A-4B3C-A711-7A68E5DC2B21}" type="datetimeFigureOut">
              <a:rPr lang="en-US" smtClean="0"/>
              <a:t>11/24/2016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1365697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5FB9E8-2D8A-4B3C-A711-7A68E5DC2B21}" type="datetimeFigureOut">
              <a:rPr lang="en-US" smtClean="0"/>
              <a:t>11/24/2016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3041389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2336800"/>
            <a:ext cx="7098030" cy="3719576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63142" y="2336800"/>
            <a:ext cx="20882610" cy="37195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5FB9E8-2D8A-4B3C-A711-7A68E5DC2B21}" type="datetimeFigureOut">
              <a:rPr lang="en-US" smtClean="0"/>
              <a:t>11/24/2016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2509780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5FB9E8-2D8A-4B3C-A711-7A68E5DC2B21}" type="datetimeFigureOut">
              <a:rPr lang="en-US" smtClean="0"/>
              <a:t>11/24/2016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3572469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10942333"/>
            <a:ext cx="28392120" cy="18257517"/>
          </a:xfrm>
        </p:spPr>
        <p:txBody>
          <a:bodyPr anchor="b"/>
          <a:lstStyle>
            <a:lvl1pPr>
              <a:defRPr sz="21600"/>
            </a:lvl1pPr>
          </a:lstStyle>
          <a:p>
            <a:r>
              <a:rPr lang="en-US" smtClean="0"/>
              <a:t>Click to edit Master title style</a:t>
            </a:r>
            <a:endParaRPr lang="en-US" dirty="0"/>
          </a:p>
        </p:txBody>
      </p:sp>
      <p:sp>
        <p:nvSpPr>
          <p:cNvPr id="3" name="Text Placeholder 2"/>
          <p:cNvSpPr>
            <a:spLocks noGrp="1"/>
          </p:cNvSpPr>
          <p:nvPr>
            <p:ph type="body" idx="1"/>
          </p:nvPr>
        </p:nvSpPr>
        <p:spPr>
          <a:xfrm>
            <a:off x="2245997" y="29372573"/>
            <a:ext cx="28392120" cy="9601197"/>
          </a:xfrm>
        </p:spPr>
        <p:txBody>
          <a:bodyPr/>
          <a:lstStyle>
            <a:lvl1pPr marL="0" indent="0">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5FB9E8-2D8A-4B3C-A711-7A68E5DC2B21}" type="datetimeFigureOut">
              <a:rPr lang="en-US" smtClean="0"/>
              <a:t>11/24/2016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2291633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263140" y="11684000"/>
            <a:ext cx="13990320" cy="27848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6664940" y="11684000"/>
            <a:ext cx="13990320" cy="27848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B5FB9E8-2D8A-4B3C-A711-7A68E5DC2B21}" type="datetimeFigureOut">
              <a:rPr lang="en-US" smtClean="0"/>
              <a:t>11/24/2016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4096429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336810"/>
            <a:ext cx="28392120" cy="848360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7431" y="10759443"/>
            <a:ext cx="13926024"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smtClean="0"/>
              <a:t>Click to edit Master text styles</a:t>
            </a:r>
          </a:p>
        </p:txBody>
      </p:sp>
      <p:sp>
        <p:nvSpPr>
          <p:cNvPr id="4" name="Content Placeholder 3"/>
          <p:cNvSpPr>
            <a:spLocks noGrp="1"/>
          </p:cNvSpPr>
          <p:nvPr>
            <p:ph sz="half" idx="2"/>
          </p:nvPr>
        </p:nvSpPr>
        <p:spPr>
          <a:xfrm>
            <a:off x="2267431" y="16032480"/>
            <a:ext cx="13926024" cy="23581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6664942" y="10759443"/>
            <a:ext cx="13994608"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smtClean="0"/>
              <a:t>Click to edit Master text styles</a:t>
            </a:r>
          </a:p>
        </p:txBody>
      </p:sp>
      <p:sp>
        <p:nvSpPr>
          <p:cNvPr id="6" name="Content Placeholder 5"/>
          <p:cNvSpPr>
            <a:spLocks noGrp="1"/>
          </p:cNvSpPr>
          <p:nvPr>
            <p:ph sz="quarter" idx="4"/>
          </p:nvPr>
        </p:nvSpPr>
        <p:spPr>
          <a:xfrm>
            <a:off x="16664942" y="16032480"/>
            <a:ext cx="13994608" cy="23581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B5FB9E8-2D8A-4B3C-A711-7A68E5DC2B21}" type="datetimeFigureOut">
              <a:rPr lang="en-US" smtClean="0"/>
              <a:t>11/24/2016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4083602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B5FB9E8-2D8A-4B3C-A711-7A68E5DC2B21}" type="datetimeFigureOut">
              <a:rPr lang="en-US" smtClean="0"/>
              <a:t>11/24/2016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4042123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5FB9E8-2D8A-4B3C-A711-7A68E5DC2B21}" type="datetimeFigureOut">
              <a:rPr lang="en-US" smtClean="0"/>
              <a:t>11/24/2016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1474003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smtClean="0"/>
              <a:t>Click to edit Master title style</a:t>
            </a:r>
            <a:endParaRPr lang="en-US" dirty="0"/>
          </a:p>
        </p:txBody>
      </p:sp>
      <p:sp>
        <p:nvSpPr>
          <p:cNvPr id="3" name="Content Placeholder 2"/>
          <p:cNvSpPr>
            <a:spLocks noGrp="1"/>
          </p:cNvSpPr>
          <p:nvPr>
            <p:ph idx="1"/>
          </p:nvPr>
        </p:nvSpPr>
        <p:spPr>
          <a:xfrm>
            <a:off x="13994608" y="6319530"/>
            <a:ext cx="16664940" cy="311912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5FB9E8-2D8A-4B3C-A711-7A68E5DC2B21}" type="datetimeFigureOut">
              <a:rPr lang="en-US" smtClean="0"/>
              <a:t>11/24/2016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920843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3994608" y="6319530"/>
            <a:ext cx="16664940" cy="31191200"/>
          </a:xfrm>
        </p:spPr>
        <p:txBody>
          <a:bodyPr anchor="t"/>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r>
              <a:rPr lang="en-US" smtClean="0"/>
              <a:t>Click icon to add picture</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5FB9E8-2D8A-4B3C-A711-7A68E5DC2B21}" type="datetimeFigureOut">
              <a:rPr lang="en-US" smtClean="0"/>
              <a:t>11/24/2016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3880015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2336810"/>
            <a:ext cx="28392120" cy="848360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63140" y="11684000"/>
            <a:ext cx="28392120" cy="27848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263140" y="40680650"/>
            <a:ext cx="7406640" cy="2336800"/>
          </a:xfrm>
          <a:prstGeom prst="rect">
            <a:avLst/>
          </a:prstGeom>
        </p:spPr>
        <p:txBody>
          <a:bodyPr vert="horz" lIns="91440" tIns="45720" rIns="91440" bIns="45720" rtlCol="0" anchor="ctr"/>
          <a:lstStyle>
            <a:lvl1pPr algn="l">
              <a:defRPr sz="4320">
                <a:solidFill>
                  <a:schemeClr val="tx1">
                    <a:tint val="75000"/>
                  </a:schemeClr>
                </a:solidFill>
              </a:defRPr>
            </a:lvl1pPr>
          </a:lstStyle>
          <a:p>
            <a:fld id="{BB5FB9E8-2D8A-4B3C-A711-7A68E5DC2B21}" type="datetimeFigureOut">
              <a:rPr lang="en-US" smtClean="0"/>
              <a:t>11/24/2016</a:t>
            </a:fld>
            <a:endParaRPr lang="en-US"/>
          </a:p>
        </p:txBody>
      </p:sp>
      <p:sp>
        <p:nvSpPr>
          <p:cNvPr id="5" name="Footer Placeholder 4"/>
          <p:cNvSpPr>
            <a:spLocks noGrp="1"/>
          </p:cNvSpPr>
          <p:nvPr>
            <p:ph type="ftr" sz="quarter" idx="3"/>
          </p:nvPr>
        </p:nvSpPr>
        <p:spPr>
          <a:xfrm>
            <a:off x="10904220" y="40680650"/>
            <a:ext cx="11109960" cy="23368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48620" y="40680650"/>
            <a:ext cx="7406640" cy="2336800"/>
          </a:xfrm>
          <a:prstGeom prst="rect">
            <a:avLst/>
          </a:prstGeom>
        </p:spPr>
        <p:txBody>
          <a:bodyPr vert="horz" lIns="91440" tIns="45720" rIns="91440" bIns="45720" rtlCol="0" anchor="ctr"/>
          <a:lstStyle>
            <a:lvl1pPr algn="r">
              <a:defRPr sz="4320">
                <a:solidFill>
                  <a:schemeClr val="tx1">
                    <a:tint val="75000"/>
                  </a:schemeClr>
                </a:solidFill>
              </a:defRPr>
            </a:lvl1pPr>
          </a:lstStyle>
          <a:p>
            <a:fld id="{0427F8FA-39D1-45A7-ACBB-FC5D54E4DBBE}" type="slidenum">
              <a:rPr lang="en-US" smtClean="0"/>
              <a:t>‹#›</a:t>
            </a:fld>
            <a:endParaRPr lang="en-US"/>
          </a:p>
        </p:txBody>
      </p:sp>
    </p:spTree>
    <p:extLst>
      <p:ext uri="{BB962C8B-B14F-4D97-AF65-F5344CB8AC3E}">
        <p14:creationId xmlns:p14="http://schemas.microsoft.com/office/powerpoint/2010/main" val="24674988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emf"/><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emf"/><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5486400" y="43458"/>
            <a:ext cx="21945600" cy="3385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2880" tIns="457200" rIns="182880" bIns="457200"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8000" b="1" dirty="0" smtClean="0">
                <a:solidFill>
                  <a:schemeClr val="accent1">
                    <a:lumMod val="50000"/>
                  </a:schemeClr>
                </a:solidFill>
                <a:latin typeface="+mn-lt"/>
              </a:rPr>
              <a:t>Population </a:t>
            </a:r>
            <a:r>
              <a:rPr lang="en-US" sz="8000" b="1" dirty="0">
                <a:solidFill>
                  <a:schemeClr val="accent1">
                    <a:lumMod val="50000"/>
                  </a:schemeClr>
                </a:solidFill>
                <a:latin typeface="+mn-lt"/>
              </a:rPr>
              <a:t>Growth, Human Capital Accumulation, and the Long-Run Dynamics of Economic Growth</a:t>
            </a:r>
          </a:p>
        </p:txBody>
      </p:sp>
      <p:sp>
        <p:nvSpPr>
          <p:cNvPr id="5" name="Text Box 123"/>
          <p:cNvSpPr txBox="1">
            <a:spLocks noChangeArrowheads="1"/>
          </p:cNvSpPr>
          <p:nvPr/>
        </p:nvSpPr>
        <p:spPr bwMode="auto">
          <a:xfrm>
            <a:off x="5486400" y="3200400"/>
            <a:ext cx="219456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2880" tIns="182880" rIns="182880" bIns="182880"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altLang="zh-CN" sz="4800" dirty="0" smtClean="0">
                <a:solidFill>
                  <a:schemeClr val="accent1">
                    <a:lumMod val="50000"/>
                  </a:schemeClr>
                </a:solidFill>
                <a:latin typeface="+mn-lt"/>
              </a:rPr>
              <a:t>HUANG </a:t>
            </a:r>
            <a:r>
              <a:rPr lang="en-US" sz="4800" dirty="0" smtClean="0">
                <a:solidFill>
                  <a:schemeClr val="accent1">
                    <a:lumMod val="50000"/>
                  </a:schemeClr>
                </a:solidFill>
                <a:latin typeface="+mn-lt"/>
              </a:rPr>
              <a:t>KAIXING, PhD</a:t>
            </a:r>
          </a:p>
          <a:p>
            <a:pPr algn="ctr" eaLnBrk="1" hangingPunct="1"/>
            <a:r>
              <a:rPr lang="en-US" sz="4800" dirty="0" smtClean="0">
                <a:solidFill>
                  <a:schemeClr val="accent1">
                    <a:lumMod val="50000"/>
                  </a:schemeClr>
                </a:solidFill>
                <a:latin typeface="+mn-lt"/>
              </a:rPr>
              <a:t>The University </a:t>
            </a:r>
            <a:r>
              <a:rPr lang="en-US" sz="4800" dirty="0">
                <a:solidFill>
                  <a:schemeClr val="accent1">
                    <a:lumMod val="50000"/>
                  </a:schemeClr>
                </a:solidFill>
                <a:latin typeface="+mn-lt"/>
              </a:rPr>
              <a:t>of </a:t>
            </a:r>
            <a:r>
              <a:rPr lang="en-US" sz="4800" dirty="0" smtClean="0">
                <a:solidFill>
                  <a:schemeClr val="accent1">
                    <a:lumMod val="50000"/>
                  </a:schemeClr>
                </a:solidFill>
                <a:latin typeface="+mn-lt"/>
              </a:rPr>
              <a:t>Adelaide</a:t>
            </a:r>
            <a:endParaRPr lang="en-US" sz="4800" dirty="0">
              <a:solidFill>
                <a:schemeClr val="accent1">
                  <a:lumMod val="50000"/>
                </a:schemeClr>
              </a:solidFill>
              <a:latin typeface="+mn-lt"/>
            </a:endParaRPr>
          </a:p>
        </p:txBody>
      </p:sp>
      <p:sp>
        <p:nvSpPr>
          <p:cNvPr id="6" name="TextBox 5"/>
          <p:cNvSpPr txBox="1"/>
          <p:nvPr/>
        </p:nvSpPr>
        <p:spPr>
          <a:xfrm>
            <a:off x="1828800" y="40355519"/>
            <a:ext cx="6678047" cy="1569660"/>
          </a:xfrm>
          <a:prstGeom prst="rect">
            <a:avLst/>
          </a:prstGeom>
          <a:solidFill>
            <a:schemeClr val="accent1">
              <a:lumMod val="40000"/>
              <a:lumOff val="60000"/>
            </a:schemeClr>
          </a:solidFill>
        </p:spPr>
        <p:txBody>
          <a:bodyPr wrap="none" rtlCol="0">
            <a:spAutoFit/>
          </a:bodyPr>
          <a:lstStyle/>
          <a:p>
            <a:r>
              <a:rPr lang="en-US" sz="3200" dirty="0" smtClean="0"/>
              <a:t>Huang Kaixing</a:t>
            </a:r>
          </a:p>
          <a:p>
            <a:r>
              <a:rPr lang="en-US" sz="3200" dirty="0" smtClean="0"/>
              <a:t>The university of Adelaide</a:t>
            </a:r>
          </a:p>
          <a:p>
            <a:r>
              <a:rPr lang="en-US" sz="3200" dirty="0" smtClean="0"/>
              <a:t>Email: Kaixing.huang@adelaide.edu.au</a:t>
            </a:r>
          </a:p>
        </p:txBody>
      </p:sp>
      <p:sp>
        <p:nvSpPr>
          <p:cNvPr id="7" name="TextBox 6"/>
          <p:cNvSpPr txBox="1"/>
          <p:nvPr/>
        </p:nvSpPr>
        <p:spPr>
          <a:xfrm>
            <a:off x="1828800" y="39166800"/>
            <a:ext cx="2638671" cy="1015663"/>
          </a:xfrm>
          <a:prstGeom prst="rect">
            <a:avLst/>
          </a:prstGeom>
          <a:noFill/>
        </p:spPr>
        <p:txBody>
          <a:bodyPr wrap="none" rtlCol="0">
            <a:spAutoFit/>
          </a:bodyPr>
          <a:lstStyle/>
          <a:p>
            <a:r>
              <a:rPr lang="en-US" sz="6000" b="1" dirty="0" smtClean="0"/>
              <a:t>Contact</a:t>
            </a:r>
            <a:endParaRPr lang="en-US" sz="6000" b="1" dirty="0"/>
          </a:p>
        </p:txBody>
      </p:sp>
      <p:sp>
        <p:nvSpPr>
          <p:cNvPr id="10" name="Text Box 189"/>
          <p:cNvSpPr txBox="1">
            <a:spLocks noChangeArrowheads="1"/>
          </p:cNvSpPr>
          <p:nvPr/>
        </p:nvSpPr>
        <p:spPr bwMode="auto">
          <a:xfrm>
            <a:off x="1828800" y="7086600"/>
            <a:ext cx="14173200" cy="4857750"/>
          </a:xfrm>
          <a:prstGeom prst="rect">
            <a:avLst/>
          </a:prstGeom>
          <a:solidFill>
            <a:schemeClr val="bg1"/>
          </a:solidFill>
          <a:ln w="12700">
            <a:solidFill>
              <a:schemeClr val="accent1">
                <a:lumMod val="75000"/>
              </a:schemeClr>
            </a:solidFill>
          </a:ln>
          <a:effectLst/>
        </p:spPr>
        <p:txBody>
          <a:bodyPr lIns="182880" tIns="182880" rIns="182880" bIns="182880">
            <a:no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altLang="zh-CN" sz="3200" dirty="0" smtClean="0">
                <a:latin typeface="Calibri" pitchFamily="34" charset="0"/>
              </a:rPr>
              <a:t>This article adopts a modified idea-based growth model with endogenous human capital and population to explain why the theoretically relevant growth effect of population growth on economic growth is empirically unobservable. The model predicts that </a:t>
            </a:r>
            <a:r>
              <a:rPr lang="en-US" altLang="zh-CN" sz="3200" b="1" dirty="0" smtClean="0">
                <a:latin typeface="Calibri" pitchFamily="34" charset="0"/>
              </a:rPr>
              <a:t>the economic growth rate is proportional to the growth rates of both population and human capital. </a:t>
            </a:r>
            <a:r>
              <a:rPr lang="en-US" altLang="zh-CN" sz="3200" dirty="0" smtClean="0">
                <a:latin typeface="Calibri" pitchFamily="34" charset="0"/>
              </a:rPr>
              <a:t>The offsetting movement of the growth rates of population and human capital after the demographic transition obscures observation of the growth effect. </a:t>
            </a:r>
            <a:r>
              <a:rPr lang="en-US" altLang="zh-CN" sz="3200" b="1" dirty="0" smtClean="0">
                <a:latin typeface="Calibri" pitchFamily="34" charset="0"/>
              </a:rPr>
              <a:t>The model also generates an evolution of the growth rates of population, human capital, and per capita income that is consistent with historical and postwar data.</a:t>
            </a:r>
            <a:endParaRPr lang="en-US" sz="3200" b="1" dirty="0" smtClean="0">
              <a:latin typeface="Calibri" pitchFamily="34" charset="0"/>
            </a:endParaRPr>
          </a:p>
          <a:p>
            <a:pPr eaLnBrk="1" hangingPunct="1"/>
            <a:endParaRPr lang="en-US" sz="3200" dirty="0" smtClean="0">
              <a:latin typeface="Calibri" pitchFamily="34" charset="0"/>
            </a:endParaRPr>
          </a:p>
          <a:p>
            <a:pPr eaLnBrk="1" hangingPunct="1"/>
            <a:endParaRPr lang="en-US" sz="3200" dirty="0">
              <a:latin typeface="Calibri" pitchFamily="34" charset="0"/>
            </a:endParaRPr>
          </a:p>
        </p:txBody>
      </p:sp>
      <p:sp>
        <p:nvSpPr>
          <p:cNvPr id="11" name="Rectangle 10"/>
          <p:cNvSpPr/>
          <p:nvPr/>
        </p:nvSpPr>
        <p:spPr>
          <a:xfrm>
            <a:off x="1828800" y="6172200"/>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6000" b="1" dirty="0" smtClean="0">
                <a:solidFill>
                  <a:schemeClr val="accent3">
                    <a:lumMod val="20000"/>
                    <a:lumOff val="80000"/>
                  </a:schemeClr>
                </a:solidFill>
              </a:rPr>
              <a:t>Abstract</a:t>
            </a:r>
            <a:endParaRPr lang="en-US" sz="6000" b="1" dirty="0">
              <a:solidFill>
                <a:schemeClr val="accent3">
                  <a:lumMod val="20000"/>
                  <a:lumOff val="80000"/>
                </a:schemeClr>
              </a:solidFill>
            </a:endParaRPr>
          </a:p>
        </p:txBody>
      </p:sp>
      <p:sp>
        <p:nvSpPr>
          <p:cNvPr id="12" name="Text Box 194"/>
          <p:cNvSpPr txBox="1">
            <a:spLocks noChangeArrowheads="1"/>
          </p:cNvSpPr>
          <p:nvPr/>
        </p:nvSpPr>
        <p:spPr bwMode="auto">
          <a:xfrm>
            <a:off x="16916400" y="7086601"/>
            <a:ext cx="14173200" cy="6629400"/>
          </a:xfrm>
          <a:prstGeom prst="rect">
            <a:avLst/>
          </a:prstGeom>
          <a:solidFill>
            <a:schemeClr val="bg1"/>
          </a:solidFill>
          <a:ln w="12700">
            <a:solidFill>
              <a:schemeClr val="accent1">
                <a:lumMod val="75000"/>
              </a:schemeClr>
            </a:solidFill>
          </a:ln>
          <a:effectLst/>
        </p:spPr>
        <p:txBody>
          <a:bodyPr lIns="182880" tIns="182880" rIns="182880" bIns="182880">
            <a:no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eaLnBrk="1" hangingPunct="1"/>
            <a:r>
              <a:rPr lang="en-US" altLang="zh-CN" sz="3200" dirty="0" smtClean="0">
                <a:latin typeface="Calibri" pitchFamily="34" charset="0"/>
              </a:rPr>
              <a:t>Production, ideas, human capita, utility, and constraints:</a:t>
            </a:r>
            <a:endParaRPr lang="en-US" altLang="zh-CN" sz="3200" dirty="0">
              <a:latin typeface="Calibri" pitchFamily="34" charset="0"/>
            </a:endParaRPr>
          </a:p>
        </p:txBody>
      </p:sp>
      <p:sp>
        <p:nvSpPr>
          <p:cNvPr id="13" name="Rectangle 12"/>
          <p:cNvSpPr/>
          <p:nvPr/>
        </p:nvSpPr>
        <p:spPr>
          <a:xfrm>
            <a:off x="1796716" y="12312819"/>
            <a:ext cx="14173200" cy="1015663"/>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6000" b="1" dirty="0" smtClean="0">
                <a:solidFill>
                  <a:schemeClr val="accent3">
                    <a:lumMod val="20000"/>
                    <a:lumOff val="80000"/>
                  </a:schemeClr>
                </a:solidFill>
              </a:rPr>
              <a:t>Literature</a:t>
            </a:r>
            <a:endParaRPr lang="en-US" sz="6000" b="1" dirty="0">
              <a:solidFill>
                <a:schemeClr val="accent3">
                  <a:lumMod val="20000"/>
                  <a:lumOff val="80000"/>
                </a:schemeClr>
              </a:solidFill>
            </a:endParaRPr>
          </a:p>
        </p:txBody>
      </p:sp>
      <p:sp>
        <p:nvSpPr>
          <p:cNvPr id="14" name="Text Box 192"/>
          <p:cNvSpPr txBox="1">
            <a:spLocks noChangeArrowheads="1"/>
          </p:cNvSpPr>
          <p:nvPr/>
        </p:nvSpPr>
        <p:spPr bwMode="auto">
          <a:xfrm>
            <a:off x="1828800" y="31546800"/>
            <a:ext cx="14173200" cy="6771084"/>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b="1" dirty="0" smtClean="0">
                <a:latin typeface="Calibri" pitchFamily="34" charset="0"/>
              </a:rPr>
              <a:t>Motivation</a:t>
            </a:r>
            <a:r>
              <a:rPr lang="en-US" sz="3200" dirty="0" smtClean="0">
                <a:latin typeface="Calibri" pitchFamily="34" charset="0"/>
              </a:rPr>
              <a:t>: The </a:t>
            </a:r>
            <a:r>
              <a:rPr lang="en-US" sz="3200" dirty="0">
                <a:latin typeface="Calibri" pitchFamily="34" charset="0"/>
              </a:rPr>
              <a:t>inconsistency between theoretical prediction and empirical evidence is not surprising since human capital is treated as exogenous in these idea-based models</a:t>
            </a:r>
            <a:r>
              <a:rPr lang="en-US" sz="3200" dirty="0" smtClean="0">
                <a:latin typeface="Calibri" pitchFamily="34" charset="0"/>
              </a:rPr>
              <a:t>.</a:t>
            </a:r>
          </a:p>
          <a:p>
            <a:pPr eaLnBrk="1" hangingPunct="1"/>
            <a:endParaRPr lang="en-US" sz="3200" dirty="0">
              <a:latin typeface="Calibri" pitchFamily="34" charset="0"/>
            </a:endParaRPr>
          </a:p>
          <a:p>
            <a:pPr eaLnBrk="1" hangingPunct="1"/>
            <a:r>
              <a:rPr lang="en-US" sz="3200" b="1" dirty="0" smtClean="0">
                <a:latin typeface="Calibri" pitchFamily="34" charset="0"/>
              </a:rPr>
              <a:t>Method</a:t>
            </a:r>
            <a:r>
              <a:rPr lang="en-US" sz="3200" dirty="0" smtClean="0">
                <a:latin typeface="Calibri" pitchFamily="34" charset="0"/>
              </a:rPr>
              <a:t>: This paper develops a </a:t>
            </a:r>
            <a:r>
              <a:rPr lang="en-US" sz="3200" dirty="0">
                <a:latin typeface="Calibri" pitchFamily="34" charset="0"/>
              </a:rPr>
              <a:t>modified idea-based growth model with endogenous human capital and population. </a:t>
            </a:r>
            <a:r>
              <a:rPr lang="en-US" sz="3200" dirty="0" smtClean="0">
                <a:latin typeface="Calibri" pitchFamily="34" charset="0"/>
              </a:rPr>
              <a:t>We </a:t>
            </a:r>
            <a:r>
              <a:rPr lang="en-US" sz="3200" dirty="0">
                <a:latin typeface="Calibri" pitchFamily="34" charset="0"/>
              </a:rPr>
              <a:t>modify the idea-based model of Jones (1995a) to allow endogenous growth of population and human capital</a:t>
            </a:r>
            <a:r>
              <a:rPr lang="en-US" sz="3200" dirty="0" smtClean="0">
                <a:latin typeface="Calibri" pitchFamily="34" charset="0"/>
              </a:rPr>
              <a:t>.</a:t>
            </a:r>
          </a:p>
          <a:p>
            <a:pPr eaLnBrk="1" hangingPunct="1"/>
            <a:endParaRPr lang="en-US" sz="3200" dirty="0">
              <a:latin typeface="Calibri" pitchFamily="34" charset="0"/>
            </a:endParaRPr>
          </a:p>
          <a:p>
            <a:pPr eaLnBrk="1" hangingPunct="1"/>
            <a:r>
              <a:rPr lang="en-US" sz="3200" b="1" dirty="0" smtClean="0">
                <a:latin typeface="Calibri" pitchFamily="34" charset="0"/>
              </a:rPr>
              <a:t>Assumptions</a:t>
            </a:r>
            <a:r>
              <a:rPr lang="en-US" sz="3200" dirty="0" smtClean="0">
                <a:latin typeface="Calibri" pitchFamily="34" charset="0"/>
              </a:rPr>
              <a:t>: </a:t>
            </a:r>
            <a:r>
              <a:rPr lang="en-US" sz="3200" dirty="0">
                <a:latin typeface="Calibri" pitchFamily="34" charset="0"/>
              </a:rPr>
              <a:t>1) </a:t>
            </a:r>
            <a:r>
              <a:rPr lang="en-US" altLang="zh-CN" sz="3200" dirty="0">
                <a:latin typeface="Calibri" pitchFamily="34" charset="0"/>
              </a:rPr>
              <a:t>the number of new ideas created is a positive function of the size of the population and the level of human capital of each person. 2) rates of return on investments in human capital rise rather than decline as the stock of human capital increases, at least until the stock becomes large (Becker, Murphy, and Tamura 1990).</a:t>
            </a:r>
            <a:endParaRPr lang="en-US" sz="3200" dirty="0">
              <a:latin typeface="Calibri" pitchFamily="34" charset="0"/>
            </a:endParaRPr>
          </a:p>
        </p:txBody>
      </p:sp>
      <p:sp>
        <p:nvSpPr>
          <p:cNvPr id="15" name="Rectangle 14"/>
          <p:cNvSpPr/>
          <p:nvPr/>
        </p:nvSpPr>
        <p:spPr>
          <a:xfrm>
            <a:off x="1828800" y="30581769"/>
            <a:ext cx="14173200" cy="1015663"/>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6000" b="1" dirty="0" smtClean="0">
                <a:solidFill>
                  <a:schemeClr val="accent3">
                    <a:lumMod val="20000"/>
                    <a:lumOff val="80000"/>
                  </a:schemeClr>
                </a:solidFill>
              </a:rPr>
              <a:t>Methodology</a:t>
            </a:r>
            <a:endParaRPr lang="en-US" sz="6000" b="1" dirty="0">
              <a:solidFill>
                <a:schemeClr val="accent3">
                  <a:lumMod val="20000"/>
                  <a:lumOff val="80000"/>
                </a:schemeClr>
              </a:solidFill>
            </a:endParaRPr>
          </a:p>
        </p:txBody>
      </p:sp>
      <p:sp>
        <p:nvSpPr>
          <p:cNvPr id="16" name="Text Box 191"/>
          <p:cNvSpPr txBox="1">
            <a:spLocks noChangeArrowheads="1"/>
          </p:cNvSpPr>
          <p:nvPr/>
        </p:nvSpPr>
        <p:spPr bwMode="auto">
          <a:xfrm>
            <a:off x="16916400" y="23058356"/>
            <a:ext cx="14173200" cy="20508993"/>
          </a:xfrm>
          <a:prstGeom prst="rect">
            <a:avLst/>
          </a:prstGeom>
          <a:solidFill>
            <a:schemeClr val="bg1"/>
          </a:solidFill>
          <a:ln w="12700">
            <a:solidFill>
              <a:schemeClr val="accent1">
                <a:lumMod val="75000"/>
              </a:schemeClr>
            </a:solidFill>
          </a:ln>
          <a:effectLst/>
        </p:spPr>
        <p:txBody>
          <a:bodyPr lIns="182880" tIns="182880" rIns="182880" bIns="182880">
            <a:no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endParaRPr lang="en-US" sz="3200" dirty="0">
              <a:latin typeface="Calibri" pitchFamily="34" charset="0"/>
            </a:endParaRPr>
          </a:p>
        </p:txBody>
      </p:sp>
      <p:sp>
        <p:nvSpPr>
          <p:cNvPr id="17" name="Rectangle 16"/>
          <p:cNvSpPr/>
          <p:nvPr/>
        </p:nvSpPr>
        <p:spPr>
          <a:xfrm>
            <a:off x="16916400" y="22143958"/>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6000" b="1" dirty="0" smtClean="0">
                <a:solidFill>
                  <a:schemeClr val="accent3">
                    <a:lumMod val="20000"/>
                    <a:lumOff val="80000"/>
                  </a:schemeClr>
                </a:solidFill>
              </a:rPr>
              <a:t>Prediction and Evidence</a:t>
            </a:r>
            <a:endParaRPr lang="en-US" altLang="zh-CN" sz="6000" b="1" dirty="0">
              <a:solidFill>
                <a:schemeClr val="accent3">
                  <a:lumMod val="20000"/>
                  <a:lumOff val="80000"/>
                </a:schemeClr>
              </a:solidFill>
            </a:endParaRPr>
          </a:p>
        </p:txBody>
      </p:sp>
      <p:sp>
        <p:nvSpPr>
          <p:cNvPr id="21" name="Text Box 190"/>
          <p:cNvSpPr txBox="1">
            <a:spLocks noChangeArrowheads="1"/>
          </p:cNvSpPr>
          <p:nvPr/>
        </p:nvSpPr>
        <p:spPr bwMode="auto">
          <a:xfrm>
            <a:off x="1828800" y="13354050"/>
            <a:ext cx="14173200" cy="6343650"/>
          </a:xfrm>
          <a:prstGeom prst="rect">
            <a:avLst/>
          </a:prstGeom>
          <a:solidFill>
            <a:schemeClr val="bg1"/>
          </a:solidFill>
          <a:ln w="12700">
            <a:solidFill>
              <a:schemeClr val="accent1">
                <a:lumMod val="75000"/>
              </a:schemeClr>
            </a:solidFill>
          </a:ln>
          <a:effectLst/>
        </p:spPr>
        <p:txBody>
          <a:bodyPr lIns="182880" tIns="182880" rIns="182880" bIns="182880">
            <a:no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altLang="zh-CN" sz="3200" b="1" dirty="0" smtClean="0">
                <a:latin typeface="+mn-lt"/>
              </a:rPr>
              <a:t>The scale effect of the size of the population</a:t>
            </a:r>
            <a:r>
              <a:rPr lang="en-US" altLang="zh-CN" sz="3200" dirty="0" smtClean="0">
                <a:latin typeface="+mn-lt"/>
              </a:rPr>
              <a:t>: Early </a:t>
            </a:r>
            <a:r>
              <a:rPr lang="en-US" altLang="zh-CN" sz="3200" dirty="0">
                <a:latin typeface="+mn-lt"/>
              </a:rPr>
              <a:t>idea-based models, such as </a:t>
            </a:r>
            <a:r>
              <a:rPr lang="en-US" altLang="zh-CN" sz="3200" dirty="0" err="1">
                <a:latin typeface="+mn-lt"/>
              </a:rPr>
              <a:t>Romer</a:t>
            </a:r>
            <a:r>
              <a:rPr lang="en-US" altLang="zh-CN" sz="3200" dirty="0">
                <a:latin typeface="+mn-lt"/>
              </a:rPr>
              <a:t> (1990), Grossman and </a:t>
            </a:r>
            <a:r>
              <a:rPr lang="en-US" altLang="zh-CN" sz="3200" dirty="0" err="1">
                <a:latin typeface="+mn-lt"/>
              </a:rPr>
              <a:t>Helpman</a:t>
            </a:r>
            <a:r>
              <a:rPr lang="en-US" altLang="zh-CN" sz="3200" dirty="0">
                <a:latin typeface="+mn-lt"/>
              </a:rPr>
              <a:t> (1991) and </a:t>
            </a:r>
            <a:r>
              <a:rPr lang="en-US" altLang="zh-CN" sz="3200" dirty="0" err="1">
                <a:latin typeface="+mn-lt"/>
              </a:rPr>
              <a:t>Aghion</a:t>
            </a:r>
            <a:r>
              <a:rPr lang="en-US" altLang="zh-CN" sz="3200" dirty="0">
                <a:latin typeface="+mn-lt"/>
              </a:rPr>
              <a:t> and Howitt (1992), typically imply that an increase in the size of the population, other things equal, leads to a higher growth rate of per capita income</a:t>
            </a:r>
            <a:r>
              <a:rPr lang="en-US" altLang="zh-CN" sz="3200" dirty="0" smtClean="0">
                <a:latin typeface="+mn-lt"/>
              </a:rPr>
              <a:t>. However, twentieth-century </a:t>
            </a:r>
            <a:r>
              <a:rPr lang="en-US" altLang="zh-CN" sz="3200" dirty="0">
                <a:latin typeface="+mn-lt"/>
              </a:rPr>
              <a:t>empirical evidence </a:t>
            </a:r>
            <a:r>
              <a:rPr lang="en-US" altLang="zh-CN" sz="3200" dirty="0" smtClean="0">
                <a:latin typeface="+mn-lt"/>
              </a:rPr>
              <a:t>is </a:t>
            </a:r>
            <a:r>
              <a:rPr lang="en-US" altLang="zh-CN" sz="3200" dirty="0">
                <a:latin typeface="+mn-lt"/>
              </a:rPr>
              <a:t>inconsistent with this prediction (Jones 1995b</a:t>
            </a:r>
            <a:r>
              <a:rPr lang="en-US" altLang="zh-CN" sz="3200" dirty="0" smtClean="0">
                <a:latin typeface="+mn-lt"/>
              </a:rPr>
              <a:t>).</a:t>
            </a:r>
          </a:p>
          <a:p>
            <a:pPr eaLnBrk="1" hangingPunct="1"/>
            <a:endParaRPr lang="en-US" altLang="zh-CN" sz="3200" dirty="0">
              <a:latin typeface="+mn-lt"/>
            </a:endParaRPr>
          </a:p>
          <a:p>
            <a:pPr eaLnBrk="1" hangingPunct="1"/>
            <a:r>
              <a:rPr lang="en-US" altLang="zh-CN" sz="3200" b="1" dirty="0" smtClean="0">
                <a:latin typeface="+mn-lt"/>
              </a:rPr>
              <a:t>The growth effect of the growth rate of population</a:t>
            </a:r>
            <a:r>
              <a:rPr lang="en-US" altLang="zh-CN" sz="3200" dirty="0" smtClean="0">
                <a:latin typeface="+mn-lt"/>
              </a:rPr>
              <a:t>: The </a:t>
            </a:r>
            <a:r>
              <a:rPr lang="en-US" altLang="zh-CN" sz="3200" dirty="0">
                <a:latin typeface="+mn-lt"/>
              </a:rPr>
              <a:t>modified idea-based models that eliminate the scale effect of the </a:t>
            </a:r>
            <a:r>
              <a:rPr lang="en-US" altLang="zh-CN" sz="3200" i="1" dirty="0">
                <a:latin typeface="+mn-lt"/>
              </a:rPr>
              <a:t>level</a:t>
            </a:r>
            <a:r>
              <a:rPr lang="en-US" altLang="zh-CN" sz="3200" dirty="0">
                <a:latin typeface="+mn-lt"/>
              </a:rPr>
              <a:t> of population still predicted a “growth effect” of the </a:t>
            </a:r>
            <a:r>
              <a:rPr lang="en-US" altLang="zh-CN" sz="3200" i="1" dirty="0">
                <a:latin typeface="+mn-lt"/>
              </a:rPr>
              <a:t>growth rate </a:t>
            </a:r>
            <a:r>
              <a:rPr lang="en-US" altLang="zh-CN" sz="3200" dirty="0">
                <a:latin typeface="+mn-lt"/>
              </a:rPr>
              <a:t>of population: As the rate of growth of population accelerates or retards, so does the rate of growth of per capita income. See for </a:t>
            </a:r>
            <a:r>
              <a:rPr lang="en-US" altLang="zh-CN" sz="3200" dirty="0" smtClean="0">
                <a:latin typeface="+mn-lt"/>
              </a:rPr>
              <a:t>example </a:t>
            </a:r>
            <a:r>
              <a:rPr lang="en-US" altLang="zh-CN" sz="3200" dirty="0">
                <a:latin typeface="+mn-lt"/>
              </a:rPr>
              <a:t>Jones (1995a), </a:t>
            </a:r>
            <a:r>
              <a:rPr lang="en-US" altLang="zh-CN" sz="3200" dirty="0" err="1">
                <a:latin typeface="+mn-lt"/>
              </a:rPr>
              <a:t>Kortum</a:t>
            </a:r>
            <a:r>
              <a:rPr lang="en-US" altLang="zh-CN" sz="3200" dirty="0">
                <a:latin typeface="+mn-lt"/>
              </a:rPr>
              <a:t> (1997), </a:t>
            </a:r>
            <a:r>
              <a:rPr lang="en-US" altLang="zh-CN" sz="3200" dirty="0" err="1">
                <a:latin typeface="+mn-lt"/>
              </a:rPr>
              <a:t>Segerstrom</a:t>
            </a:r>
            <a:r>
              <a:rPr lang="en-US" altLang="zh-CN" sz="3200" dirty="0">
                <a:latin typeface="+mn-lt"/>
              </a:rPr>
              <a:t> (1998), Young (1998), </a:t>
            </a:r>
            <a:r>
              <a:rPr lang="en-US" altLang="zh-CN" sz="3200" dirty="0" err="1">
                <a:latin typeface="+mn-lt"/>
              </a:rPr>
              <a:t>Peretto</a:t>
            </a:r>
            <a:r>
              <a:rPr lang="en-US" altLang="zh-CN" sz="3200" dirty="0">
                <a:latin typeface="+mn-lt"/>
              </a:rPr>
              <a:t> (1998), </a:t>
            </a:r>
            <a:r>
              <a:rPr lang="en-US" altLang="zh-CN" sz="3200" dirty="0" err="1">
                <a:latin typeface="+mn-lt"/>
              </a:rPr>
              <a:t>Aghion</a:t>
            </a:r>
            <a:r>
              <a:rPr lang="en-US" altLang="zh-CN" sz="3200" dirty="0">
                <a:latin typeface="+mn-lt"/>
              </a:rPr>
              <a:t> et al. (1998), and </a:t>
            </a:r>
            <a:r>
              <a:rPr lang="en-US" altLang="zh-CN" sz="3200" dirty="0" err="1">
                <a:latin typeface="+mn-lt"/>
              </a:rPr>
              <a:t>Dinopoulos</a:t>
            </a:r>
            <a:r>
              <a:rPr lang="en-US" altLang="zh-CN" sz="3200" dirty="0">
                <a:latin typeface="+mn-lt"/>
              </a:rPr>
              <a:t> and Thompson (1998</a:t>
            </a:r>
            <a:r>
              <a:rPr lang="en-US" altLang="zh-CN" sz="3200" dirty="0" smtClean="0">
                <a:latin typeface="+mn-lt"/>
              </a:rPr>
              <a:t>)</a:t>
            </a:r>
            <a:endParaRPr lang="en-US" altLang="zh-CN" sz="3200" dirty="0">
              <a:latin typeface="+mn-lt"/>
            </a:endParaRPr>
          </a:p>
          <a:p>
            <a:pPr eaLnBrk="1" hangingPunct="1"/>
            <a:endParaRPr lang="en-US" sz="3200" dirty="0" smtClean="0">
              <a:latin typeface="+mn-lt"/>
            </a:endParaRPr>
          </a:p>
          <a:p>
            <a:pPr eaLnBrk="1" hangingPunct="1"/>
            <a:endParaRPr lang="en-US" sz="3200" dirty="0">
              <a:latin typeface="+mn-lt"/>
            </a:endParaRPr>
          </a:p>
        </p:txBody>
      </p:sp>
      <p:sp>
        <p:nvSpPr>
          <p:cNvPr id="22" name="Rectangle 21"/>
          <p:cNvSpPr/>
          <p:nvPr/>
        </p:nvSpPr>
        <p:spPr>
          <a:xfrm>
            <a:off x="16916400" y="6172200"/>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smtClean="0">
                <a:solidFill>
                  <a:schemeClr val="accent3">
                    <a:lumMod val="20000"/>
                    <a:lumOff val="80000"/>
                  </a:schemeClr>
                </a:solidFill>
              </a:rPr>
              <a:t>Model</a:t>
            </a:r>
            <a:endParaRPr lang="en-US" sz="6000" b="1" dirty="0">
              <a:solidFill>
                <a:schemeClr val="accent3">
                  <a:lumMod val="20000"/>
                  <a:lumOff val="80000"/>
                </a:schemeClr>
              </a:solidFill>
            </a:endParaRPr>
          </a:p>
        </p:txBody>
      </p:sp>
      <p:sp>
        <p:nvSpPr>
          <p:cNvPr id="35" name="Rectangle 34"/>
          <p:cNvSpPr/>
          <p:nvPr/>
        </p:nvSpPr>
        <p:spPr>
          <a:xfrm>
            <a:off x="1834816" y="20351919"/>
            <a:ext cx="14173200" cy="1015663"/>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6000" b="1" dirty="0" smtClean="0">
                <a:solidFill>
                  <a:schemeClr val="accent3">
                    <a:lumMod val="20000"/>
                    <a:lumOff val="80000"/>
                  </a:schemeClr>
                </a:solidFill>
              </a:rPr>
              <a:t>Research Gap</a:t>
            </a:r>
            <a:endParaRPr lang="en-US" sz="6000" b="1" dirty="0">
              <a:solidFill>
                <a:schemeClr val="accent3">
                  <a:lumMod val="20000"/>
                  <a:lumOff val="80000"/>
                </a:schemeClr>
              </a:solidFill>
            </a:endParaRPr>
          </a:p>
        </p:txBody>
      </p:sp>
      <p:sp>
        <p:nvSpPr>
          <p:cNvPr id="36" name="Text Box 190"/>
          <p:cNvSpPr txBox="1">
            <a:spLocks noChangeArrowheads="1"/>
          </p:cNvSpPr>
          <p:nvPr/>
        </p:nvSpPr>
        <p:spPr bwMode="auto">
          <a:xfrm>
            <a:off x="1866900" y="21393150"/>
            <a:ext cx="14173200" cy="8820150"/>
          </a:xfrm>
          <a:prstGeom prst="rect">
            <a:avLst/>
          </a:prstGeom>
          <a:solidFill>
            <a:schemeClr val="bg1"/>
          </a:solidFill>
          <a:ln w="12700">
            <a:solidFill>
              <a:schemeClr val="accent1">
                <a:lumMod val="75000"/>
              </a:schemeClr>
            </a:solidFill>
          </a:ln>
          <a:effectLst/>
        </p:spPr>
        <p:txBody>
          <a:bodyPr lIns="182880" tIns="182880" rIns="182880" bIns="182880">
            <a:no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altLang="zh-CN" sz="3200" b="1" dirty="0" smtClean="0">
                <a:latin typeface="+mn-lt"/>
              </a:rPr>
              <a:t>The </a:t>
            </a:r>
            <a:r>
              <a:rPr lang="en-US" altLang="zh-CN" sz="3200" b="1" dirty="0">
                <a:latin typeface="+mn-lt"/>
              </a:rPr>
              <a:t>theoretically relevant growth effect of population growth </a:t>
            </a:r>
            <a:r>
              <a:rPr lang="en-US" altLang="zh-CN" sz="3200" b="1" dirty="0" smtClean="0">
                <a:latin typeface="+mn-lt"/>
              </a:rPr>
              <a:t>is not well supported empirically</a:t>
            </a:r>
            <a:endParaRPr lang="en-US" altLang="zh-CN" sz="3200" dirty="0" smtClean="0">
              <a:latin typeface="+mn-lt"/>
            </a:endParaRPr>
          </a:p>
          <a:p>
            <a:pPr algn="just" eaLnBrk="1" hangingPunct="1"/>
            <a:endParaRPr lang="en-US" altLang="zh-CN" sz="3200" dirty="0">
              <a:latin typeface="+mn-lt"/>
            </a:endParaRPr>
          </a:p>
          <a:p>
            <a:pPr eaLnBrk="1" hangingPunct="1"/>
            <a:endParaRPr lang="en-US" sz="3200" dirty="0" smtClean="0">
              <a:latin typeface="+mn-lt"/>
            </a:endParaRPr>
          </a:p>
          <a:p>
            <a:pPr eaLnBrk="1" hangingPunct="1"/>
            <a:endParaRPr lang="en-US" sz="3200" dirty="0">
              <a:latin typeface="+mn-lt"/>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9396" y="22456178"/>
            <a:ext cx="10757154" cy="8013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86493" y="8467725"/>
            <a:ext cx="4954706" cy="72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000489" y="9515475"/>
            <a:ext cx="4841379" cy="72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191119" y="10502621"/>
            <a:ext cx="2532414" cy="72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710822" y="11548200"/>
            <a:ext cx="3773805" cy="72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3"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773353" y="12682536"/>
            <a:ext cx="3922759" cy="72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3" name="Text Box 194"/>
          <p:cNvSpPr txBox="1">
            <a:spLocks noChangeArrowheads="1"/>
          </p:cNvSpPr>
          <p:nvPr/>
        </p:nvSpPr>
        <p:spPr bwMode="auto">
          <a:xfrm>
            <a:off x="16881218" y="14820901"/>
            <a:ext cx="14173200" cy="6838949"/>
          </a:xfrm>
          <a:prstGeom prst="rect">
            <a:avLst/>
          </a:prstGeom>
          <a:solidFill>
            <a:schemeClr val="bg1"/>
          </a:solidFill>
          <a:ln w="12700">
            <a:solidFill>
              <a:schemeClr val="accent1">
                <a:lumMod val="75000"/>
              </a:schemeClr>
            </a:solidFill>
          </a:ln>
          <a:effectLst/>
        </p:spPr>
        <p:txBody>
          <a:bodyPr lIns="182880" tIns="182880" rIns="182880" bIns="182880">
            <a:no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eaLnBrk="1" hangingPunct="1"/>
            <a:endParaRPr lang="en-US" altLang="zh-CN" sz="3200" dirty="0">
              <a:latin typeface="Calibri" pitchFamily="34" charset="0"/>
            </a:endParaRPr>
          </a:p>
        </p:txBody>
      </p:sp>
      <p:sp>
        <p:nvSpPr>
          <p:cNvPr id="44" name="Rectangle 43"/>
          <p:cNvSpPr/>
          <p:nvPr/>
        </p:nvSpPr>
        <p:spPr>
          <a:xfrm>
            <a:off x="16881218" y="14135100"/>
            <a:ext cx="14173200" cy="65581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smtClean="0">
                <a:solidFill>
                  <a:schemeClr val="accent3">
                    <a:lumMod val="20000"/>
                    <a:lumOff val="80000"/>
                  </a:schemeClr>
                </a:solidFill>
              </a:rPr>
              <a:t>Steady-state</a:t>
            </a:r>
            <a:endParaRPr lang="en-US" sz="6000" b="1" dirty="0">
              <a:solidFill>
                <a:schemeClr val="accent3">
                  <a:lumMod val="20000"/>
                  <a:lumOff val="80000"/>
                </a:schemeClr>
              </a:solidFill>
            </a:endParaRPr>
          </a:p>
        </p:txBody>
      </p:sp>
      <p:pic>
        <p:nvPicPr>
          <p:cNvPr id="1035" name="Picture 1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9052918" y="23156015"/>
            <a:ext cx="8760082" cy="5470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533645" y="15229914"/>
            <a:ext cx="5973333" cy="126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7"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536548" y="16599564"/>
            <a:ext cx="3857143" cy="72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8"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962574" y="17861739"/>
            <a:ext cx="2520000" cy="108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9"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761343" y="19291464"/>
            <a:ext cx="5781818" cy="72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0" name="Picture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0905120" y="20214414"/>
            <a:ext cx="5424000" cy="108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1" name="Picture 17"/>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9299975" y="28916015"/>
            <a:ext cx="8617800" cy="62625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2" name="Picture 18"/>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9347396" y="35547299"/>
            <a:ext cx="9027579" cy="80581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769963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273</TotalTime>
  <Words>473</Words>
  <Application>Microsoft Office PowerPoint</Application>
  <PresentationFormat>Custom</PresentationFormat>
  <Paragraphs>26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Susan B. Houston</dc:creator>
  <cp:lastModifiedBy>Windows 用户</cp:lastModifiedBy>
  <cp:revision>36</cp:revision>
  <dcterms:created xsi:type="dcterms:W3CDTF">2016-06-27T20:00:38Z</dcterms:created>
  <dcterms:modified xsi:type="dcterms:W3CDTF">2016-11-24T11:14:54Z</dcterms:modified>
</cp:coreProperties>
</file>