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32918400" cy="43891200"/>
  <p:notesSz cx="6805613" cy="9939338"/>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5" autoAdjust="0"/>
    <p:restoredTop sz="94660"/>
  </p:normalViewPr>
  <p:slideViewPr>
    <p:cSldViewPr snapToGrid="0">
      <p:cViewPr>
        <p:scale>
          <a:sx n="40" d="100"/>
          <a:sy n="40" d="100"/>
        </p:scale>
        <p:origin x="552" y="-4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7183123"/>
            <a:ext cx="27980640" cy="15280640"/>
          </a:xfrm>
        </p:spPr>
        <p:txBody>
          <a:bodyPr anchor="b"/>
          <a:lstStyle>
            <a:lvl1pPr algn="ctr">
              <a:defRPr sz="21600"/>
            </a:lvl1pPr>
          </a:lstStyle>
          <a:p>
            <a:r>
              <a:rPr lang="en-US" smtClean="0"/>
              <a:t>Click to edit Master title style</a:t>
            </a:r>
            <a:endParaRPr lang="en-US" dirty="0"/>
          </a:p>
        </p:txBody>
      </p:sp>
      <p:sp>
        <p:nvSpPr>
          <p:cNvPr id="3" name="Subtitle 2"/>
          <p:cNvSpPr>
            <a:spLocks noGrp="1"/>
          </p:cNvSpPr>
          <p:nvPr>
            <p:ph type="subTitle" idx="1"/>
          </p:nvPr>
        </p:nvSpPr>
        <p:spPr>
          <a:xfrm>
            <a:off x="4114800" y="23053043"/>
            <a:ext cx="24688800" cy="10596877"/>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B5FB9E8-2D8A-4B3C-A711-7A68E5DC2B21}" type="datetimeFigureOut">
              <a:rPr lang="en-US" smtClean="0"/>
              <a:t>12/12/2016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27F8FA-39D1-45A7-ACBB-FC5D54E4DBBE}" type="slidenum">
              <a:rPr lang="en-US" smtClean="0"/>
              <a:t>‹#›</a:t>
            </a:fld>
            <a:endParaRPr lang="en-US"/>
          </a:p>
        </p:txBody>
      </p:sp>
    </p:spTree>
    <p:extLst>
      <p:ext uri="{BB962C8B-B14F-4D97-AF65-F5344CB8AC3E}">
        <p14:creationId xmlns:p14="http://schemas.microsoft.com/office/powerpoint/2010/main" val="13656975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B5FB9E8-2D8A-4B3C-A711-7A68E5DC2B21}" type="datetimeFigureOut">
              <a:rPr lang="en-US" smtClean="0"/>
              <a:t>12/12/2016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27F8FA-39D1-45A7-ACBB-FC5D54E4DBBE}" type="slidenum">
              <a:rPr lang="en-US" smtClean="0"/>
              <a:t>‹#›</a:t>
            </a:fld>
            <a:endParaRPr lang="en-US"/>
          </a:p>
        </p:txBody>
      </p:sp>
    </p:spTree>
    <p:extLst>
      <p:ext uri="{BB962C8B-B14F-4D97-AF65-F5344CB8AC3E}">
        <p14:creationId xmlns:p14="http://schemas.microsoft.com/office/powerpoint/2010/main" val="3572469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45997" y="10942333"/>
            <a:ext cx="28392120" cy="18257517"/>
          </a:xfrm>
        </p:spPr>
        <p:txBody>
          <a:bodyPr anchor="b"/>
          <a:lstStyle>
            <a:lvl1pPr>
              <a:defRPr sz="21600"/>
            </a:lvl1pPr>
          </a:lstStyle>
          <a:p>
            <a:r>
              <a:rPr lang="en-US" smtClean="0"/>
              <a:t>Click to edit Master title style</a:t>
            </a:r>
            <a:endParaRPr lang="en-US" dirty="0"/>
          </a:p>
        </p:txBody>
      </p:sp>
      <p:sp>
        <p:nvSpPr>
          <p:cNvPr id="3" name="Text Placeholder 2"/>
          <p:cNvSpPr>
            <a:spLocks noGrp="1"/>
          </p:cNvSpPr>
          <p:nvPr>
            <p:ph type="body" idx="1"/>
          </p:nvPr>
        </p:nvSpPr>
        <p:spPr>
          <a:xfrm>
            <a:off x="2245997" y="29372573"/>
            <a:ext cx="28392120" cy="9601197"/>
          </a:xfrm>
        </p:spPr>
        <p:txBody>
          <a:bodyPr/>
          <a:lstStyle>
            <a:lvl1pPr marL="0" indent="0">
              <a:buNone/>
              <a:defRPr sz="8640">
                <a:solidFill>
                  <a:schemeClr val="tx1"/>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B5FB9E8-2D8A-4B3C-A711-7A68E5DC2B21}" type="datetimeFigureOut">
              <a:rPr lang="en-US" smtClean="0"/>
              <a:t>12/12/2016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27F8FA-39D1-45A7-ACBB-FC5D54E4DBBE}" type="slidenum">
              <a:rPr lang="en-US" smtClean="0"/>
              <a:t>‹#›</a:t>
            </a:fld>
            <a:endParaRPr lang="en-US"/>
          </a:p>
        </p:txBody>
      </p:sp>
    </p:spTree>
    <p:extLst>
      <p:ext uri="{BB962C8B-B14F-4D97-AF65-F5344CB8AC3E}">
        <p14:creationId xmlns:p14="http://schemas.microsoft.com/office/powerpoint/2010/main" val="2291633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263140" y="11684000"/>
            <a:ext cx="13990320" cy="278485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16664940" y="11684000"/>
            <a:ext cx="13990320" cy="278485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B5FB9E8-2D8A-4B3C-A711-7A68E5DC2B21}" type="datetimeFigureOut">
              <a:rPr lang="en-US" smtClean="0"/>
              <a:t>12/12/2016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27F8FA-39D1-45A7-ACBB-FC5D54E4DBBE}" type="slidenum">
              <a:rPr lang="en-US" smtClean="0"/>
              <a:t>‹#›</a:t>
            </a:fld>
            <a:endParaRPr lang="en-US"/>
          </a:p>
        </p:txBody>
      </p:sp>
    </p:spTree>
    <p:extLst>
      <p:ext uri="{BB962C8B-B14F-4D97-AF65-F5344CB8AC3E}">
        <p14:creationId xmlns:p14="http://schemas.microsoft.com/office/powerpoint/2010/main" val="40964294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336810"/>
            <a:ext cx="28392120" cy="848360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267431" y="10759443"/>
            <a:ext cx="13926024" cy="527303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4" name="Content Placeholder 3"/>
          <p:cNvSpPr>
            <a:spLocks noGrp="1"/>
          </p:cNvSpPr>
          <p:nvPr>
            <p:ph sz="half" idx="2"/>
          </p:nvPr>
        </p:nvSpPr>
        <p:spPr>
          <a:xfrm>
            <a:off x="2267431" y="16032480"/>
            <a:ext cx="13926024" cy="235813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16664942" y="10759443"/>
            <a:ext cx="13994608" cy="527303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6" name="Content Placeholder 5"/>
          <p:cNvSpPr>
            <a:spLocks noGrp="1"/>
          </p:cNvSpPr>
          <p:nvPr>
            <p:ph sz="quarter" idx="4"/>
          </p:nvPr>
        </p:nvSpPr>
        <p:spPr>
          <a:xfrm>
            <a:off x="16664942" y="16032480"/>
            <a:ext cx="13994608" cy="235813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B5FB9E8-2D8A-4B3C-A711-7A68E5DC2B21}" type="datetimeFigureOut">
              <a:rPr lang="en-US" smtClean="0"/>
              <a:t>12/12/2016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427F8FA-39D1-45A7-ACBB-FC5D54E4DBBE}" type="slidenum">
              <a:rPr lang="en-US" smtClean="0"/>
              <a:t>‹#›</a:t>
            </a:fld>
            <a:endParaRPr lang="en-US"/>
          </a:p>
        </p:txBody>
      </p:sp>
    </p:spTree>
    <p:extLst>
      <p:ext uri="{BB962C8B-B14F-4D97-AF65-F5344CB8AC3E}">
        <p14:creationId xmlns:p14="http://schemas.microsoft.com/office/powerpoint/2010/main" val="4083602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B5FB9E8-2D8A-4B3C-A711-7A68E5DC2B21}" type="datetimeFigureOut">
              <a:rPr lang="en-US" smtClean="0"/>
              <a:t>12/12/2016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427F8FA-39D1-45A7-ACBB-FC5D54E4DBBE}" type="slidenum">
              <a:rPr lang="en-US" smtClean="0"/>
              <a:t>‹#›</a:t>
            </a:fld>
            <a:endParaRPr lang="en-US"/>
          </a:p>
        </p:txBody>
      </p:sp>
    </p:spTree>
    <p:extLst>
      <p:ext uri="{BB962C8B-B14F-4D97-AF65-F5344CB8AC3E}">
        <p14:creationId xmlns:p14="http://schemas.microsoft.com/office/powerpoint/2010/main" val="4042123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5FB9E8-2D8A-4B3C-A711-7A68E5DC2B21}" type="datetimeFigureOut">
              <a:rPr lang="en-US" smtClean="0"/>
              <a:t>12/12/2016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427F8FA-39D1-45A7-ACBB-FC5D54E4DBBE}" type="slidenum">
              <a:rPr lang="en-US" smtClean="0"/>
              <a:t>‹#›</a:t>
            </a:fld>
            <a:endParaRPr lang="en-US"/>
          </a:p>
        </p:txBody>
      </p:sp>
    </p:spTree>
    <p:extLst>
      <p:ext uri="{BB962C8B-B14F-4D97-AF65-F5344CB8AC3E}">
        <p14:creationId xmlns:p14="http://schemas.microsoft.com/office/powerpoint/2010/main" val="14740038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926080"/>
            <a:ext cx="10617041" cy="10241280"/>
          </a:xfrm>
        </p:spPr>
        <p:txBody>
          <a:bodyPr anchor="b"/>
          <a:lstStyle>
            <a:lvl1pPr>
              <a:defRPr sz="11520"/>
            </a:lvl1pPr>
          </a:lstStyle>
          <a:p>
            <a:r>
              <a:rPr lang="en-US" smtClean="0"/>
              <a:t>Click to edit Master title style</a:t>
            </a:r>
            <a:endParaRPr lang="en-US" dirty="0"/>
          </a:p>
        </p:txBody>
      </p:sp>
      <p:sp>
        <p:nvSpPr>
          <p:cNvPr id="3" name="Content Placeholder 2"/>
          <p:cNvSpPr>
            <a:spLocks noGrp="1"/>
          </p:cNvSpPr>
          <p:nvPr>
            <p:ph idx="1"/>
          </p:nvPr>
        </p:nvSpPr>
        <p:spPr>
          <a:xfrm>
            <a:off x="13994608" y="6319530"/>
            <a:ext cx="16664940" cy="311912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267428" y="13167360"/>
            <a:ext cx="10617041" cy="2439416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5FB9E8-2D8A-4B3C-A711-7A68E5DC2B21}" type="datetimeFigureOut">
              <a:rPr lang="en-US" smtClean="0"/>
              <a:t>12/12/2016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27F8FA-39D1-45A7-ACBB-FC5D54E4DBBE}" type="slidenum">
              <a:rPr lang="en-US" smtClean="0"/>
              <a:t>‹#›</a:t>
            </a:fld>
            <a:endParaRPr lang="en-US"/>
          </a:p>
        </p:txBody>
      </p:sp>
    </p:spTree>
    <p:extLst>
      <p:ext uri="{BB962C8B-B14F-4D97-AF65-F5344CB8AC3E}">
        <p14:creationId xmlns:p14="http://schemas.microsoft.com/office/powerpoint/2010/main" val="920843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926080"/>
            <a:ext cx="10617041" cy="10241280"/>
          </a:xfrm>
        </p:spPr>
        <p:txBody>
          <a:bodyPr anchor="b"/>
          <a:lstStyle>
            <a:lvl1pPr>
              <a:defRPr sz="1152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3994608" y="6319530"/>
            <a:ext cx="16664940" cy="31191200"/>
          </a:xfrm>
        </p:spPr>
        <p:txBody>
          <a:bodyPr anchor="t"/>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smtClean="0"/>
              <a:t>Click icon to add picture</a:t>
            </a:r>
            <a:endParaRPr lang="en-US" dirty="0"/>
          </a:p>
        </p:txBody>
      </p:sp>
      <p:sp>
        <p:nvSpPr>
          <p:cNvPr id="4" name="Text Placeholder 3"/>
          <p:cNvSpPr>
            <a:spLocks noGrp="1"/>
          </p:cNvSpPr>
          <p:nvPr>
            <p:ph type="body" sz="half" idx="2"/>
          </p:nvPr>
        </p:nvSpPr>
        <p:spPr>
          <a:xfrm>
            <a:off x="2267428" y="13167360"/>
            <a:ext cx="10617041" cy="2439416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5FB9E8-2D8A-4B3C-A711-7A68E5DC2B21}" type="datetimeFigureOut">
              <a:rPr lang="en-US" smtClean="0"/>
              <a:t>12/12/2016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27F8FA-39D1-45A7-ACBB-FC5D54E4DBBE}" type="slidenum">
              <a:rPr lang="en-US" smtClean="0"/>
              <a:t>‹#›</a:t>
            </a:fld>
            <a:endParaRPr lang="en-US"/>
          </a:p>
        </p:txBody>
      </p:sp>
    </p:spTree>
    <p:extLst>
      <p:ext uri="{BB962C8B-B14F-4D97-AF65-F5344CB8AC3E}">
        <p14:creationId xmlns:p14="http://schemas.microsoft.com/office/powerpoint/2010/main" val="38800152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B5FB9E8-2D8A-4B3C-A711-7A68E5DC2B21}" type="datetimeFigureOut">
              <a:rPr lang="en-US" smtClean="0"/>
              <a:t>12/12/2016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27F8FA-39D1-45A7-ACBB-FC5D54E4DBBE}" type="slidenum">
              <a:rPr lang="en-US" smtClean="0"/>
              <a:t>‹#›</a:t>
            </a:fld>
            <a:endParaRPr lang="en-US"/>
          </a:p>
        </p:txBody>
      </p:sp>
    </p:spTree>
    <p:extLst>
      <p:ext uri="{BB962C8B-B14F-4D97-AF65-F5344CB8AC3E}">
        <p14:creationId xmlns:p14="http://schemas.microsoft.com/office/powerpoint/2010/main" val="30413890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557232" y="2336800"/>
            <a:ext cx="7098030" cy="3719576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263142" y="2336800"/>
            <a:ext cx="20882610" cy="37195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B5FB9E8-2D8A-4B3C-A711-7A68E5DC2B21}" type="datetimeFigureOut">
              <a:rPr lang="en-US" smtClean="0"/>
              <a:t>12/12/2016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27F8FA-39D1-45A7-ACBB-FC5D54E4DBBE}" type="slidenum">
              <a:rPr lang="en-US" smtClean="0"/>
              <a:t>‹#›</a:t>
            </a:fld>
            <a:endParaRPr lang="en-US"/>
          </a:p>
        </p:txBody>
      </p:sp>
    </p:spTree>
    <p:extLst>
      <p:ext uri="{BB962C8B-B14F-4D97-AF65-F5344CB8AC3E}">
        <p14:creationId xmlns:p14="http://schemas.microsoft.com/office/powerpoint/2010/main" val="25097806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63140" y="2336810"/>
            <a:ext cx="28392120" cy="848360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263140" y="11684000"/>
            <a:ext cx="28392120" cy="27848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263140" y="40680650"/>
            <a:ext cx="7406640" cy="2336800"/>
          </a:xfrm>
          <a:prstGeom prst="rect">
            <a:avLst/>
          </a:prstGeom>
        </p:spPr>
        <p:txBody>
          <a:bodyPr vert="horz" lIns="91440" tIns="45720" rIns="91440" bIns="45720" rtlCol="0" anchor="ctr"/>
          <a:lstStyle>
            <a:lvl1pPr algn="l">
              <a:defRPr sz="4320">
                <a:solidFill>
                  <a:schemeClr val="tx1">
                    <a:tint val="75000"/>
                  </a:schemeClr>
                </a:solidFill>
              </a:defRPr>
            </a:lvl1pPr>
          </a:lstStyle>
          <a:p>
            <a:fld id="{BB5FB9E8-2D8A-4B3C-A711-7A68E5DC2B21}" type="datetimeFigureOut">
              <a:rPr lang="en-US" smtClean="0"/>
              <a:t>12/12/2016</a:t>
            </a:fld>
            <a:endParaRPr lang="en-US"/>
          </a:p>
        </p:txBody>
      </p:sp>
      <p:sp>
        <p:nvSpPr>
          <p:cNvPr id="5" name="Footer Placeholder 4"/>
          <p:cNvSpPr>
            <a:spLocks noGrp="1"/>
          </p:cNvSpPr>
          <p:nvPr>
            <p:ph type="ftr" sz="quarter" idx="3"/>
          </p:nvPr>
        </p:nvSpPr>
        <p:spPr>
          <a:xfrm>
            <a:off x="10904220" y="40680650"/>
            <a:ext cx="11109960" cy="23368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248620" y="40680650"/>
            <a:ext cx="7406640" cy="2336800"/>
          </a:xfrm>
          <a:prstGeom prst="rect">
            <a:avLst/>
          </a:prstGeom>
        </p:spPr>
        <p:txBody>
          <a:bodyPr vert="horz" lIns="91440" tIns="45720" rIns="91440" bIns="45720" rtlCol="0" anchor="ctr"/>
          <a:lstStyle>
            <a:lvl1pPr algn="r">
              <a:defRPr sz="4320">
                <a:solidFill>
                  <a:schemeClr val="tx1">
                    <a:tint val="75000"/>
                  </a:schemeClr>
                </a:solidFill>
              </a:defRPr>
            </a:lvl1pPr>
          </a:lstStyle>
          <a:p>
            <a:fld id="{0427F8FA-39D1-45A7-ACBB-FC5D54E4DBBE}" type="slidenum">
              <a:rPr lang="en-US" smtClean="0"/>
              <a:t>‹#›</a:t>
            </a:fld>
            <a:endParaRPr lang="en-US"/>
          </a:p>
        </p:txBody>
      </p:sp>
    </p:spTree>
    <p:extLst>
      <p:ext uri="{BB962C8B-B14F-4D97-AF65-F5344CB8AC3E}">
        <p14:creationId xmlns:p14="http://schemas.microsoft.com/office/powerpoint/2010/main" val="24674988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8.png"/><Relationship Id="rId4" Type="http://schemas.openxmlformats.org/officeDocument/2006/relationships/image" Target="../media/image3.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22"/>
          <p:cNvSpPr txBox="1">
            <a:spLocks noChangeArrowheads="1"/>
          </p:cNvSpPr>
          <p:nvPr/>
        </p:nvSpPr>
        <p:spPr bwMode="auto">
          <a:xfrm>
            <a:off x="5486400" y="43458"/>
            <a:ext cx="21945600" cy="33855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2880" tIns="457200" rIns="182880" bIns="457200" anchor="ctr" anchorCtr="0">
            <a:spAutoFit/>
          </a:bodyPr>
          <a:lstStyle>
            <a:lvl1pPr defTabSz="4389438" eaLnBrk="0" hangingPunct="0">
              <a:defRPr sz="2200">
                <a:solidFill>
                  <a:schemeClr val="tx1"/>
                </a:solidFill>
                <a:latin typeface="Arial" charset="0"/>
              </a:defRPr>
            </a:lvl1pPr>
            <a:lvl2pPr marL="742950" indent="-285750" defTabSz="4389438" eaLnBrk="0" hangingPunct="0">
              <a:defRPr sz="2200">
                <a:solidFill>
                  <a:schemeClr val="tx1"/>
                </a:solidFill>
                <a:latin typeface="Arial" charset="0"/>
              </a:defRPr>
            </a:lvl2pPr>
            <a:lvl3pPr marL="1143000" indent="-228600" defTabSz="4389438" eaLnBrk="0" hangingPunct="0">
              <a:defRPr sz="2200">
                <a:solidFill>
                  <a:schemeClr val="tx1"/>
                </a:solidFill>
                <a:latin typeface="Arial" charset="0"/>
              </a:defRPr>
            </a:lvl3pPr>
            <a:lvl4pPr marL="1600200" indent="-228600" defTabSz="4389438" eaLnBrk="0" hangingPunct="0">
              <a:defRPr sz="2200">
                <a:solidFill>
                  <a:schemeClr val="tx1"/>
                </a:solidFill>
                <a:latin typeface="Arial" charset="0"/>
              </a:defRPr>
            </a:lvl4pPr>
            <a:lvl5pPr marL="2057400" indent="-228600" defTabSz="4389438" eaLnBrk="0" hangingPunct="0">
              <a:defRPr sz="2200">
                <a:solidFill>
                  <a:schemeClr val="tx1"/>
                </a:solidFill>
                <a:latin typeface="Arial" charset="0"/>
              </a:defRPr>
            </a:lvl5pPr>
            <a:lvl6pPr marL="2514600" indent="-228600" defTabSz="4389438" eaLnBrk="0" fontAlgn="base" hangingPunct="0">
              <a:spcBef>
                <a:spcPct val="0"/>
              </a:spcBef>
              <a:spcAft>
                <a:spcPct val="0"/>
              </a:spcAft>
              <a:defRPr sz="2200">
                <a:solidFill>
                  <a:schemeClr val="tx1"/>
                </a:solidFill>
                <a:latin typeface="Arial" charset="0"/>
              </a:defRPr>
            </a:lvl6pPr>
            <a:lvl7pPr marL="2971800" indent="-228600" defTabSz="4389438" eaLnBrk="0" fontAlgn="base" hangingPunct="0">
              <a:spcBef>
                <a:spcPct val="0"/>
              </a:spcBef>
              <a:spcAft>
                <a:spcPct val="0"/>
              </a:spcAft>
              <a:defRPr sz="2200">
                <a:solidFill>
                  <a:schemeClr val="tx1"/>
                </a:solidFill>
                <a:latin typeface="Arial" charset="0"/>
              </a:defRPr>
            </a:lvl7pPr>
            <a:lvl8pPr marL="3429000" indent="-228600" defTabSz="4389438" eaLnBrk="0" fontAlgn="base" hangingPunct="0">
              <a:spcBef>
                <a:spcPct val="0"/>
              </a:spcBef>
              <a:spcAft>
                <a:spcPct val="0"/>
              </a:spcAft>
              <a:defRPr sz="2200">
                <a:solidFill>
                  <a:schemeClr val="tx1"/>
                </a:solidFill>
                <a:latin typeface="Arial" charset="0"/>
              </a:defRPr>
            </a:lvl8pPr>
            <a:lvl9pPr marL="3886200" indent="-228600" defTabSz="4389438" eaLnBrk="0" fontAlgn="base" hangingPunct="0">
              <a:spcBef>
                <a:spcPct val="0"/>
              </a:spcBef>
              <a:spcAft>
                <a:spcPct val="0"/>
              </a:spcAft>
              <a:defRPr sz="2200">
                <a:solidFill>
                  <a:schemeClr val="tx1"/>
                </a:solidFill>
                <a:latin typeface="Arial" charset="0"/>
              </a:defRPr>
            </a:lvl9pPr>
          </a:lstStyle>
          <a:p>
            <a:pPr algn="ctr" eaLnBrk="1" hangingPunct="1"/>
            <a:r>
              <a:rPr lang="en-AU" sz="8000" b="1" dirty="0" smtClean="0">
                <a:solidFill>
                  <a:schemeClr val="accent1">
                    <a:lumMod val="50000"/>
                  </a:schemeClr>
                </a:solidFill>
                <a:latin typeface="+mn-lt"/>
              </a:rPr>
              <a:t>The </a:t>
            </a:r>
            <a:r>
              <a:rPr lang="en-AU" sz="8000" b="1" dirty="0">
                <a:solidFill>
                  <a:schemeClr val="accent1">
                    <a:lumMod val="50000"/>
                  </a:schemeClr>
                </a:solidFill>
                <a:latin typeface="+mn-lt"/>
              </a:rPr>
              <a:t>Endogenous Choice of Bribe Type under Asymmetric Punishment </a:t>
            </a:r>
            <a:endParaRPr lang="en-US" sz="8000" b="1" dirty="0">
              <a:solidFill>
                <a:schemeClr val="accent1">
                  <a:lumMod val="50000"/>
                </a:schemeClr>
              </a:solidFill>
              <a:latin typeface="+mn-lt"/>
            </a:endParaRPr>
          </a:p>
        </p:txBody>
      </p:sp>
      <p:sp>
        <p:nvSpPr>
          <p:cNvPr id="5" name="Text Box 123"/>
          <p:cNvSpPr txBox="1">
            <a:spLocks noChangeArrowheads="1"/>
          </p:cNvSpPr>
          <p:nvPr/>
        </p:nvSpPr>
        <p:spPr bwMode="auto">
          <a:xfrm>
            <a:off x="5486400" y="3673356"/>
            <a:ext cx="21945600" cy="21517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2880" tIns="182880" rIns="182880" bIns="182880" anchor="ctr" anchorCtr="0"/>
          <a:lstStyle>
            <a:lvl1pPr defTabSz="4389438" eaLnBrk="0" hangingPunct="0">
              <a:defRPr sz="2200">
                <a:solidFill>
                  <a:schemeClr val="tx1"/>
                </a:solidFill>
                <a:latin typeface="Arial" charset="0"/>
              </a:defRPr>
            </a:lvl1pPr>
            <a:lvl2pPr marL="742950" indent="-285750" defTabSz="4389438" eaLnBrk="0" hangingPunct="0">
              <a:defRPr sz="2200">
                <a:solidFill>
                  <a:schemeClr val="tx1"/>
                </a:solidFill>
                <a:latin typeface="Arial" charset="0"/>
              </a:defRPr>
            </a:lvl2pPr>
            <a:lvl3pPr marL="1143000" indent="-228600" defTabSz="4389438" eaLnBrk="0" hangingPunct="0">
              <a:defRPr sz="2200">
                <a:solidFill>
                  <a:schemeClr val="tx1"/>
                </a:solidFill>
                <a:latin typeface="Arial" charset="0"/>
              </a:defRPr>
            </a:lvl3pPr>
            <a:lvl4pPr marL="1600200" indent="-228600" defTabSz="4389438" eaLnBrk="0" hangingPunct="0">
              <a:defRPr sz="2200">
                <a:solidFill>
                  <a:schemeClr val="tx1"/>
                </a:solidFill>
                <a:latin typeface="Arial" charset="0"/>
              </a:defRPr>
            </a:lvl4pPr>
            <a:lvl5pPr marL="2057400" indent="-228600" defTabSz="4389438" eaLnBrk="0" hangingPunct="0">
              <a:defRPr sz="2200">
                <a:solidFill>
                  <a:schemeClr val="tx1"/>
                </a:solidFill>
                <a:latin typeface="Arial" charset="0"/>
              </a:defRPr>
            </a:lvl5pPr>
            <a:lvl6pPr marL="2514600" indent="-228600" defTabSz="4389438" eaLnBrk="0" fontAlgn="base" hangingPunct="0">
              <a:spcBef>
                <a:spcPct val="0"/>
              </a:spcBef>
              <a:spcAft>
                <a:spcPct val="0"/>
              </a:spcAft>
              <a:defRPr sz="2200">
                <a:solidFill>
                  <a:schemeClr val="tx1"/>
                </a:solidFill>
                <a:latin typeface="Arial" charset="0"/>
              </a:defRPr>
            </a:lvl6pPr>
            <a:lvl7pPr marL="2971800" indent="-228600" defTabSz="4389438" eaLnBrk="0" fontAlgn="base" hangingPunct="0">
              <a:spcBef>
                <a:spcPct val="0"/>
              </a:spcBef>
              <a:spcAft>
                <a:spcPct val="0"/>
              </a:spcAft>
              <a:defRPr sz="2200">
                <a:solidFill>
                  <a:schemeClr val="tx1"/>
                </a:solidFill>
                <a:latin typeface="Arial" charset="0"/>
              </a:defRPr>
            </a:lvl7pPr>
            <a:lvl8pPr marL="3429000" indent="-228600" defTabSz="4389438" eaLnBrk="0" fontAlgn="base" hangingPunct="0">
              <a:spcBef>
                <a:spcPct val="0"/>
              </a:spcBef>
              <a:spcAft>
                <a:spcPct val="0"/>
              </a:spcAft>
              <a:defRPr sz="2200">
                <a:solidFill>
                  <a:schemeClr val="tx1"/>
                </a:solidFill>
                <a:latin typeface="Arial" charset="0"/>
              </a:defRPr>
            </a:lvl8pPr>
            <a:lvl9pPr marL="3886200" indent="-228600" defTabSz="4389438" eaLnBrk="0" fontAlgn="base" hangingPunct="0">
              <a:spcBef>
                <a:spcPct val="0"/>
              </a:spcBef>
              <a:spcAft>
                <a:spcPct val="0"/>
              </a:spcAft>
              <a:defRPr sz="2200">
                <a:solidFill>
                  <a:schemeClr val="tx1"/>
                </a:solidFill>
                <a:latin typeface="Arial" charset="0"/>
              </a:defRPr>
            </a:lvl9pPr>
          </a:lstStyle>
          <a:p>
            <a:pPr algn="ctr" eaLnBrk="1" hangingPunct="1"/>
            <a:r>
              <a:rPr lang="en-US" sz="4800" dirty="0" smtClean="0">
                <a:solidFill>
                  <a:schemeClr val="accent1">
                    <a:lumMod val="50000"/>
                  </a:schemeClr>
                </a:solidFill>
                <a:latin typeface="+mn-lt"/>
              </a:rPr>
              <a:t>Lin Hu, PhD</a:t>
            </a:r>
            <a:endParaRPr lang="en-US" sz="4800" baseline="30000" dirty="0" smtClean="0">
              <a:solidFill>
                <a:schemeClr val="accent1">
                  <a:lumMod val="50000"/>
                </a:schemeClr>
              </a:solidFill>
              <a:latin typeface="+mn-lt"/>
            </a:endParaRPr>
          </a:p>
          <a:p>
            <a:pPr algn="ctr" eaLnBrk="1" hangingPunct="1"/>
            <a:r>
              <a:rPr lang="en-US" sz="4800" dirty="0" smtClean="0">
                <a:solidFill>
                  <a:schemeClr val="accent1">
                    <a:lumMod val="50000"/>
                  </a:schemeClr>
                </a:solidFill>
                <a:latin typeface="+mn-lt"/>
              </a:rPr>
              <a:t>School of Economics, the University of Adelaide</a:t>
            </a:r>
          </a:p>
          <a:p>
            <a:pPr algn="ctr" eaLnBrk="1" hangingPunct="1"/>
            <a:endParaRPr lang="en-US" sz="4800" dirty="0" smtClean="0">
              <a:solidFill>
                <a:schemeClr val="accent1">
                  <a:lumMod val="50000"/>
                </a:schemeClr>
              </a:solidFill>
              <a:latin typeface="+mn-lt"/>
            </a:endParaRPr>
          </a:p>
          <a:p>
            <a:pPr algn="ctr" eaLnBrk="1" hangingPunct="1"/>
            <a:endParaRPr lang="en-US" sz="4800" dirty="0">
              <a:solidFill>
                <a:schemeClr val="accent1">
                  <a:lumMod val="50000"/>
                </a:schemeClr>
              </a:solidFill>
              <a:latin typeface="+mn-lt"/>
            </a:endParaRPr>
          </a:p>
        </p:txBody>
      </p:sp>
      <p:sp>
        <p:nvSpPr>
          <p:cNvPr id="8" name="TextBox 7"/>
          <p:cNvSpPr txBox="1"/>
          <p:nvPr/>
        </p:nvSpPr>
        <p:spPr>
          <a:xfrm>
            <a:off x="16916400" y="39399300"/>
            <a:ext cx="14173200" cy="3348900"/>
          </a:xfrm>
          <a:prstGeom prst="rect">
            <a:avLst/>
          </a:prstGeom>
          <a:noFill/>
        </p:spPr>
        <p:txBody>
          <a:bodyPr wrap="square" tIns="91440" bIns="91440" numCol="1" spcCol="457200" rtlCol="0">
            <a:noAutofit/>
          </a:bodyPr>
          <a:lstStyle/>
          <a:p>
            <a:endParaRPr lang="en-US" sz="1800" dirty="0" smtClean="0"/>
          </a:p>
          <a:p>
            <a:pPr marL="457200" indent="-457200">
              <a:buFont typeface="+mj-lt"/>
              <a:buAutoNum type="arabicPeriod"/>
            </a:pPr>
            <a:r>
              <a:rPr lang="en-AU" sz="1800" dirty="0" err="1" smtClean="0"/>
              <a:t>Abbink</a:t>
            </a:r>
            <a:r>
              <a:rPr lang="en-AU" sz="1800" dirty="0" smtClean="0"/>
              <a:t>, K., </a:t>
            </a:r>
            <a:r>
              <a:rPr lang="en-AU" sz="1800" dirty="0" err="1" smtClean="0"/>
              <a:t>Dasgupta</a:t>
            </a:r>
            <a:r>
              <a:rPr lang="en-AU" sz="1800" dirty="0" smtClean="0"/>
              <a:t>, U., </a:t>
            </a:r>
            <a:r>
              <a:rPr lang="en-AU" sz="1800" dirty="0" err="1" smtClean="0"/>
              <a:t>Gangadharan</a:t>
            </a:r>
            <a:r>
              <a:rPr lang="en-AU" sz="1800" dirty="0" smtClean="0"/>
              <a:t>, L., Jain, T., 2014. Letting the briber go free: an experiment on mitigating harassment bribes. Journal of Public Economics 111, 1728.</a:t>
            </a:r>
            <a:r>
              <a:rPr lang="en-US" sz="1800" dirty="0" smtClean="0"/>
              <a:t> </a:t>
            </a:r>
          </a:p>
          <a:p>
            <a:pPr marL="457200" indent="-457200">
              <a:buFont typeface="+mj-lt"/>
              <a:buAutoNum type="arabicPeriod"/>
            </a:pPr>
            <a:r>
              <a:rPr lang="en-AU" sz="1800" dirty="0" err="1" smtClean="0"/>
              <a:t>Basu</a:t>
            </a:r>
            <a:r>
              <a:rPr lang="en-AU" sz="1800" dirty="0"/>
              <a:t>, </a:t>
            </a:r>
            <a:r>
              <a:rPr lang="en-AU" sz="1800" dirty="0" smtClean="0"/>
              <a:t>K., 2011. Why</a:t>
            </a:r>
            <a:r>
              <a:rPr lang="en-AU" sz="1800" dirty="0"/>
              <a:t>, for a Class of Bribes, the Act of Giving a Bribe should be Treated as </a:t>
            </a:r>
            <a:r>
              <a:rPr lang="en-AU" sz="1800" dirty="0" smtClean="0"/>
              <a:t>Legal. </a:t>
            </a:r>
            <a:r>
              <a:rPr lang="en-AU" sz="1800" i="1" dirty="0" smtClean="0"/>
              <a:t>DEA</a:t>
            </a:r>
            <a:r>
              <a:rPr lang="en-AU" sz="1800" i="1" dirty="0"/>
              <a:t>, Ministry of Finance, Government of </a:t>
            </a:r>
            <a:r>
              <a:rPr lang="en-AU" sz="1800" i="1" dirty="0" smtClean="0"/>
              <a:t>India.</a:t>
            </a:r>
          </a:p>
          <a:p>
            <a:pPr marL="457200" indent="-457200">
              <a:buFont typeface="+mj-lt"/>
              <a:buAutoNum type="arabicPeriod"/>
            </a:pPr>
            <a:r>
              <a:rPr lang="en-AU" sz="1800" dirty="0" err="1"/>
              <a:t>Basu</a:t>
            </a:r>
            <a:r>
              <a:rPr lang="en-AU" sz="1800" dirty="0"/>
              <a:t>, K.; </a:t>
            </a:r>
            <a:r>
              <a:rPr lang="en-AU" sz="1800" dirty="0" err="1"/>
              <a:t>Basu</a:t>
            </a:r>
            <a:r>
              <a:rPr lang="en-AU" sz="1800" dirty="0"/>
              <a:t>, K. &amp; </a:t>
            </a:r>
            <a:r>
              <a:rPr lang="en-AU" sz="1800" dirty="0" err="1"/>
              <a:t>Cordella</a:t>
            </a:r>
            <a:r>
              <a:rPr lang="en-AU" sz="1800" dirty="0"/>
              <a:t>, </a:t>
            </a:r>
            <a:r>
              <a:rPr lang="en-AU" sz="1800" dirty="0" smtClean="0"/>
              <a:t>T., 2014. Asymmetric </a:t>
            </a:r>
            <a:r>
              <a:rPr lang="en-AU" sz="1800" dirty="0"/>
              <a:t>punishment as an instrument of corruption </a:t>
            </a:r>
            <a:r>
              <a:rPr lang="en-AU" sz="1800" dirty="0" smtClean="0"/>
              <a:t>control. </a:t>
            </a:r>
            <a:r>
              <a:rPr lang="en-AU" sz="1800" i="1" dirty="0" smtClean="0"/>
              <a:t>World </a:t>
            </a:r>
            <a:r>
              <a:rPr lang="en-AU" sz="1800" i="1" dirty="0"/>
              <a:t>Bank Policy Research Working </a:t>
            </a:r>
            <a:r>
              <a:rPr lang="en-AU" sz="1800" i="1" dirty="0" smtClean="0"/>
              <a:t>Paper</a:t>
            </a:r>
            <a:r>
              <a:rPr lang="en-AU" sz="1800" i="1" dirty="0"/>
              <a:t>.</a:t>
            </a:r>
            <a:endParaRPr lang="en-US" sz="1800" dirty="0" smtClean="0"/>
          </a:p>
          <a:p>
            <a:pPr marL="457200" indent="-457200">
              <a:buFont typeface="+mj-lt"/>
              <a:buAutoNum type="arabicPeriod"/>
            </a:pPr>
            <a:r>
              <a:rPr lang="en-AU" sz="1800" dirty="0" err="1"/>
              <a:t>Dreze</a:t>
            </a:r>
            <a:r>
              <a:rPr lang="en-AU" sz="1800" dirty="0"/>
              <a:t>, J., 2011. The bribing game. Indian Express April 23.</a:t>
            </a:r>
            <a:r>
              <a:rPr lang="en-US" sz="1800" dirty="0" smtClean="0"/>
              <a:t> </a:t>
            </a:r>
          </a:p>
          <a:p>
            <a:pPr marL="457200" indent="-457200">
              <a:buFont typeface="+mj-lt"/>
              <a:buAutoNum type="arabicPeriod"/>
            </a:pPr>
            <a:r>
              <a:rPr lang="en-AU" sz="1800" dirty="0" err="1" smtClean="0"/>
              <a:t>Dufwenberg</a:t>
            </a:r>
            <a:r>
              <a:rPr lang="en-AU" sz="1800" dirty="0"/>
              <a:t>, M. &amp; </a:t>
            </a:r>
            <a:r>
              <a:rPr lang="en-AU" sz="1800" dirty="0" err="1"/>
              <a:t>Spagnolo</a:t>
            </a:r>
            <a:r>
              <a:rPr lang="en-AU" sz="1800" dirty="0"/>
              <a:t>, </a:t>
            </a:r>
            <a:r>
              <a:rPr lang="en-AU" sz="1800" dirty="0" smtClean="0"/>
              <a:t>G., 2015. Legalizing </a:t>
            </a:r>
            <a:r>
              <a:rPr lang="en-AU" sz="1800" dirty="0"/>
              <a:t>bribe </a:t>
            </a:r>
            <a:r>
              <a:rPr lang="en-AU" sz="1800" dirty="0" smtClean="0"/>
              <a:t>giving. </a:t>
            </a:r>
            <a:r>
              <a:rPr lang="en-AU" sz="1800" i="1" dirty="0" smtClean="0"/>
              <a:t>Economic Inquiry 53</a:t>
            </a:r>
            <a:r>
              <a:rPr lang="en-AU" sz="1800" dirty="0" smtClean="0"/>
              <a:t>(2), 836-853.</a:t>
            </a:r>
            <a:endParaRPr lang="en-US" sz="1800" dirty="0" smtClean="0"/>
          </a:p>
          <a:p>
            <a:pPr marL="457200" indent="-457200">
              <a:buFont typeface="+mj-lt"/>
              <a:buAutoNum type="arabicPeriod"/>
            </a:pPr>
            <a:r>
              <a:rPr lang="en-AU" sz="1800" dirty="0"/>
              <a:t>Engel, C.; </a:t>
            </a:r>
            <a:r>
              <a:rPr lang="en-AU" sz="1800" dirty="0" err="1"/>
              <a:t>Goerg</a:t>
            </a:r>
            <a:r>
              <a:rPr lang="en-AU" sz="1800" dirty="0"/>
              <a:t>, S. J. &amp; Yu, </a:t>
            </a:r>
            <a:r>
              <a:rPr lang="en-AU" sz="1800" dirty="0" smtClean="0"/>
              <a:t>G., 2013. Symmetric </a:t>
            </a:r>
            <a:r>
              <a:rPr lang="en-AU" sz="1800" dirty="0"/>
              <a:t>vs. asymmetric punishment regimes for </a:t>
            </a:r>
            <a:r>
              <a:rPr lang="en-AU" sz="1800" dirty="0" smtClean="0"/>
              <a:t>bribery. </a:t>
            </a:r>
            <a:r>
              <a:rPr lang="en-AU" sz="1800" i="1" dirty="0" smtClean="0"/>
              <a:t>Max </a:t>
            </a:r>
            <a:r>
              <a:rPr lang="en-AU" sz="1800" i="1" dirty="0"/>
              <a:t>Planck Institute for Research on Collective Goods, Working </a:t>
            </a:r>
            <a:r>
              <a:rPr lang="en-AU" sz="1800" i="1" dirty="0" smtClean="0"/>
              <a:t>Paper</a:t>
            </a:r>
            <a:r>
              <a:rPr lang="en-US" sz="1800" i="1" dirty="0" smtClean="0"/>
              <a:t>.</a:t>
            </a:r>
            <a:endParaRPr lang="en-US" sz="1800" dirty="0" smtClean="0"/>
          </a:p>
          <a:p>
            <a:pPr marL="457200" indent="-457200">
              <a:buFont typeface="+mj-lt"/>
              <a:buAutoNum type="arabicPeriod"/>
            </a:pPr>
            <a:r>
              <a:rPr lang="en-AU" sz="1800" dirty="0" smtClean="0"/>
              <a:t>Oak</a:t>
            </a:r>
            <a:r>
              <a:rPr lang="en-AU" sz="1800" dirty="0"/>
              <a:t>, </a:t>
            </a:r>
            <a:r>
              <a:rPr lang="en-AU" sz="1800" dirty="0" smtClean="0"/>
              <a:t>M., 2015. Legalization </a:t>
            </a:r>
            <a:r>
              <a:rPr lang="en-AU" sz="1800" dirty="0"/>
              <a:t>of bribe giving when bribe type is </a:t>
            </a:r>
            <a:r>
              <a:rPr lang="en-AU" sz="1800" dirty="0" smtClean="0"/>
              <a:t>endogenous. </a:t>
            </a:r>
            <a:r>
              <a:rPr lang="en-AU" sz="1800" i="1" dirty="0" smtClean="0"/>
              <a:t>Journal </a:t>
            </a:r>
            <a:r>
              <a:rPr lang="en-AU" sz="1800" i="1" dirty="0"/>
              <a:t>of Public Economic </a:t>
            </a:r>
            <a:r>
              <a:rPr lang="en-AU" sz="1800" i="1" dirty="0" smtClean="0"/>
              <a:t>Theory 17</a:t>
            </a:r>
            <a:r>
              <a:rPr lang="en-AU" sz="1800" dirty="0"/>
              <a:t>, </a:t>
            </a:r>
            <a:r>
              <a:rPr lang="en-AU" sz="1800" dirty="0" smtClean="0"/>
              <a:t>580-604.</a:t>
            </a:r>
            <a:r>
              <a:rPr lang="en-US" sz="1800" dirty="0" smtClean="0"/>
              <a:t> </a:t>
            </a:r>
          </a:p>
          <a:p>
            <a:pPr marL="457200" indent="-457200">
              <a:buFont typeface="+mj-lt"/>
              <a:buAutoNum type="arabicPeriod"/>
            </a:pPr>
            <a:endParaRPr lang="en-US" sz="1800" dirty="0"/>
          </a:p>
        </p:txBody>
      </p:sp>
      <p:sp>
        <p:nvSpPr>
          <p:cNvPr id="9" name="TextBox 8"/>
          <p:cNvSpPr txBox="1"/>
          <p:nvPr/>
        </p:nvSpPr>
        <p:spPr>
          <a:xfrm>
            <a:off x="16928429" y="38383637"/>
            <a:ext cx="3689793" cy="1015663"/>
          </a:xfrm>
          <a:prstGeom prst="rect">
            <a:avLst/>
          </a:prstGeom>
          <a:noFill/>
        </p:spPr>
        <p:txBody>
          <a:bodyPr wrap="none" rtlCol="0">
            <a:spAutoFit/>
          </a:bodyPr>
          <a:lstStyle/>
          <a:p>
            <a:r>
              <a:rPr lang="en-US" sz="6000" b="1" dirty="0" smtClean="0"/>
              <a:t>References</a:t>
            </a:r>
            <a:endParaRPr lang="en-US" sz="6000" b="1" dirty="0"/>
          </a:p>
        </p:txBody>
      </p:sp>
      <p:sp>
        <p:nvSpPr>
          <p:cNvPr id="10" name="Text Box 189"/>
          <p:cNvSpPr txBox="1">
            <a:spLocks noChangeArrowheads="1"/>
          </p:cNvSpPr>
          <p:nvPr/>
        </p:nvSpPr>
        <p:spPr bwMode="auto">
          <a:xfrm>
            <a:off x="1828800" y="7086600"/>
            <a:ext cx="14173200" cy="4801314"/>
          </a:xfrm>
          <a:prstGeom prst="rect">
            <a:avLst/>
          </a:prstGeom>
          <a:solidFill>
            <a:schemeClr val="bg1"/>
          </a:solidFill>
          <a:ln w="12700">
            <a:solidFill>
              <a:schemeClr val="accent1">
                <a:lumMod val="75000"/>
              </a:schemeClr>
            </a:solidFill>
          </a:ln>
          <a:effectLst/>
        </p:spPr>
        <p:txBody>
          <a:bodyPr lIns="182880" tIns="182880" rIns="182880" bIns="182880">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algn="just"/>
            <a:r>
              <a:rPr lang="en-AU" sz="3200" dirty="0" smtClean="0">
                <a:latin typeface="Calibri" pitchFamily="34" charset="0"/>
              </a:rPr>
              <a:t>     </a:t>
            </a:r>
            <a:r>
              <a:rPr lang="en-AU" sz="3200" dirty="0" smtClean="0">
                <a:latin typeface="Calibri" pitchFamily="34" charset="0"/>
              </a:rPr>
              <a:t>The </a:t>
            </a:r>
            <a:r>
              <a:rPr lang="en-AU" sz="3200" dirty="0" smtClean="0">
                <a:latin typeface="Calibri" pitchFamily="34" charset="0"/>
              </a:rPr>
              <a:t>c</a:t>
            </a:r>
            <a:r>
              <a:rPr lang="en-AU" sz="3200" dirty="0" smtClean="0">
                <a:latin typeface="Calibri" pitchFamily="34" charset="0"/>
              </a:rPr>
              <a:t>ontrol of bribery </a:t>
            </a:r>
            <a:r>
              <a:rPr lang="en-AU" sz="3200" dirty="0" smtClean="0">
                <a:latin typeface="Calibri" pitchFamily="34" charset="0"/>
              </a:rPr>
              <a:t>is a policy objective in many developing countries. It </a:t>
            </a:r>
            <a:r>
              <a:rPr lang="en-AU" sz="3200" dirty="0">
                <a:latin typeface="Calibri" pitchFamily="34" charset="0"/>
              </a:rPr>
              <a:t>has been argued that asymmetric punishment can eliminate harassment bribery if both whistle-blowing if cheap and effective. In a more realistic environment where bribery is most likely to survive and another type of bribery—non harassment one—coexists, this paper investigates how asymmetric punishment affects the endogenous choice of bribe type to </a:t>
            </a:r>
            <a:r>
              <a:rPr lang="en-AU" sz="3200" dirty="0" smtClean="0">
                <a:latin typeface="Calibri" pitchFamily="34" charset="0"/>
              </a:rPr>
              <a:t>the bribe-giver. When whistle-blowing is feasible, </a:t>
            </a:r>
            <a:r>
              <a:rPr lang="en-AU" sz="3200" dirty="0">
                <a:latin typeface="Calibri" pitchFamily="34" charset="0"/>
              </a:rPr>
              <a:t>a switch from symmetric to asymmetric punishment leads to either no difference or more non-harassment </a:t>
            </a:r>
            <a:r>
              <a:rPr lang="en-AU" sz="3200" dirty="0" smtClean="0">
                <a:latin typeface="Calibri" pitchFamily="34" charset="0"/>
              </a:rPr>
              <a:t>bribery. </a:t>
            </a:r>
            <a:r>
              <a:rPr lang="en-AU" sz="3200" dirty="0">
                <a:latin typeface="Calibri" pitchFamily="34" charset="0"/>
              </a:rPr>
              <a:t>The result is robust when the legalization of bribe-giving is not feasible to non-harassment bribes.</a:t>
            </a:r>
          </a:p>
        </p:txBody>
      </p:sp>
      <p:sp>
        <p:nvSpPr>
          <p:cNvPr id="11" name="Rectangle 10"/>
          <p:cNvSpPr/>
          <p:nvPr/>
        </p:nvSpPr>
        <p:spPr>
          <a:xfrm>
            <a:off x="1828800" y="6121569"/>
            <a:ext cx="14173200" cy="1015663"/>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lstStyle/>
          <a:p>
            <a:pPr algn="ctr"/>
            <a:r>
              <a:rPr lang="en-US" sz="6000" b="1" dirty="0">
                <a:solidFill>
                  <a:schemeClr val="accent3">
                    <a:lumMod val="20000"/>
                    <a:lumOff val="80000"/>
                  </a:schemeClr>
                </a:solidFill>
              </a:rPr>
              <a:t>Abstract</a:t>
            </a:r>
          </a:p>
        </p:txBody>
      </p:sp>
      <mc:AlternateContent xmlns:mc="http://schemas.openxmlformats.org/markup-compatibility/2006">
        <mc:Choice xmlns:a14="http://schemas.microsoft.com/office/drawing/2010/main" Requires="a14">
          <p:sp>
            <p:nvSpPr>
              <p:cNvPr id="12" name="Text Box 194"/>
              <p:cNvSpPr txBox="1">
                <a:spLocks noChangeArrowheads="1"/>
              </p:cNvSpPr>
              <p:nvPr/>
            </p:nvSpPr>
            <p:spPr bwMode="auto">
              <a:xfrm>
                <a:off x="16916400" y="6907210"/>
                <a:ext cx="14173200" cy="4901855"/>
              </a:xfrm>
              <a:prstGeom prst="rect">
                <a:avLst/>
              </a:prstGeom>
              <a:solidFill>
                <a:schemeClr val="bg1"/>
              </a:solidFill>
              <a:ln w="12700">
                <a:solidFill>
                  <a:schemeClr val="accent1">
                    <a:lumMod val="75000"/>
                  </a:schemeClr>
                </a:solidFill>
              </a:ln>
              <a:effectLst/>
            </p:spPr>
            <p:txBody>
              <a:bodyPr lIns="182880" tIns="182880" rIns="182880" bIns="182880">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endParaRPr lang="en-AU" sz="3200" b="1" dirty="0" smtClean="0">
                  <a:latin typeface="Calibri" pitchFamily="34" charset="0"/>
                </a:endParaRPr>
              </a:p>
              <a:p>
                <a:r>
                  <a:rPr lang="en-AU" sz="3200" b="1" dirty="0" smtClean="0">
                    <a:latin typeface="Calibri" pitchFamily="34" charset="0"/>
                  </a:rPr>
                  <a:t>Proposition 1. </a:t>
                </a:r>
                <a:r>
                  <a:rPr lang="en-AU" sz="3200" dirty="0" smtClean="0">
                    <a:latin typeface="Calibri" pitchFamily="34" charset="0"/>
                  </a:rPr>
                  <a:t>If </a:t>
                </a:r>
                <a:r>
                  <a:rPr lang="en-AU" sz="3200" dirty="0">
                    <a:latin typeface="Calibri" pitchFamily="34" charset="0"/>
                  </a:rPr>
                  <a:t>bribery survives, </a:t>
                </a:r>
                <a14:m>
                  <m:oMath xmlns:m="http://schemas.openxmlformats.org/officeDocument/2006/math">
                    <m:sSubSup>
                      <m:sSubSupPr>
                        <m:ctrlPr>
                          <a:rPr lang="en-AU" sz="3200" i="1">
                            <a:latin typeface="Cambria Math" panose="02040503050406030204" pitchFamily="18" charset="0"/>
                          </a:rPr>
                        </m:ctrlPr>
                      </m:sSubSupPr>
                      <m:e>
                        <m:r>
                          <a:rPr lang="en-US" sz="3200">
                            <a:latin typeface="Cambria Math" panose="02040503050406030204" pitchFamily="18" charset="0"/>
                          </a:rPr>
                          <m:t>𝑏</m:t>
                        </m:r>
                      </m:e>
                      <m:sub>
                        <m:r>
                          <a:rPr lang="en-US" sz="3200">
                            <a:latin typeface="Cambria Math" panose="02040503050406030204" pitchFamily="18" charset="0"/>
                          </a:rPr>
                          <m:t>𝑛</m:t>
                        </m:r>
                      </m:sub>
                      <m:sup>
                        <m:r>
                          <a:rPr lang="en-US" sz="3200">
                            <a:latin typeface="Cambria Math" panose="02040503050406030204" pitchFamily="18" charset="0"/>
                          </a:rPr>
                          <m:t>∗</m:t>
                        </m:r>
                      </m:sup>
                    </m:sSubSup>
                  </m:oMath>
                </a14:m>
                <a:r>
                  <a:rPr lang="en-AU" sz="3200" dirty="0">
                    <a:latin typeface="Calibri" pitchFamily="34" charset="0"/>
                  </a:rPr>
                  <a:t> </a:t>
                </a:r>
                <a:r>
                  <a:rPr lang="en-AU" sz="3200" dirty="0" smtClean="0">
                    <a:latin typeface="Calibri" pitchFamily="34" charset="0"/>
                  </a:rPr>
                  <a:t>&lt; </a:t>
                </a:r>
                <a14:m>
                  <m:oMath xmlns:m="http://schemas.openxmlformats.org/officeDocument/2006/math">
                    <m:sSubSup>
                      <m:sSubSupPr>
                        <m:ctrlPr>
                          <a:rPr lang="en-AU" sz="3200" i="1">
                            <a:latin typeface="Cambria Math" panose="02040503050406030204" pitchFamily="18" charset="0"/>
                          </a:rPr>
                        </m:ctrlPr>
                      </m:sSubSupPr>
                      <m:e>
                        <m:r>
                          <a:rPr lang="en-US" sz="3200">
                            <a:latin typeface="Cambria Math" panose="02040503050406030204" pitchFamily="18" charset="0"/>
                          </a:rPr>
                          <m:t>𝑏</m:t>
                        </m:r>
                      </m:e>
                      <m:sub>
                        <m:r>
                          <a:rPr lang="en-US" sz="3200">
                            <a:latin typeface="Cambria Math" panose="02040503050406030204" pitchFamily="18" charset="0"/>
                          </a:rPr>
                          <m:t>𝑐</m:t>
                        </m:r>
                      </m:sub>
                      <m:sup>
                        <m:r>
                          <a:rPr lang="en-US" sz="3200">
                            <a:latin typeface="Cambria Math" panose="02040503050406030204" pitchFamily="18" charset="0"/>
                          </a:rPr>
                          <m:t>∗</m:t>
                        </m:r>
                      </m:sup>
                    </m:sSubSup>
                  </m:oMath>
                </a14:m>
                <a:r>
                  <a:rPr lang="en-AU" sz="3200" dirty="0">
                    <a:latin typeface="Calibri" pitchFamily="34" charset="0"/>
                  </a:rPr>
                  <a:t>.</a:t>
                </a:r>
              </a:p>
              <a:p>
                <a:pPr algn="just"/>
                <a:r>
                  <a:rPr lang="en-AU" sz="3200" b="1" dirty="0" smtClean="0">
                    <a:latin typeface="Calibri" pitchFamily="34" charset="0"/>
                  </a:rPr>
                  <a:t>Proposition 2. </a:t>
                </a:r>
                <a:r>
                  <a:rPr lang="en-AU" sz="3200" dirty="0" smtClean="0">
                    <a:latin typeface="Calibri" pitchFamily="34" charset="0"/>
                  </a:rPr>
                  <a:t>When p is exogenous, </a:t>
                </a:r>
                <a:r>
                  <a:rPr lang="en-AU" sz="3200" dirty="0">
                    <a:latin typeface="Calibri" pitchFamily="34" charset="0"/>
                  </a:rPr>
                  <a:t>E</a:t>
                </a:r>
                <a:r>
                  <a:rPr lang="en-AU" sz="3200" dirty="0" smtClean="0">
                    <a:latin typeface="Calibri" pitchFamily="34" charset="0"/>
                  </a:rPr>
                  <a:t>‘s </a:t>
                </a:r>
                <a:r>
                  <a:rPr lang="en-AU" sz="3200" dirty="0">
                    <a:latin typeface="Calibri" pitchFamily="34" charset="0"/>
                  </a:rPr>
                  <a:t>choice of bribe type is </a:t>
                </a:r>
                <a:r>
                  <a:rPr lang="en-AU" sz="3200" dirty="0" smtClean="0">
                    <a:latin typeface="Calibri" pitchFamily="34" charset="0"/>
                  </a:rPr>
                  <a:t>irrelevant to </a:t>
                </a:r>
                <a:r>
                  <a:rPr lang="en-AU" sz="3200" dirty="0">
                    <a:latin typeface="Calibri" pitchFamily="34" charset="0"/>
                  </a:rPr>
                  <a:t>symmetry properties of </a:t>
                </a:r>
                <a:r>
                  <a:rPr lang="en-AU" sz="3200" dirty="0" smtClean="0">
                    <a:latin typeface="Calibri" pitchFamily="34" charset="0"/>
                  </a:rPr>
                  <a:t>punishment. However, </a:t>
                </a:r>
                <a:r>
                  <a:rPr lang="en-AU" sz="3200" dirty="0" smtClean="0">
                    <a:latin typeface="Calibri" pitchFamily="34" charset="0"/>
                  </a:rPr>
                  <a:t>E is more </a:t>
                </a:r>
                <a:r>
                  <a:rPr lang="en-AU" sz="3200" dirty="0">
                    <a:latin typeface="Calibri" pitchFamily="34" charset="0"/>
                  </a:rPr>
                  <a:t>likely to comply </a:t>
                </a:r>
                <a:r>
                  <a:rPr lang="en-AU" sz="3200" dirty="0" smtClean="0">
                    <a:latin typeface="Calibri" pitchFamily="34" charset="0"/>
                  </a:rPr>
                  <a:t>if detection of bribery and non-compliance are more related. </a:t>
                </a:r>
                <a:endParaRPr lang="en-AU" sz="3200" dirty="0">
                  <a:latin typeface="Calibri" pitchFamily="34" charset="0"/>
                </a:endParaRPr>
              </a:p>
              <a:p>
                <a:pPr algn="just"/>
                <a:r>
                  <a:rPr lang="en-AU" sz="3200" b="1" dirty="0">
                    <a:latin typeface="Calibri" pitchFamily="34" charset="0"/>
                  </a:rPr>
                  <a:t>Proposition </a:t>
                </a:r>
                <a:r>
                  <a:rPr lang="en-AU" sz="3200" b="1" dirty="0" smtClean="0">
                    <a:latin typeface="Calibri" pitchFamily="34" charset="0"/>
                  </a:rPr>
                  <a:t>3. </a:t>
                </a:r>
                <a:r>
                  <a:rPr lang="en-AU" sz="3200" dirty="0" smtClean="0">
                    <a:latin typeface="Calibri" pitchFamily="34" charset="0"/>
                  </a:rPr>
                  <a:t>If </a:t>
                </a:r>
                <a14:m>
                  <m:oMath xmlns:m="http://schemas.openxmlformats.org/officeDocument/2006/math">
                    <m:bar>
                      <m:barPr>
                        <m:pos m:val="top"/>
                        <m:ctrlPr>
                          <a:rPr lang="en-AU" sz="3200" i="1" smtClean="0">
                            <a:latin typeface="Cambria Math" panose="02040503050406030204" pitchFamily="18" charset="0"/>
                          </a:rPr>
                        </m:ctrlPr>
                      </m:barPr>
                      <m:e>
                        <m:r>
                          <a:rPr lang="en-US" sz="3200" b="0" i="1" smtClean="0">
                            <a:latin typeface="Cambria Math" panose="02040503050406030204" pitchFamily="18" charset="0"/>
                          </a:rPr>
                          <m:t>𝑝</m:t>
                        </m:r>
                      </m:e>
                    </m:bar>
                  </m:oMath>
                </a14:m>
                <a:r>
                  <a:rPr lang="en-AU" sz="3200" dirty="0" smtClean="0">
                    <a:latin typeface="Calibri" pitchFamily="34" charset="0"/>
                  </a:rPr>
                  <a:t> is not high enough to eliminate bribery, </a:t>
                </a:r>
                <a:r>
                  <a:rPr lang="en-AU" sz="3200" dirty="0">
                    <a:latin typeface="Calibri" pitchFamily="34" charset="0"/>
                  </a:rPr>
                  <a:t>equilibrium outcome under asymmetric punishment yields the same or a lower fraction of socially efficient projects relative to </a:t>
                </a:r>
                <a:r>
                  <a:rPr lang="en-AU" sz="3200" dirty="0" smtClean="0">
                    <a:latin typeface="Calibri" pitchFamily="34" charset="0"/>
                  </a:rPr>
                  <a:t>symmetric one. </a:t>
                </a:r>
                <a:endParaRPr lang="en-AU" sz="3200" dirty="0">
                  <a:latin typeface="Calibri" pitchFamily="34" charset="0"/>
                </a:endParaRPr>
              </a:p>
              <a:p>
                <a:endParaRPr lang="en-AU" sz="3200" dirty="0"/>
              </a:p>
            </p:txBody>
          </p:sp>
        </mc:Choice>
        <mc:Fallback>
          <p:sp>
            <p:nvSpPr>
              <p:cNvPr id="12" name="Text Box 194"/>
              <p:cNvSpPr txBox="1">
                <a:spLocks noRot="1" noChangeAspect="1" noMove="1" noResize="1" noEditPoints="1" noAdjustHandles="1" noChangeArrowheads="1" noChangeShapeType="1" noTextEdit="1"/>
              </p:cNvSpPr>
              <p:nvPr/>
            </p:nvSpPr>
            <p:spPr bwMode="auto">
              <a:xfrm>
                <a:off x="16916400" y="6907210"/>
                <a:ext cx="14173200" cy="4901855"/>
              </a:xfrm>
              <a:prstGeom prst="rect">
                <a:avLst/>
              </a:prstGeom>
              <a:blipFill rotWithShape="0">
                <a:blip r:embed="rId2"/>
                <a:stretch>
                  <a:fillRect l="-387" r="-387"/>
                </a:stretch>
              </a:blipFill>
              <a:ln w="12700">
                <a:solidFill>
                  <a:schemeClr val="accent1">
                    <a:lumMod val="75000"/>
                  </a:schemeClr>
                </a:solidFill>
              </a:ln>
              <a:effectLst/>
            </p:spPr>
            <p:txBody>
              <a:bodyPr/>
              <a:lstStyle/>
              <a:p>
                <a:r>
                  <a:rPr lang="en-AU">
                    <a:noFill/>
                  </a:rPr>
                  <a:t> </a:t>
                </a:r>
              </a:p>
            </p:txBody>
          </p:sp>
        </mc:Fallback>
      </mc:AlternateContent>
      <p:sp>
        <p:nvSpPr>
          <p:cNvPr id="13" name="Rectangle 12"/>
          <p:cNvSpPr/>
          <p:nvPr/>
        </p:nvSpPr>
        <p:spPr>
          <a:xfrm>
            <a:off x="1840825" y="12104093"/>
            <a:ext cx="14173200" cy="914400"/>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lstStyle/>
          <a:p>
            <a:pPr algn="ctr"/>
            <a:r>
              <a:rPr lang="en-US" sz="6000" b="1" dirty="0" smtClean="0">
                <a:solidFill>
                  <a:schemeClr val="accent3">
                    <a:lumMod val="20000"/>
                    <a:lumOff val="80000"/>
                  </a:schemeClr>
                </a:solidFill>
              </a:rPr>
              <a:t>Introduction</a:t>
            </a:r>
            <a:endParaRPr lang="en-US" sz="6000" b="1" dirty="0">
              <a:solidFill>
                <a:schemeClr val="accent3">
                  <a:lumMod val="20000"/>
                  <a:lumOff val="80000"/>
                </a:schemeClr>
              </a:solidFill>
            </a:endParaRPr>
          </a:p>
        </p:txBody>
      </p:sp>
      <mc:AlternateContent xmlns:mc="http://schemas.openxmlformats.org/markup-compatibility/2006" xmlns:a14="http://schemas.microsoft.com/office/drawing/2010/main">
        <mc:Choice Requires="a14">
          <p:sp>
            <p:nvSpPr>
              <p:cNvPr id="14" name="Text Box 192"/>
              <p:cNvSpPr txBox="1">
                <a:spLocks noChangeArrowheads="1"/>
              </p:cNvSpPr>
              <p:nvPr/>
            </p:nvSpPr>
            <p:spPr bwMode="auto">
              <a:xfrm>
                <a:off x="1828800" y="27444552"/>
                <a:ext cx="14173200" cy="10450553"/>
              </a:xfrm>
              <a:prstGeom prst="rect">
                <a:avLst/>
              </a:prstGeom>
              <a:solidFill>
                <a:schemeClr val="bg1"/>
              </a:solidFill>
              <a:ln w="12700">
                <a:solidFill>
                  <a:schemeClr val="accent1">
                    <a:lumMod val="75000"/>
                  </a:schemeClr>
                </a:solidFill>
              </a:ln>
              <a:effectLst/>
            </p:spPr>
            <p:txBody>
              <a:bodyPr lIns="182880" tIns="182880" rIns="182880" bIns="182880">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algn="just"/>
                <a:r>
                  <a:rPr lang="en-AU" sz="3200" dirty="0" smtClean="0">
                    <a:latin typeface="Calibri" pitchFamily="34" charset="0"/>
                  </a:rPr>
                  <a:t>E can do a project with a value v&gt;0 in type </a:t>
                </a:r>
                <a:r>
                  <a:rPr lang="el-GR" sz="3200" dirty="0" smtClean="0">
                    <a:latin typeface="Calibri" pitchFamily="34" charset="0"/>
                  </a:rPr>
                  <a:t>θ∈</a:t>
                </a:r>
                <a:r>
                  <a:rPr lang="en-US" sz="3200" dirty="0" smtClean="0">
                    <a:latin typeface="Calibri" pitchFamily="34" charset="0"/>
                  </a:rPr>
                  <a:t>(c</a:t>
                </a:r>
                <a:r>
                  <a:rPr lang="en-AU" sz="3200" dirty="0" smtClean="0">
                    <a:latin typeface="Calibri" pitchFamily="34" charset="0"/>
                  </a:rPr>
                  <a:t>,</a:t>
                </a:r>
                <a:r>
                  <a:rPr lang="en-US" sz="3200" dirty="0" smtClean="0">
                    <a:latin typeface="Calibri" pitchFamily="34" charset="0"/>
                  </a:rPr>
                  <a:t>n</a:t>
                </a:r>
                <a:r>
                  <a:rPr lang="en-US" sz="3200" dirty="0">
                    <a:latin typeface="Calibri" pitchFamily="34" charset="0"/>
                  </a:rPr>
                  <a:t>)</a:t>
                </a:r>
                <a:r>
                  <a:rPr lang="en-AU" sz="3200" dirty="0">
                    <a:latin typeface="Calibri" pitchFamily="34" charset="0"/>
                  </a:rPr>
                  <a:t>: </a:t>
                </a:r>
                <a:r>
                  <a:rPr lang="en-AU" sz="3200" dirty="0" smtClean="0">
                    <a:latin typeface="Calibri" pitchFamily="34" charset="0"/>
                  </a:rPr>
                  <a:t>compliant (c</a:t>
                </a:r>
                <a:r>
                  <a:rPr lang="en-AU" sz="3200" dirty="0">
                    <a:latin typeface="Calibri" pitchFamily="34" charset="0"/>
                  </a:rPr>
                  <a:t>) and non-compliant (n). Doing </a:t>
                </a:r>
                <a:r>
                  <a:rPr lang="en-US" sz="3200" dirty="0">
                    <a:latin typeface="Calibri" pitchFamily="34" charset="0"/>
                  </a:rPr>
                  <a:t>a compliant project incurs </a:t>
                </a:r>
                <a:r>
                  <a:rPr lang="en-AU" sz="3200" dirty="0">
                    <a:latin typeface="Calibri" pitchFamily="34" charset="0"/>
                  </a:rPr>
                  <a:t>an investment cost </a:t>
                </a:r>
                <a:r>
                  <a:rPr lang="en-AU" sz="3200" dirty="0" smtClean="0">
                    <a:latin typeface="Calibri" pitchFamily="34" charset="0"/>
                  </a:rPr>
                  <a:t>x&gt;0. </a:t>
                </a:r>
                <a:endParaRPr lang="en-AU" sz="3200" dirty="0">
                  <a:latin typeface="Calibri" pitchFamily="34" charset="0"/>
                </a:endParaRPr>
              </a:p>
              <a:p>
                <a:pPr algn="just"/>
                <a:r>
                  <a:rPr lang="en-AU" sz="3200" dirty="0">
                    <a:latin typeface="Calibri" pitchFamily="34" charset="0"/>
                  </a:rPr>
                  <a:t>B demands a bribe </a:t>
                </a:r>
                <a14:m>
                  <m:oMath xmlns:m="http://schemas.openxmlformats.org/officeDocument/2006/math">
                    <m:sSub>
                      <m:sSubPr>
                        <m:ctrlPr>
                          <a:rPr lang="en-AU" sz="3200" i="1">
                            <a:latin typeface="Cambria Math" panose="02040503050406030204" pitchFamily="18" charset="0"/>
                          </a:rPr>
                        </m:ctrlPr>
                      </m:sSubPr>
                      <m:e>
                        <m:r>
                          <a:rPr lang="en-US" sz="3200">
                            <a:latin typeface="Cambria Math" panose="02040503050406030204" pitchFamily="18" charset="0"/>
                          </a:rPr>
                          <m:t>𝑏</m:t>
                        </m:r>
                      </m:e>
                      <m:sub>
                        <m:r>
                          <m:rPr>
                            <m:sty m:val="p"/>
                          </m:rPr>
                          <a:rPr lang="el-GR" sz="3200">
                            <a:latin typeface="Cambria Math" panose="02040503050406030204" pitchFamily="18" charset="0"/>
                          </a:rPr>
                          <m:t>θ</m:t>
                        </m:r>
                      </m:sub>
                    </m:sSub>
                  </m:oMath>
                </a14:m>
                <a:r>
                  <a:rPr lang="en-AU" sz="3200" dirty="0">
                    <a:latin typeface="Calibri" pitchFamily="34" charset="0"/>
                  </a:rPr>
                  <a:t> </a:t>
                </a:r>
                <a:r>
                  <a:rPr lang="el-GR" sz="3200" dirty="0">
                    <a:latin typeface="Calibri" pitchFamily="34" charset="0"/>
                  </a:rPr>
                  <a:t>∈ (</a:t>
                </a:r>
                <a14:m>
                  <m:oMath xmlns:m="http://schemas.openxmlformats.org/officeDocument/2006/math">
                    <m:sSub>
                      <m:sSubPr>
                        <m:ctrlPr>
                          <a:rPr lang="en-AU" sz="3200" i="1">
                            <a:latin typeface="Cambria Math" panose="02040503050406030204" pitchFamily="18" charset="0"/>
                          </a:rPr>
                        </m:ctrlPr>
                      </m:sSubPr>
                      <m:e>
                        <m:r>
                          <a:rPr lang="en-US" sz="3200">
                            <a:latin typeface="Cambria Math" panose="02040503050406030204" pitchFamily="18" charset="0"/>
                          </a:rPr>
                          <m:t>𝑏</m:t>
                        </m:r>
                      </m:e>
                      <m:sub>
                        <m:r>
                          <a:rPr lang="en-US" sz="3200">
                            <a:latin typeface="Cambria Math" panose="02040503050406030204" pitchFamily="18" charset="0"/>
                          </a:rPr>
                          <m:t>𝑐</m:t>
                        </m:r>
                      </m:sub>
                    </m:sSub>
                  </m:oMath>
                </a14:m>
                <a:r>
                  <a:rPr lang="en-AU" sz="3200" dirty="0">
                    <a:latin typeface="Calibri" pitchFamily="34" charset="0"/>
                  </a:rPr>
                  <a:t>, </a:t>
                </a:r>
                <a14:m>
                  <m:oMath xmlns:m="http://schemas.openxmlformats.org/officeDocument/2006/math">
                    <m:sSub>
                      <m:sSubPr>
                        <m:ctrlPr>
                          <a:rPr lang="en-AU" sz="3200" i="1">
                            <a:latin typeface="Cambria Math" panose="02040503050406030204" pitchFamily="18" charset="0"/>
                          </a:rPr>
                        </m:ctrlPr>
                      </m:sSubPr>
                      <m:e>
                        <m:r>
                          <a:rPr lang="en-US" sz="3200">
                            <a:latin typeface="Cambria Math" panose="02040503050406030204" pitchFamily="18" charset="0"/>
                          </a:rPr>
                          <m:t>𝑏</m:t>
                        </m:r>
                      </m:e>
                      <m:sub>
                        <m:r>
                          <a:rPr lang="en-US" sz="3200">
                            <a:latin typeface="Cambria Math" panose="02040503050406030204" pitchFamily="18" charset="0"/>
                          </a:rPr>
                          <m:t>𝑛</m:t>
                        </m:r>
                      </m:sub>
                    </m:sSub>
                  </m:oMath>
                </a14:m>
                <a:r>
                  <a:rPr lang="en-AU" sz="3200" dirty="0">
                    <a:latin typeface="Calibri" pitchFamily="34" charset="0"/>
                  </a:rPr>
                  <a:t>) to award the license.</a:t>
                </a:r>
              </a:p>
              <a:p>
                <a:endParaRPr lang="en-AU" sz="3200" dirty="0">
                  <a:latin typeface="Calibri" pitchFamily="34" charset="0"/>
                </a:endParaRPr>
              </a:p>
              <a:p>
                <a:r>
                  <a:rPr lang="en-AU" sz="3200" dirty="0" smtClean="0">
                    <a:latin typeface="Calibri" pitchFamily="34" charset="0"/>
                  </a:rPr>
                  <a:t>Crimes </a:t>
                </a:r>
                <a:r>
                  <a:rPr lang="en-AU" sz="3200" dirty="0">
                    <a:latin typeface="Calibri" pitchFamily="34" charset="0"/>
                  </a:rPr>
                  <a:t>are detected separately with different probability: </a:t>
                </a:r>
              </a:p>
              <a:p>
                <a:r>
                  <a:rPr lang="en-AU" sz="3200" dirty="0">
                    <a:latin typeface="Calibri" pitchFamily="34" charset="0"/>
                  </a:rPr>
                  <a:t>• </a:t>
                </a:r>
                <a:r>
                  <a:rPr lang="en-AU" sz="3400" i="1" dirty="0">
                    <a:latin typeface="Calibri" pitchFamily="34" charset="0"/>
                  </a:rPr>
                  <a:t>Bribery</a:t>
                </a:r>
                <a:r>
                  <a:rPr lang="en-AU" sz="3200" dirty="0">
                    <a:latin typeface="Calibri" pitchFamily="34" charset="0"/>
                  </a:rPr>
                  <a:t>: </a:t>
                </a:r>
                <a:r>
                  <a:rPr lang="en-AU" sz="3200" dirty="0" smtClean="0">
                    <a:latin typeface="Calibri" pitchFamily="34" charset="0"/>
                  </a:rPr>
                  <a:t>p∈</a:t>
                </a:r>
                <a:r>
                  <a:rPr lang="en-AU" sz="3200" dirty="0">
                    <a:latin typeface="Calibri" pitchFamily="34" charset="0"/>
                  </a:rPr>
                  <a:t>[0,1</a:t>
                </a:r>
                <a:r>
                  <a:rPr lang="en-AU" sz="3200" dirty="0" smtClean="0">
                    <a:latin typeface="Calibri" pitchFamily="34" charset="0"/>
                  </a:rPr>
                  <a:t>]. </a:t>
                </a:r>
                <a:endParaRPr lang="en-AU" sz="3200" dirty="0">
                  <a:latin typeface="Calibri" pitchFamily="34" charset="0"/>
                </a:endParaRPr>
              </a:p>
              <a:p>
                <a:r>
                  <a:rPr lang="en-AU" sz="3200" dirty="0">
                    <a:latin typeface="Calibri" pitchFamily="34" charset="0"/>
                  </a:rPr>
                  <a:t>• </a:t>
                </a:r>
                <a:r>
                  <a:rPr lang="en-AU" sz="3400" i="1" dirty="0">
                    <a:latin typeface="Calibri" pitchFamily="34" charset="0"/>
                  </a:rPr>
                  <a:t>Non-compliance</a:t>
                </a:r>
                <a:r>
                  <a:rPr lang="en-AU" sz="3200" dirty="0">
                    <a:latin typeface="Calibri" pitchFamily="34" charset="0"/>
                  </a:rPr>
                  <a:t>: q</a:t>
                </a:r>
                <a:r>
                  <a:rPr lang="en-AU" sz="3200" dirty="0" smtClean="0">
                    <a:latin typeface="Calibri" pitchFamily="34" charset="0"/>
                  </a:rPr>
                  <a:t>'∈[0,1] </a:t>
                </a:r>
                <a:r>
                  <a:rPr lang="en-AU" sz="3200" dirty="0">
                    <a:latin typeface="Calibri" pitchFamily="34" charset="0"/>
                  </a:rPr>
                  <a:t>if bribery is caught, </a:t>
                </a:r>
                <a:r>
                  <a:rPr lang="en-AU" sz="3200" dirty="0" smtClean="0">
                    <a:latin typeface="Calibri" pitchFamily="34" charset="0"/>
                  </a:rPr>
                  <a:t>q∈[0,1] </a:t>
                </a:r>
                <a:r>
                  <a:rPr lang="en-AU" sz="3200" dirty="0">
                    <a:latin typeface="Calibri" pitchFamily="34" charset="0"/>
                  </a:rPr>
                  <a:t>otherwise.</a:t>
                </a:r>
              </a:p>
              <a:p>
                <a:r>
                  <a:rPr lang="en-AU" sz="3200" dirty="0">
                    <a:latin typeface="Calibri" pitchFamily="34" charset="0"/>
                  </a:rPr>
                  <a:t>• Relevance between </a:t>
                </a:r>
                <a:r>
                  <a:rPr lang="en-AU" sz="3200" dirty="0" smtClean="0">
                    <a:latin typeface="Calibri" pitchFamily="34" charset="0"/>
                  </a:rPr>
                  <a:t>detection: </a:t>
                </a:r>
                <a:r>
                  <a:rPr lang="el-GR" sz="3200" dirty="0" smtClean="0">
                    <a:latin typeface="Calibri" pitchFamily="34" charset="0"/>
                  </a:rPr>
                  <a:t>λ</a:t>
                </a:r>
                <a:r>
                  <a:rPr lang="en-AU" sz="3200" dirty="0" smtClean="0">
                    <a:latin typeface="Calibri" pitchFamily="34" charset="0"/>
                  </a:rPr>
                  <a:t>∈</a:t>
                </a:r>
                <a:r>
                  <a:rPr lang="en-AU" sz="3200" dirty="0">
                    <a:latin typeface="Calibri" pitchFamily="34" charset="0"/>
                  </a:rPr>
                  <a:t>[0,1]</a:t>
                </a:r>
                <a:r>
                  <a:rPr lang="el-GR" sz="3200" dirty="0" smtClean="0">
                    <a:latin typeface="Calibri" pitchFamily="34" charset="0"/>
                  </a:rPr>
                  <a:t>. </a:t>
                </a:r>
                <a:r>
                  <a:rPr lang="en-AU" sz="3200" dirty="0" smtClean="0">
                    <a:latin typeface="Calibri" pitchFamily="34" charset="0"/>
                  </a:rPr>
                  <a:t>So, q'=(1- </a:t>
                </a:r>
                <a:r>
                  <a:rPr lang="el-GR" sz="3200" dirty="0" smtClean="0">
                    <a:latin typeface="Calibri" pitchFamily="34" charset="0"/>
                  </a:rPr>
                  <a:t>λ)</a:t>
                </a:r>
                <a:r>
                  <a:rPr lang="en-AU" sz="3200" dirty="0" smtClean="0">
                    <a:latin typeface="Calibri" pitchFamily="34" charset="0"/>
                  </a:rPr>
                  <a:t>q+</a:t>
                </a:r>
                <a:r>
                  <a:rPr lang="el-GR" sz="3200" dirty="0" smtClean="0">
                    <a:latin typeface="Calibri" pitchFamily="34" charset="0"/>
                  </a:rPr>
                  <a:t>λ.</a:t>
                </a:r>
                <a:endParaRPr lang="en-US" sz="3200" dirty="0">
                  <a:latin typeface="Calibri" pitchFamily="34" charset="0"/>
                </a:endParaRPr>
              </a:p>
              <a:p>
                <a:endParaRPr lang="en-AU" sz="3200" dirty="0">
                  <a:latin typeface="Calibri" pitchFamily="34" charset="0"/>
                </a:endParaRPr>
              </a:p>
              <a:p>
                <a:r>
                  <a:rPr lang="en-AU" sz="3200" dirty="0">
                    <a:latin typeface="Calibri" pitchFamily="34" charset="0"/>
                  </a:rPr>
                  <a:t>Punishment schemes: </a:t>
                </a:r>
              </a:p>
              <a:p>
                <a:r>
                  <a:rPr lang="en-AU" sz="3200" dirty="0">
                    <a:latin typeface="Calibri" pitchFamily="34" charset="0"/>
                  </a:rPr>
                  <a:t>• Non-compliance: </a:t>
                </a:r>
                <a:r>
                  <a:rPr lang="en-AU" sz="3200" dirty="0" smtClean="0">
                    <a:latin typeface="Calibri" pitchFamily="34" charset="0"/>
                  </a:rPr>
                  <a:t>ψ&gt;0; </a:t>
                </a:r>
              </a:p>
              <a:p>
                <a:r>
                  <a:rPr lang="en-AU" sz="3200" dirty="0">
                    <a:latin typeface="Calibri" pitchFamily="34" charset="0"/>
                  </a:rPr>
                  <a:t>• </a:t>
                </a:r>
                <a:r>
                  <a:rPr lang="en-AU" sz="3200" dirty="0" smtClean="0">
                    <a:latin typeface="Calibri" pitchFamily="34" charset="0"/>
                  </a:rPr>
                  <a:t>Bribery</a:t>
                </a:r>
                <a:r>
                  <a:rPr lang="en-AU" sz="3200" dirty="0">
                    <a:latin typeface="Calibri" pitchFamily="34" charset="0"/>
                  </a:rPr>
                  <a:t>: </a:t>
                </a:r>
                <a14:m>
                  <m:oMath xmlns:m="http://schemas.openxmlformats.org/officeDocument/2006/math">
                    <m:sSub>
                      <m:sSubPr>
                        <m:ctrlPr>
                          <a:rPr lang="en-US" sz="3200" i="1">
                            <a:latin typeface="Cambria Math" panose="02040503050406030204" pitchFamily="18" charset="0"/>
                          </a:rPr>
                        </m:ctrlPr>
                      </m:sSubPr>
                      <m:e>
                        <m:r>
                          <a:rPr lang="en-US" sz="3200">
                            <a:latin typeface="Cambria Math" panose="02040503050406030204" pitchFamily="18" charset="0"/>
                          </a:rPr>
                          <m:t>𝐹</m:t>
                        </m:r>
                      </m:e>
                      <m:sub>
                        <m:r>
                          <a:rPr lang="en-US" sz="3200">
                            <a:latin typeface="Cambria Math" panose="02040503050406030204" pitchFamily="18" charset="0"/>
                          </a:rPr>
                          <m:t>𝐵</m:t>
                        </m:r>
                      </m:sub>
                    </m:sSub>
                  </m:oMath>
                </a14:m>
                <a:r>
                  <a:rPr lang="en-AU" sz="3200" dirty="0">
                    <a:latin typeface="Calibri" pitchFamily="34" charset="0"/>
                  </a:rPr>
                  <a:t>≥ </a:t>
                </a:r>
                <a14:m>
                  <m:oMath xmlns:m="http://schemas.openxmlformats.org/officeDocument/2006/math">
                    <m:sSub>
                      <m:sSubPr>
                        <m:ctrlPr>
                          <a:rPr lang="en-US" sz="3200" i="1">
                            <a:latin typeface="Cambria Math" panose="02040503050406030204" pitchFamily="18" charset="0"/>
                          </a:rPr>
                        </m:ctrlPr>
                      </m:sSubPr>
                      <m:e>
                        <m:r>
                          <a:rPr lang="en-US" sz="3200">
                            <a:latin typeface="Cambria Math" panose="02040503050406030204" pitchFamily="18" charset="0"/>
                          </a:rPr>
                          <m:t>𝐹</m:t>
                        </m:r>
                      </m:e>
                      <m:sub>
                        <m:r>
                          <a:rPr lang="en-US" sz="3200">
                            <a:latin typeface="Cambria Math" panose="02040503050406030204" pitchFamily="18" charset="0"/>
                          </a:rPr>
                          <m:t>𝐸</m:t>
                        </m:r>
                      </m:sub>
                    </m:sSub>
                  </m:oMath>
                </a14:m>
                <a:r>
                  <a:rPr lang="en-AU" sz="3200" dirty="0">
                    <a:latin typeface="Calibri" pitchFamily="34" charset="0"/>
                  </a:rPr>
                  <a:t>≥ 0. Bribe </a:t>
                </a:r>
                <a:r>
                  <a:rPr lang="en-AU" sz="3200" dirty="0" smtClean="0">
                    <a:latin typeface="Calibri" pitchFamily="34" charset="0"/>
                  </a:rPr>
                  <a:t>returning </a:t>
                </a:r>
                <a:r>
                  <a:rPr lang="en-AU" sz="3200" dirty="0">
                    <a:latin typeface="Calibri" pitchFamily="34" charset="0"/>
                  </a:rPr>
                  <a:t>fraction </a:t>
                </a:r>
                <a:r>
                  <a:rPr lang="el-GR" sz="3200" dirty="0" smtClean="0">
                    <a:latin typeface="Calibri" pitchFamily="34" charset="0"/>
                  </a:rPr>
                  <a:t>β</a:t>
                </a:r>
                <a:r>
                  <a:rPr lang="en-AU" sz="3200" dirty="0" smtClean="0">
                    <a:latin typeface="Calibri" pitchFamily="34" charset="0"/>
                  </a:rPr>
                  <a:t>∈</a:t>
                </a:r>
                <a:r>
                  <a:rPr lang="en-AU" sz="3200" dirty="0">
                    <a:latin typeface="Calibri" pitchFamily="34" charset="0"/>
                  </a:rPr>
                  <a:t>[0,1</a:t>
                </a:r>
                <a:r>
                  <a:rPr lang="en-AU" sz="3200" dirty="0" smtClean="0">
                    <a:latin typeface="Calibri" pitchFamily="34" charset="0"/>
                  </a:rPr>
                  <a:t>]. </a:t>
                </a:r>
                <a:r>
                  <a:rPr lang="el-GR" sz="3200" dirty="0">
                    <a:latin typeface="Calibri" pitchFamily="34" charset="0"/>
                  </a:rPr>
                  <a:t/>
                </a:r>
                <a:br>
                  <a:rPr lang="el-GR" sz="3200" dirty="0">
                    <a:latin typeface="Calibri" pitchFamily="34" charset="0"/>
                  </a:rPr>
                </a:br>
                <a:r>
                  <a:rPr lang="en-US" sz="3200" dirty="0" smtClean="0">
                    <a:latin typeface="Calibri" pitchFamily="34" charset="0"/>
                  </a:rPr>
                  <a:t>   </a:t>
                </a:r>
                <a:r>
                  <a:rPr lang="el-GR" sz="3200" dirty="0" smtClean="0">
                    <a:latin typeface="Calibri" pitchFamily="34" charset="0"/>
                  </a:rPr>
                  <a:t>– </a:t>
                </a:r>
                <a:r>
                  <a:rPr lang="en-AU" sz="3200" dirty="0">
                    <a:latin typeface="Calibri" pitchFamily="34" charset="0"/>
                  </a:rPr>
                  <a:t>Symmetric: </a:t>
                </a:r>
                <a14:m>
                  <m:oMath xmlns:m="http://schemas.openxmlformats.org/officeDocument/2006/math">
                    <m:sSub>
                      <m:sSubPr>
                        <m:ctrlPr>
                          <a:rPr lang="en-US" sz="3200" i="1">
                            <a:latin typeface="Cambria Math" panose="02040503050406030204" pitchFamily="18" charset="0"/>
                          </a:rPr>
                        </m:ctrlPr>
                      </m:sSubPr>
                      <m:e>
                        <m:r>
                          <a:rPr lang="en-US" sz="3200">
                            <a:latin typeface="Cambria Math" panose="02040503050406030204" pitchFamily="18" charset="0"/>
                          </a:rPr>
                          <m:t>𝐹</m:t>
                        </m:r>
                      </m:e>
                      <m:sub>
                        <m:r>
                          <a:rPr lang="en-US" sz="3200">
                            <a:latin typeface="Cambria Math" panose="02040503050406030204" pitchFamily="18" charset="0"/>
                          </a:rPr>
                          <m:t>𝐵</m:t>
                        </m:r>
                      </m:sub>
                    </m:sSub>
                  </m:oMath>
                </a14:m>
                <a:r>
                  <a:rPr lang="en-AU" sz="3200" dirty="0">
                    <a:latin typeface="Calibri" pitchFamily="34" charset="0"/>
                  </a:rPr>
                  <a:t>= </a:t>
                </a:r>
                <a14:m>
                  <m:oMath xmlns:m="http://schemas.openxmlformats.org/officeDocument/2006/math">
                    <m:sSub>
                      <m:sSubPr>
                        <m:ctrlPr>
                          <a:rPr lang="en-US" sz="3200" i="1">
                            <a:latin typeface="Cambria Math" panose="02040503050406030204" pitchFamily="18" charset="0"/>
                          </a:rPr>
                        </m:ctrlPr>
                      </m:sSubPr>
                      <m:e>
                        <m:r>
                          <a:rPr lang="en-US" sz="3200">
                            <a:latin typeface="Cambria Math" panose="02040503050406030204" pitchFamily="18" charset="0"/>
                          </a:rPr>
                          <m:t>𝐹</m:t>
                        </m:r>
                      </m:e>
                      <m:sub>
                        <m:r>
                          <a:rPr lang="en-US" sz="3200">
                            <a:latin typeface="Cambria Math" panose="02040503050406030204" pitchFamily="18" charset="0"/>
                          </a:rPr>
                          <m:t>𝐸</m:t>
                        </m:r>
                      </m:sub>
                    </m:sSub>
                  </m:oMath>
                </a14:m>
                <a:r>
                  <a:rPr lang="en-AU" sz="3200" dirty="0">
                    <a:latin typeface="Calibri" pitchFamily="34" charset="0"/>
                  </a:rPr>
                  <a:t> and </a:t>
                </a:r>
                <a:r>
                  <a:rPr lang="el-GR" sz="3200" dirty="0" smtClean="0">
                    <a:latin typeface="Calibri" pitchFamily="34" charset="0"/>
                  </a:rPr>
                  <a:t>β=0 </a:t>
                </a:r>
                <a:endParaRPr lang="el-GR" sz="3200" dirty="0">
                  <a:latin typeface="Calibri" pitchFamily="34" charset="0"/>
                </a:endParaRPr>
              </a:p>
              <a:p>
                <a:r>
                  <a:rPr lang="en-US" sz="3200" dirty="0" smtClean="0">
                    <a:latin typeface="Calibri" pitchFamily="34" charset="0"/>
                  </a:rPr>
                  <a:t>   </a:t>
                </a:r>
                <a:r>
                  <a:rPr lang="el-GR" sz="3200" dirty="0" smtClean="0">
                    <a:latin typeface="Calibri" pitchFamily="34" charset="0"/>
                  </a:rPr>
                  <a:t>– </a:t>
                </a:r>
                <a:r>
                  <a:rPr lang="en-AU" sz="3200" dirty="0">
                    <a:latin typeface="Calibri" pitchFamily="34" charset="0"/>
                  </a:rPr>
                  <a:t>Asymmetric: </a:t>
                </a:r>
                <a14:m>
                  <m:oMath xmlns:m="http://schemas.openxmlformats.org/officeDocument/2006/math">
                    <m:sSub>
                      <m:sSubPr>
                        <m:ctrlPr>
                          <a:rPr lang="en-US" sz="3200" i="1">
                            <a:latin typeface="Cambria Math" panose="02040503050406030204" pitchFamily="18" charset="0"/>
                          </a:rPr>
                        </m:ctrlPr>
                      </m:sSubPr>
                      <m:e>
                        <m:r>
                          <a:rPr lang="en-US" sz="3200">
                            <a:latin typeface="Cambria Math" panose="02040503050406030204" pitchFamily="18" charset="0"/>
                          </a:rPr>
                          <m:t>𝐹</m:t>
                        </m:r>
                      </m:e>
                      <m:sub>
                        <m:r>
                          <a:rPr lang="en-US" sz="3200">
                            <a:latin typeface="Cambria Math" panose="02040503050406030204" pitchFamily="18" charset="0"/>
                          </a:rPr>
                          <m:t>𝐵</m:t>
                        </m:r>
                      </m:sub>
                    </m:sSub>
                  </m:oMath>
                </a14:m>
                <a:r>
                  <a:rPr lang="en-AU" sz="3200" dirty="0">
                    <a:latin typeface="Calibri" pitchFamily="34" charset="0"/>
                  </a:rPr>
                  <a:t>&gt;</a:t>
                </a:r>
                <a14:m>
                  <m:oMath xmlns:m="http://schemas.openxmlformats.org/officeDocument/2006/math">
                    <m:sSub>
                      <m:sSubPr>
                        <m:ctrlPr>
                          <a:rPr lang="en-US" sz="3200" i="1">
                            <a:latin typeface="Cambria Math" panose="02040503050406030204" pitchFamily="18" charset="0"/>
                          </a:rPr>
                        </m:ctrlPr>
                      </m:sSubPr>
                      <m:e>
                        <m:r>
                          <a:rPr lang="en-US" sz="3200">
                            <a:latin typeface="Cambria Math" panose="02040503050406030204" pitchFamily="18" charset="0"/>
                          </a:rPr>
                          <m:t>𝐹</m:t>
                        </m:r>
                      </m:e>
                      <m:sub>
                        <m:r>
                          <a:rPr lang="en-US" sz="3200">
                            <a:latin typeface="Cambria Math" panose="02040503050406030204" pitchFamily="18" charset="0"/>
                          </a:rPr>
                          <m:t>𝐸</m:t>
                        </m:r>
                      </m:sub>
                    </m:sSub>
                  </m:oMath>
                </a14:m>
                <a:r>
                  <a:rPr lang="en-AU" sz="3200" dirty="0">
                    <a:latin typeface="Calibri" pitchFamily="34" charset="0"/>
                  </a:rPr>
                  <a:t>=0 and </a:t>
                </a:r>
                <a:r>
                  <a:rPr lang="el-GR" sz="3200" dirty="0" smtClean="0">
                    <a:latin typeface="Calibri" pitchFamily="34" charset="0"/>
                  </a:rPr>
                  <a:t>β=1 </a:t>
                </a:r>
                <a:endParaRPr lang="en-US" sz="3200" dirty="0">
                  <a:latin typeface="Calibri" pitchFamily="34" charset="0"/>
                </a:endParaRPr>
              </a:p>
              <a:p>
                <a:endParaRPr lang="en-AU" sz="3200" dirty="0" smtClean="0">
                  <a:latin typeface="Calibri" pitchFamily="34" charset="0"/>
                </a:endParaRPr>
              </a:p>
              <a:p>
                <a:r>
                  <a:rPr lang="en-AU" sz="3200" dirty="0" smtClean="0">
                    <a:latin typeface="Calibri" pitchFamily="34" charset="0"/>
                  </a:rPr>
                  <a:t>Nash bargaining: </a:t>
                </a:r>
                <a:r>
                  <a:rPr lang="en-AU" sz="3200" dirty="0">
                    <a:latin typeface="Calibri" pitchFamily="34" charset="0"/>
                  </a:rPr>
                  <a:t/>
                </a:r>
                <a:br>
                  <a:rPr lang="en-AU" sz="3200" dirty="0">
                    <a:latin typeface="Calibri" pitchFamily="34" charset="0"/>
                  </a:rPr>
                </a:br>
                <a14:m>
                  <m:oMath xmlns:m="http://schemas.openxmlformats.org/officeDocument/2006/math">
                    <m:sSubSup>
                      <m:sSubSupPr>
                        <m:ctrlPr>
                          <a:rPr lang="en-AU" sz="3200" i="1" smtClean="0">
                            <a:latin typeface="Cambria Math" panose="02040503050406030204" pitchFamily="18" charset="0"/>
                          </a:rPr>
                        </m:ctrlPr>
                      </m:sSubSupPr>
                      <m:e>
                        <m:r>
                          <a:rPr lang="en-US" sz="3200" b="0" i="1" smtClean="0">
                            <a:latin typeface="Cambria Math" panose="02040503050406030204" pitchFamily="18" charset="0"/>
                          </a:rPr>
                          <m:t>𝑏</m:t>
                        </m:r>
                      </m:e>
                      <m:sub>
                        <m:r>
                          <m:rPr>
                            <m:sty m:val="p"/>
                          </m:rPr>
                          <a:rPr lang="el-GR" sz="3200" i="1" smtClean="0">
                            <a:latin typeface="Cambria Math" panose="02040503050406030204" pitchFamily="18" charset="0"/>
                          </a:rPr>
                          <m:t>θ</m:t>
                        </m:r>
                      </m:sub>
                      <m:sup>
                        <m:r>
                          <a:rPr lang="en-US" sz="3200" b="0" i="1" smtClean="0">
                            <a:latin typeface="Cambria Math" panose="02040503050406030204" pitchFamily="18" charset="0"/>
                          </a:rPr>
                          <m:t>∗</m:t>
                        </m:r>
                      </m:sup>
                    </m:sSubSup>
                  </m:oMath>
                </a14:m>
                <a:r>
                  <a:rPr lang="el-GR" sz="3200" dirty="0" smtClean="0">
                    <a:latin typeface="Calibri" pitchFamily="34" charset="0"/>
                  </a:rPr>
                  <a:t>=</a:t>
                </a:r>
                <a:r>
                  <a:rPr lang="en-AU" sz="3200" dirty="0" err="1" smtClean="0">
                    <a:latin typeface="Calibri" pitchFamily="34" charset="0"/>
                  </a:rPr>
                  <a:t>argmax</a:t>
                </a:r>
                <a:r>
                  <a:rPr lang="en-AU" sz="3200" dirty="0" smtClean="0">
                    <a:latin typeface="Calibri" pitchFamily="34" charset="0"/>
                  </a:rPr>
                  <a:t> </a:t>
                </a:r>
                <a14:m>
                  <m:oMath xmlns:m="http://schemas.openxmlformats.org/officeDocument/2006/math">
                    <m:sSub>
                      <m:sSubPr>
                        <m:ctrlPr>
                          <a:rPr lang="en-AU" sz="3200" i="1">
                            <a:latin typeface="Cambria Math" panose="02040503050406030204" pitchFamily="18" charset="0"/>
                          </a:rPr>
                        </m:ctrlPr>
                      </m:sSubPr>
                      <m:e>
                        <m:r>
                          <a:rPr lang="en-US" sz="3200">
                            <a:latin typeface="Cambria Math" panose="02040503050406030204" pitchFamily="18" charset="0"/>
                          </a:rPr>
                          <m:t>𝑏</m:t>
                        </m:r>
                      </m:e>
                      <m:sub>
                        <m:r>
                          <m:rPr>
                            <m:sty m:val="p"/>
                          </m:rPr>
                          <a:rPr lang="el-GR" sz="3200">
                            <a:latin typeface="Cambria Math" panose="02040503050406030204" pitchFamily="18" charset="0"/>
                          </a:rPr>
                          <m:t>θ</m:t>
                        </m:r>
                      </m:sub>
                    </m:sSub>
                  </m:oMath>
                </a14:m>
                <a:r>
                  <a:rPr lang="el-GR" sz="3200" dirty="0" smtClean="0">
                    <a:latin typeface="Calibri" pitchFamily="34" charset="0"/>
                  </a:rPr>
                  <a:t>[</a:t>
                </a:r>
                <a14:m>
                  <m:oMath xmlns:m="http://schemas.openxmlformats.org/officeDocument/2006/math">
                    <m:sSub>
                      <m:sSubPr>
                        <m:ctrlPr>
                          <a:rPr lang="en-AU" sz="3200" i="1" dirty="0" smtClean="0">
                            <a:latin typeface="Cambria Math" panose="02040503050406030204" pitchFamily="18" charset="0"/>
                          </a:rPr>
                        </m:ctrlPr>
                      </m:sSubPr>
                      <m:e>
                        <m:r>
                          <a:rPr lang="en-US" sz="3200" b="0" i="1" dirty="0" smtClean="0">
                            <a:latin typeface="Cambria Math" panose="02040503050406030204" pitchFamily="18" charset="0"/>
                          </a:rPr>
                          <m:t>𝑢</m:t>
                        </m:r>
                      </m:e>
                      <m:sub>
                        <m:r>
                          <a:rPr lang="en-US" sz="3200" b="0" i="1" dirty="0" smtClean="0">
                            <a:latin typeface="Cambria Math" panose="02040503050406030204" pitchFamily="18" charset="0"/>
                          </a:rPr>
                          <m:t>𝐸</m:t>
                        </m:r>
                      </m:sub>
                    </m:sSub>
                    <m:r>
                      <a:rPr lang="en-US" sz="3200" b="0" i="0" dirty="0" smtClean="0">
                        <a:latin typeface="Cambria Math" panose="02040503050406030204" pitchFamily="18" charset="0"/>
                      </a:rPr>
                      <m:t>(</m:t>
                    </m:r>
                    <m:sSub>
                      <m:sSubPr>
                        <m:ctrlPr>
                          <a:rPr lang="en-AU" sz="3200" i="1">
                            <a:latin typeface="Cambria Math" panose="02040503050406030204" pitchFamily="18" charset="0"/>
                          </a:rPr>
                        </m:ctrlPr>
                      </m:sSubPr>
                      <m:e>
                        <m:r>
                          <a:rPr lang="en-US" sz="3200">
                            <a:latin typeface="Cambria Math" panose="02040503050406030204" pitchFamily="18" charset="0"/>
                          </a:rPr>
                          <m:t>𝑏</m:t>
                        </m:r>
                      </m:e>
                      <m:sub>
                        <m:r>
                          <m:rPr>
                            <m:sty m:val="p"/>
                          </m:rPr>
                          <a:rPr lang="el-GR" sz="3200">
                            <a:latin typeface="Cambria Math" panose="02040503050406030204" pitchFamily="18" charset="0"/>
                          </a:rPr>
                          <m:t>θ</m:t>
                        </m:r>
                      </m:sub>
                    </m:sSub>
                  </m:oMath>
                </a14:m>
                <a:r>
                  <a:rPr lang="en-US" sz="3200" dirty="0" smtClean="0">
                    <a:latin typeface="Calibri" pitchFamily="34" charset="0"/>
                  </a:rPr>
                  <a:t>)+</a:t>
                </a:r>
                <a:r>
                  <a:rPr lang="el-GR" sz="3200" dirty="0" smtClean="0">
                    <a:latin typeface="Calibri" pitchFamily="34" charset="0"/>
                  </a:rPr>
                  <a:t>α</a:t>
                </a:r>
                <a:r>
                  <a:rPr lang="en-AU" sz="3200" dirty="0" smtClean="0">
                    <a:latin typeface="Calibri" pitchFamily="34" charset="0"/>
                  </a:rPr>
                  <a:t>x-0][</a:t>
                </a:r>
                <a14:m>
                  <m:oMath xmlns:m="http://schemas.openxmlformats.org/officeDocument/2006/math">
                    <m:sSub>
                      <m:sSubPr>
                        <m:ctrlPr>
                          <a:rPr lang="en-AU" sz="3200" i="1" dirty="0">
                            <a:latin typeface="Cambria Math" panose="02040503050406030204" pitchFamily="18" charset="0"/>
                          </a:rPr>
                        </m:ctrlPr>
                      </m:sSubPr>
                      <m:e>
                        <m:r>
                          <a:rPr lang="en-US" sz="3200" i="1" dirty="0">
                            <a:latin typeface="Cambria Math" panose="02040503050406030204" pitchFamily="18" charset="0"/>
                          </a:rPr>
                          <m:t>𝑢</m:t>
                        </m:r>
                      </m:e>
                      <m:sub>
                        <m:r>
                          <a:rPr lang="en-US" sz="3200" b="0" i="1" dirty="0" smtClean="0">
                            <a:latin typeface="Cambria Math" panose="02040503050406030204" pitchFamily="18" charset="0"/>
                          </a:rPr>
                          <m:t>𝐵</m:t>
                        </m:r>
                      </m:sub>
                    </m:sSub>
                    <m:r>
                      <a:rPr lang="en-US" sz="3200" dirty="0">
                        <a:latin typeface="Cambria Math" panose="02040503050406030204" pitchFamily="18" charset="0"/>
                      </a:rPr>
                      <m:t>(</m:t>
                    </m:r>
                    <m:sSub>
                      <m:sSubPr>
                        <m:ctrlPr>
                          <a:rPr lang="en-AU" sz="3200" i="1">
                            <a:latin typeface="Cambria Math" panose="02040503050406030204" pitchFamily="18" charset="0"/>
                          </a:rPr>
                        </m:ctrlPr>
                      </m:sSubPr>
                      <m:e>
                        <m:r>
                          <a:rPr lang="en-US" sz="3200">
                            <a:latin typeface="Cambria Math" panose="02040503050406030204" pitchFamily="18" charset="0"/>
                          </a:rPr>
                          <m:t>𝑏</m:t>
                        </m:r>
                      </m:e>
                      <m:sub>
                        <m:r>
                          <m:rPr>
                            <m:sty m:val="p"/>
                          </m:rPr>
                          <a:rPr lang="el-GR" sz="3200">
                            <a:latin typeface="Cambria Math" panose="02040503050406030204" pitchFamily="18" charset="0"/>
                          </a:rPr>
                          <m:t>θ</m:t>
                        </m:r>
                      </m:sub>
                    </m:sSub>
                  </m:oMath>
                </a14:m>
                <a:r>
                  <a:rPr lang="en-US" sz="3200" dirty="0" smtClean="0">
                    <a:latin typeface="Calibri" pitchFamily="34" charset="0"/>
                  </a:rPr>
                  <a:t>)-</a:t>
                </a:r>
                <a:r>
                  <a:rPr lang="el-GR" sz="3200" dirty="0" smtClean="0">
                    <a:latin typeface="Calibri" pitchFamily="34" charset="0"/>
                  </a:rPr>
                  <a:t>0], </a:t>
                </a:r>
                <a:r>
                  <a:rPr lang="en-AU" sz="3200" dirty="0" smtClean="0">
                    <a:latin typeface="Calibri" pitchFamily="34" charset="0"/>
                  </a:rPr>
                  <a:t>where </a:t>
                </a:r>
                <a:r>
                  <a:rPr lang="el-GR" sz="3200" dirty="0" smtClean="0">
                    <a:latin typeface="Calibri" pitchFamily="34" charset="0"/>
                  </a:rPr>
                  <a:t>α=1 </a:t>
                </a:r>
                <a:r>
                  <a:rPr lang="en-AU" sz="3200" dirty="0">
                    <a:latin typeface="Calibri" pitchFamily="34" charset="0"/>
                  </a:rPr>
                  <a:t>if </a:t>
                </a:r>
                <a:r>
                  <a:rPr lang="el-GR" sz="3200" dirty="0" smtClean="0">
                    <a:latin typeface="Calibri" pitchFamily="34" charset="0"/>
                  </a:rPr>
                  <a:t>θ=</a:t>
                </a:r>
                <a:r>
                  <a:rPr lang="en-AU" sz="3200" dirty="0" smtClean="0">
                    <a:latin typeface="Calibri" pitchFamily="34" charset="0"/>
                  </a:rPr>
                  <a:t>c, </a:t>
                </a:r>
                <a:r>
                  <a:rPr lang="el-GR" sz="3200" dirty="0" smtClean="0">
                    <a:latin typeface="Calibri" pitchFamily="34" charset="0"/>
                  </a:rPr>
                  <a:t>α=0 </a:t>
                </a:r>
                <a:r>
                  <a:rPr lang="en-AU" sz="3200" dirty="0">
                    <a:latin typeface="Calibri" pitchFamily="34" charset="0"/>
                  </a:rPr>
                  <a:t>otherwise. </a:t>
                </a:r>
                <a:endParaRPr lang="en-AU" sz="3200" dirty="0" smtClean="0">
                  <a:latin typeface="Calibri" pitchFamily="34" charset="0"/>
                </a:endParaRPr>
              </a:p>
              <a:p>
                <a:endParaRPr lang="en-US" sz="3200" dirty="0">
                  <a:latin typeface="Calibri" pitchFamily="34" charset="0"/>
                </a:endParaRPr>
              </a:p>
              <a:p>
                <a:r>
                  <a:rPr lang="en-US" sz="3200" dirty="0" smtClean="0">
                    <a:latin typeface="Calibri" pitchFamily="34" charset="0"/>
                  </a:rPr>
                  <a:t>Benchmark model: bribery detection is exogenous (p is given).</a:t>
                </a:r>
              </a:p>
              <a:p>
                <a:r>
                  <a:rPr lang="en-US" sz="3200" dirty="0" smtClean="0">
                    <a:latin typeface="Calibri" pitchFamily="34" charset="0"/>
                  </a:rPr>
                  <a:t>Modified model: E </a:t>
                </a:r>
                <a:r>
                  <a:rPr lang="en-US" sz="3200" dirty="0">
                    <a:latin typeface="Calibri" pitchFamily="34" charset="0"/>
                  </a:rPr>
                  <a:t>can </a:t>
                </a:r>
                <a:r>
                  <a:rPr lang="en-AU" sz="3200" dirty="0">
                    <a:latin typeface="Calibri" pitchFamily="34" charset="0"/>
                  </a:rPr>
                  <a:t>raise </a:t>
                </a:r>
                <a14:m>
                  <m:oMath xmlns:m="http://schemas.openxmlformats.org/officeDocument/2006/math">
                    <m:bar>
                      <m:barPr>
                        <m:ctrlPr>
                          <a:rPr lang="en-AU" sz="3200" i="1" smtClean="0">
                            <a:latin typeface="Cambria Math" panose="02040503050406030204" pitchFamily="18" charset="0"/>
                          </a:rPr>
                        </m:ctrlPr>
                      </m:barPr>
                      <m:e>
                        <m:r>
                          <a:rPr lang="en-US" sz="3200" b="0" i="1" smtClean="0">
                            <a:latin typeface="Cambria Math" panose="02040503050406030204" pitchFamily="18" charset="0"/>
                          </a:rPr>
                          <m:t>𝑝</m:t>
                        </m:r>
                      </m:e>
                    </m:bar>
                  </m:oMath>
                </a14:m>
                <a:r>
                  <a:rPr lang="en-AU" sz="3200" dirty="0" smtClean="0">
                    <a:latin typeface="Calibri" pitchFamily="34" charset="0"/>
                  </a:rPr>
                  <a:t> to </a:t>
                </a:r>
                <a14:m>
                  <m:oMath xmlns:m="http://schemas.openxmlformats.org/officeDocument/2006/math">
                    <m:bar>
                      <m:barPr>
                        <m:pos m:val="top"/>
                        <m:ctrlPr>
                          <a:rPr lang="en-AU" sz="3200" i="1" smtClean="0">
                            <a:latin typeface="Cambria Math" panose="02040503050406030204" pitchFamily="18" charset="0"/>
                          </a:rPr>
                        </m:ctrlPr>
                      </m:barPr>
                      <m:e>
                        <m:r>
                          <a:rPr lang="en-US" sz="3200" b="0" i="1" smtClean="0">
                            <a:latin typeface="Cambria Math" panose="02040503050406030204" pitchFamily="18" charset="0"/>
                          </a:rPr>
                          <m:t>𝑝</m:t>
                        </m:r>
                      </m:e>
                    </m:bar>
                  </m:oMath>
                </a14:m>
                <a:r>
                  <a:rPr lang="en-AU" sz="3200" dirty="0" smtClean="0">
                    <a:latin typeface="Calibri" pitchFamily="34" charset="0"/>
                  </a:rPr>
                  <a:t>  through </a:t>
                </a:r>
                <a:r>
                  <a:rPr lang="en-AU" sz="3200" dirty="0">
                    <a:latin typeface="Calibri" pitchFamily="34" charset="0"/>
                  </a:rPr>
                  <a:t>whistle-blowing at a cost </a:t>
                </a:r>
                <a:r>
                  <a:rPr lang="en-AU" sz="3200" dirty="0" smtClean="0">
                    <a:latin typeface="Calibri" pitchFamily="34" charset="0"/>
                  </a:rPr>
                  <a:t>k&gt;0. </a:t>
                </a:r>
                <a:endParaRPr lang="el-GR" sz="3200" dirty="0">
                  <a:latin typeface="Calibri" pitchFamily="34" charset="0"/>
                </a:endParaRPr>
              </a:p>
            </p:txBody>
          </p:sp>
        </mc:Choice>
        <mc:Fallback xmlns="">
          <p:sp>
            <p:nvSpPr>
              <p:cNvPr id="14" name="Text Box 192"/>
              <p:cNvSpPr txBox="1">
                <a:spLocks noRot="1" noChangeAspect="1" noMove="1" noResize="1" noEditPoints="1" noAdjustHandles="1" noChangeArrowheads="1" noChangeShapeType="1" noTextEdit="1"/>
              </p:cNvSpPr>
              <p:nvPr/>
            </p:nvSpPr>
            <p:spPr bwMode="auto">
              <a:xfrm>
                <a:off x="1828800" y="27444552"/>
                <a:ext cx="14173200" cy="10450553"/>
              </a:xfrm>
              <a:prstGeom prst="rect">
                <a:avLst/>
              </a:prstGeom>
              <a:blipFill rotWithShape="0">
                <a:blip r:embed="rId3"/>
                <a:stretch>
                  <a:fillRect l="-387" r="-387"/>
                </a:stretch>
              </a:blipFill>
              <a:ln w="12700">
                <a:solidFill>
                  <a:schemeClr val="accent1">
                    <a:lumMod val="75000"/>
                  </a:schemeClr>
                </a:solidFill>
              </a:ln>
              <a:effectLst/>
            </p:spPr>
            <p:txBody>
              <a:bodyPr/>
              <a:lstStyle/>
              <a:p>
                <a:r>
                  <a:rPr lang="en-AU">
                    <a:noFill/>
                  </a:rPr>
                  <a:t> </a:t>
                </a:r>
              </a:p>
            </p:txBody>
          </p:sp>
        </mc:Fallback>
      </mc:AlternateContent>
      <p:sp>
        <p:nvSpPr>
          <p:cNvPr id="15" name="Rectangle 14"/>
          <p:cNvSpPr/>
          <p:nvPr/>
        </p:nvSpPr>
        <p:spPr>
          <a:xfrm>
            <a:off x="1832811" y="26437705"/>
            <a:ext cx="14173200" cy="1015663"/>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lstStyle/>
          <a:p>
            <a:pPr algn="ctr"/>
            <a:r>
              <a:rPr lang="en-US" sz="6000" b="1" dirty="0" smtClean="0">
                <a:solidFill>
                  <a:schemeClr val="accent3">
                    <a:lumMod val="20000"/>
                    <a:lumOff val="80000"/>
                  </a:schemeClr>
                </a:solidFill>
              </a:rPr>
              <a:t>Model</a:t>
            </a:r>
            <a:endParaRPr lang="en-US" sz="6000" b="1" dirty="0">
              <a:solidFill>
                <a:schemeClr val="accent3">
                  <a:lumMod val="20000"/>
                  <a:lumOff val="80000"/>
                </a:schemeClr>
              </a:solidFill>
            </a:endParaRPr>
          </a:p>
        </p:txBody>
      </p:sp>
      <mc:AlternateContent xmlns:mc="http://schemas.openxmlformats.org/markup-compatibility/2006" xmlns:a14="http://schemas.microsoft.com/office/drawing/2010/main">
        <mc:Choice Requires="a14">
          <p:sp>
            <p:nvSpPr>
              <p:cNvPr id="16" name="Text Box 191"/>
              <p:cNvSpPr txBox="1">
                <a:spLocks noChangeArrowheads="1"/>
              </p:cNvSpPr>
              <p:nvPr/>
            </p:nvSpPr>
            <p:spPr bwMode="auto">
              <a:xfrm>
                <a:off x="16916400" y="29432548"/>
                <a:ext cx="14173200" cy="3323987"/>
              </a:xfrm>
              <a:prstGeom prst="rect">
                <a:avLst/>
              </a:prstGeom>
              <a:solidFill>
                <a:schemeClr val="bg1"/>
              </a:solidFill>
              <a:ln w="12700">
                <a:solidFill>
                  <a:schemeClr val="accent1">
                    <a:lumMod val="75000"/>
                  </a:schemeClr>
                </a:solidFill>
              </a:ln>
              <a:effectLst/>
            </p:spPr>
            <p:txBody>
              <a:bodyPr lIns="182880" tIns="182880" rIns="182880" bIns="182880">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algn="just"/>
                <a:r>
                  <a:rPr lang="en-AU" sz="3200" dirty="0">
                    <a:latin typeface="Calibri" pitchFamily="34" charset="0"/>
                  </a:rPr>
                  <a:t>When </a:t>
                </a:r>
                <a14:m>
                  <m:oMath xmlns:m="http://schemas.openxmlformats.org/officeDocument/2006/math">
                    <m:bar>
                      <m:barPr>
                        <m:pos m:val="top"/>
                        <m:ctrlPr>
                          <a:rPr lang="en-AU" sz="3200" i="1">
                            <a:latin typeface="Cambria Math" panose="02040503050406030204" pitchFamily="18" charset="0"/>
                          </a:rPr>
                        </m:ctrlPr>
                      </m:barPr>
                      <m:e>
                        <m:r>
                          <a:rPr lang="en-US" sz="3200" i="1">
                            <a:latin typeface="Cambria Math" panose="02040503050406030204" pitchFamily="18" charset="0"/>
                          </a:rPr>
                          <m:t>𝑝</m:t>
                        </m:r>
                      </m:e>
                    </m:bar>
                  </m:oMath>
                </a14:m>
                <a:r>
                  <a:rPr lang="en-AU" sz="3200" dirty="0">
                    <a:latin typeface="Calibri" pitchFamily="34" charset="0"/>
                  </a:rPr>
                  <a:t> is not high enough to eliminate bribery, different report decisions caused by asymmetric punishment shrink the cut-off </a:t>
                </a:r>
                <a:r>
                  <a:rPr lang="en-AU" sz="3200" dirty="0" smtClean="0">
                    <a:latin typeface="Calibri" pitchFamily="34" charset="0"/>
                  </a:rPr>
                  <a:t>x. </a:t>
                </a:r>
                <a:endParaRPr lang="en-AU" sz="3200" dirty="0">
                  <a:latin typeface="Calibri" pitchFamily="34" charset="0"/>
                </a:endParaRPr>
              </a:p>
              <a:p>
                <a:pPr algn="just"/>
                <a:r>
                  <a:rPr lang="en-AU" sz="3200" dirty="0">
                    <a:latin typeface="Calibri" pitchFamily="34" charset="0"/>
                  </a:rPr>
                  <a:t>• Decrease </a:t>
                </a:r>
                <a:r>
                  <a:rPr lang="en-AU" sz="3200" dirty="0" smtClean="0">
                    <a:latin typeface="Calibri" pitchFamily="34" charset="0"/>
                  </a:rPr>
                  <a:t>k→ </a:t>
                </a:r>
                <a:r>
                  <a:rPr lang="en-AU" sz="3200" dirty="0">
                    <a:latin typeface="Calibri" pitchFamily="34" charset="0"/>
                  </a:rPr>
                  <a:t>harassment bribery persists with whistle-blowing → surplus burning</a:t>
                </a:r>
              </a:p>
              <a:p>
                <a:pPr algn="just"/>
                <a:r>
                  <a:rPr lang="en-AU" sz="3200" dirty="0">
                    <a:latin typeface="Calibri" pitchFamily="34" charset="0"/>
                  </a:rPr>
                  <a:t>• Increase q → non-harassment bribery persists without whistle-blowing</a:t>
                </a:r>
              </a:p>
              <a:p>
                <a:pPr algn="just"/>
                <a:r>
                  <a:rPr lang="en-AU" sz="3200" dirty="0" smtClean="0">
                    <a:latin typeface="Calibri" pitchFamily="34" charset="0"/>
                  </a:rPr>
                  <a:t>⇒The range of x in </a:t>
                </a:r>
                <a:r>
                  <a:rPr lang="en-AU" sz="3200" dirty="0">
                    <a:latin typeface="Calibri" pitchFamily="34" charset="0"/>
                  </a:rPr>
                  <a:t>which E is likely to comply is narrower relative to symmetric punishment. </a:t>
                </a:r>
              </a:p>
            </p:txBody>
          </p:sp>
        </mc:Choice>
        <mc:Fallback xmlns="">
          <p:sp>
            <p:nvSpPr>
              <p:cNvPr id="16" name="Text Box 191"/>
              <p:cNvSpPr txBox="1">
                <a:spLocks noRot="1" noChangeAspect="1" noMove="1" noResize="1" noEditPoints="1" noAdjustHandles="1" noChangeArrowheads="1" noChangeShapeType="1" noTextEdit="1"/>
              </p:cNvSpPr>
              <p:nvPr/>
            </p:nvSpPr>
            <p:spPr bwMode="auto">
              <a:xfrm>
                <a:off x="16916400" y="29432548"/>
                <a:ext cx="14173200" cy="3323987"/>
              </a:xfrm>
              <a:prstGeom prst="rect">
                <a:avLst/>
              </a:prstGeom>
              <a:blipFill rotWithShape="0">
                <a:blip r:embed="rId4"/>
                <a:stretch>
                  <a:fillRect l="-387" r="-387" b="-914"/>
                </a:stretch>
              </a:blipFill>
              <a:ln w="12700">
                <a:solidFill>
                  <a:schemeClr val="accent1">
                    <a:lumMod val="75000"/>
                  </a:schemeClr>
                </a:solidFill>
              </a:ln>
              <a:effectLst/>
            </p:spPr>
            <p:txBody>
              <a:bodyPr/>
              <a:lstStyle/>
              <a:p>
                <a:r>
                  <a:rPr lang="en-AU">
                    <a:noFill/>
                  </a:rPr>
                  <a:t> </a:t>
                </a:r>
              </a:p>
            </p:txBody>
          </p:sp>
        </mc:Fallback>
      </mc:AlternateContent>
      <p:sp>
        <p:nvSpPr>
          <p:cNvPr id="17" name="Rectangle 16"/>
          <p:cNvSpPr/>
          <p:nvPr/>
        </p:nvSpPr>
        <p:spPr>
          <a:xfrm>
            <a:off x="16928429" y="28527502"/>
            <a:ext cx="14173200" cy="914400"/>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smtClean="0">
                <a:solidFill>
                  <a:schemeClr val="accent3">
                    <a:lumMod val="20000"/>
                    <a:lumOff val="80000"/>
                  </a:schemeClr>
                </a:solidFill>
              </a:rPr>
              <a:t>Discussion</a:t>
            </a:r>
            <a:endParaRPr lang="en-US" sz="6000" b="1" dirty="0">
              <a:solidFill>
                <a:schemeClr val="accent3">
                  <a:lumMod val="20000"/>
                  <a:lumOff val="80000"/>
                </a:schemeClr>
              </a:solidFill>
            </a:endParaRPr>
          </a:p>
        </p:txBody>
      </p:sp>
      <mc:AlternateContent xmlns:mc="http://schemas.openxmlformats.org/markup-compatibility/2006" xmlns:a14="http://schemas.microsoft.com/office/drawing/2010/main">
        <mc:Choice Requires="a14">
          <p:sp>
            <p:nvSpPr>
              <p:cNvPr id="18" name="Text Box 193"/>
              <p:cNvSpPr txBox="1">
                <a:spLocks noChangeArrowheads="1"/>
              </p:cNvSpPr>
              <p:nvPr/>
            </p:nvSpPr>
            <p:spPr bwMode="auto">
              <a:xfrm>
                <a:off x="16928429" y="33991386"/>
                <a:ext cx="14173200" cy="3930050"/>
              </a:xfrm>
              <a:prstGeom prst="rect">
                <a:avLst/>
              </a:prstGeom>
              <a:solidFill>
                <a:schemeClr val="bg1"/>
              </a:solidFill>
              <a:ln w="12700">
                <a:solidFill>
                  <a:schemeClr val="accent1">
                    <a:lumMod val="75000"/>
                  </a:schemeClr>
                </a:solidFill>
              </a:ln>
              <a:effectLst/>
            </p:spPr>
            <p:txBody>
              <a:bodyPr lIns="182880" tIns="182880" rIns="182880" bIns="182880">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algn="just"/>
                <a:r>
                  <a:rPr lang="en-AU" sz="3200" dirty="0" smtClean="0">
                    <a:latin typeface="Calibri" pitchFamily="34" charset="0"/>
                  </a:rPr>
                  <a:t>• Without whistle-blowing, symmetry properties of punishment does not matter.</a:t>
                </a:r>
              </a:p>
              <a:p>
                <a:pPr algn="just"/>
                <a:r>
                  <a:rPr lang="en-AU" sz="3200" dirty="0" smtClean="0">
                    <a:latin typeface="Calibri" pitchFamily="34" charset="0"/>
                  </a:rPr>
                  <a:t>• With whistle-blowing, </a:t>
                </a:r>
              </a:p>
              <a:p>
                <a:pPr algn="just"/>
                <a:r>
                  <a:rPr lang="en-AU" sz="3200" dirty="0" smtClean="0">
                    <a:latin typeface="Calibri" pitchFamily="34" charset="0"/>
                  </a:rPr>
                  <a:t>   symmetric → asymmetric punishment </a:t>
                </a:r>
                <a:r>
                  <a:rPr lang="en-AU" sz="3200" dirty="0">
                    <a:latin typeface="Calibri" pitchFamily="34" charset="0"/>
                  </a:rPr>
                  <a:t>⇒</a:t>
                </a:r>
                <a:r>
                  <a:rPr lang="en-AU" sz="3200" dirty="0" smtClean="0">
                    <a:latin typeface="Calibri" pitchFamily="34" charset="0"/>
                  </a:rPr>
                  <a:t> </a:t>
                </a:r>
                <a14:m>
                  <m:oMath xmlns:m="http://schemas.openxmlformats.org/officeDocument/2006/math">
                    <m:d>
                      <m:dPr>
                        <m:begChr m:val="{"/>
                        <m:endChr m:val=""/>
                        <m:ctrlPr>
                          <a:rPr lang="en-AU" sz="3200" i="1">
                            <a:latin typeface="Cambria Math" panose="02040503050406030204" pitchFamily="18" charset="0"/>
                          </a:rPr>
                        </m:ctrlPr>
                      </m:dPr>
                      <m:e>
                        <m:eqArr>
                          <m:eqArrPr>
                            <m:ctrlPr>
                              <a:rPr lang="en-US" sz="3200" i="1">
                                <a:latin typeface="Cambria Math" panose="02040503050406030204" pitchFamily="18" charset="0"/>
                              </a:rPr>
                            </m:ctrlPr>
                          </m:eqArrPr>
                          <m:e>
                            <m:r>
                              <a:rPr lang="en-US" sz="3200">
                                <a:latin typeface="Cambria Math" panose="02040503050406030204" pitchFamily="18" charset="0"/>
                              </a:rPr>
                              <m:t>𝑛𝑜</m:t>
                            </m:r>
                            <m:r>
                              <a:rPr lang="en-US" sz="3200">
                                <a:latin typeface="Cambria Math" panose="02040503050406030204" pitchFamily="18" charset="0"/>
                              </a:rPr>
                              <m:t> </m:t>
                            </m:r>
                            <m:r>
                              <a:rPr lang="en-US" sz="3200">
                                <a:latin typeface="Cambria Math" panose="02040503050406030204" pitchFamily="18" charset="0"/>
                              </a:rPr>
                              <m:t>𝑑𝑖𝑓𝑓𝑒𝑟𝑒𝑛𝑐𝑒</m:t>
                            </m:r>
                          </m:e>
                          <m:e>
                            <m:r>
                              <m:rPr>
                                <m:nor/>
                              </m:rPr>
                              <a:rPr lang="en-AU" sz="3200" dirty="0">
                                <a:latin typeface="Calibri" pitchFamily="34" charset="0"/>
                              </a:rPr>
                              <m:t>more</m:t>
                            </m:r>
                            <m:r>
                              <m:rPr>
                                <m:nor/>
                              </m:rPr>
                              <a:rPr lang="en-AU" sz="3200" dirty="0">
                                <a:latin typeface="Calibri" pitchFamily="34" charset="0"/>
                              </a:rPr>
                              <m:t> </m:t>
                            </m:r>
                            <m:r>
                              <m:rPr>
                                <m:nor/>
                              </m:rPr>
                              <a:rPr lang="en-AU" sz="3200" dirty="0">
                                <a:latin typeface="Calibri" pitchFamily="34" charset="0"/>
                              </a:rPr>
                              <m:t>non</m:t>
                            </m:r>
                            <m:r>
                              <m:rPr>
                                <m:nor/>
                              </m:rPr>
                              <a:rPr lang="en-AU" sz="3200" dirty="0">
                                <a:latin typeface="Calibri" pitchFamily="34" charset="0"/>
                              </a:rPr>
                              <m:t>−</m:t>
                            </m:r>
                            <m:r>
                              <m:rPr>
                                <m:nor/>
                              </m:rPr>
                              <a:rPr lang="en-AU" sz="3200" dirty="0">
                                <a:latin typeface="Calibri" pitchFamily="34" charset="0"/>
                              </a:rPr>
                              <m:t>harassment</m:t>
                            </m:r>
                            <m:r>
                              <m:rPr>
                                <m:nor/>
                              </m:rPr>
                              <a:rPr lang="en-AU" sz="3200" dirty="0">
                                <a:latin typeface="Calibri" pitchFamily="34" charset="0"/>
                              </a:rPr>
                              <m:t> </m:t>
                            </m:r>
                            <m:r>
                              <m:rPr>
                                <m:nor/>
                              </m:rPr>
                              <a:rPr lang="en-AU" sz="3200" dirty="0">
                                <a:latin typeface="Calibri" pitchFamily="34" charset="0"/>
                              </a:rPr>
                              <m:t>bribery</m:t>
                            </m:r>
                          </m:e>
                        </m:eqArr>
                      </m:e>
                    </m:d>
                  </m:oMath>
                </a14:m>
                <a:endParaRPr lang="en-US" sz="3200" dirty="0">
                  <a:latin typeface="Calibri" pitchFamily="34" charset="0"/>
                </a:endParaRPr>
              </a:p>
              <a:p>
                <a:pPr algn="just"/>
                <a:r>
                  <a:rPr lang="en-AU" sz="3200" dirty="0" smtClean="0">
                    <a:latin typeface="Calibri" pitchFamily="34" charset="0"/>
                  </a:rPr>
                  <a:t>• Need </a:t>
                </a:r>
                <a:r>
                  <a:rPr lang="en-AU" sz="3200" dirty="0">
                    <a:latin typeface="Calibri" pitchFamily="34" charset="0"/>
                  </a:rPr>
                  <a:t>to be cautious about the application of asymmetric punishment when </a:t>
                </a:r>
                <a:r>
                  <a:rPr lang="en-AU" sz="3200" dirty="0" smtClean="0">
                    <a:latin typeface="Calibri" pitchFamily="34" charset="0"/>
                  </a:rPr>
                  <a:t>bribe </a:t>
                </a:r>
                <a:r>
                  <a:rPr lang="en-AU" sz="3200" dirty="0">
                    <a:latin typeface="Calibri" pitchFamily="34" charset="0"/>
                  </a:rPr>
                  <a:t>type is endogenously </a:t>
                </a:r>
                <a:r>
                  <a:rPr lang="en-AU" sz="3200" dirty="0" smtClean="0">
                    <a:latin typeface="Calibri" pitchFamily="34" charset="0"/>
                  </a:rPr>
                  <a:t>chosen.</a:t>
                </a:r>
                <a:endParaRPr lang="en-AU" sz="3200" dirty="0">
                  <a:latin typeface="Calibri" pitchFamily="34" charset="0"/>
                </a:endParaRPr>
              </a:p>
              <a:p>
                <a:endParaRPr lang="en-AU" sz="3200" dirty="0">
                  <a:latin typeface="Calibri" pitchFamily="34" charset="0"/>
                </a:endParaRPr>
              </a:p>
            </p:txBody>
          </p:sp>
        </mc:Choice>
        <mc:Fallback xmlns="">
          <p:sp>
            <p:nvSpPr>
              <p:cNvPr id="18" name="Text Box 193"/>
              <p:cNvSpPr txBox="1">
                <a:spLocks noRot="1" noChangeAspect="1" noMove="1" noResize="1" noEditPoints="1" noAdjustHandles="1" noChangeArrowheads="1" noChangeShapeType="1" noTextEdit="1"/>
              </p:cNvSpPr>
              <p:nvPr/>
            </p:nvSpPr>
            <p:spPr bwMode="auto">
              <a:xfrm>
                <a:off x="16928429" y="33991386"/>
                <a:ext cx="14173200" cy="3930050"/>
              </a:xfrm>
              <a:prstGeom prst="rect">
                <a:avLst/>
              </a:prstGeom>
              <a:blipFill rotWithShape="0">
                <a:blip r:embed="rId5"/>
                <a:stretch>
                  <a:fillRect l="-430" r="-387"/>
                </a:stretch>
              </a:blipFill>
              <a:ln w="12700">
                <a:solidFill>
                  <a:schemeClr val="accent1">
                    <a:lumMod val="75000"/>
                  </a:schemeClr>
                </a:solidFill>
              </a:ln>
              <a:effectLst/>
            </p:spPr>
            <p:txBody>
              <a:bodyPr/>
              <a:lstStyle/>
              <a:p>
                <a:r>
                  <a:rPr lang="en-AU">
                    <a:noFill/>
                  </a:rPr>
                  <a:t> </a:t>
                </a:r>
              </a:p>
            </p:txBody>
          </p:sp>
        </mc:Fallback>
      </mc:AlternateContent>
      <p:sp>
        <p:nvSpPr>
          <p:cNvPr id="19" name="Rectangle 18"/>
          <p:cNvSpPr/>
          <p:nvPr/>
        </p:nvSpPr>
        <p:spPr>
          <a:xfrm>
            <a:off x="16928429" y="33076986"/>
            <a:ext cx="14173200" cy="914400"/>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smtClean="0">
                <a:solidFill>
                  <a:schemeClr val="accent3">
                    <a:lumMod val="20000"/>
                    <a:lumOff val="80000"/>
                  </a:schemeClr>
                </a:solidFill>
              </a:rPr>
              <a:t>Conclusions</a:t>
            </a:r>
            <a:endParaRPr lang="en-US" sz="6000" b="1" dirty="0">
              <a:solidFill>
                <a:schemeClr val="accent3">
                  <a:lumMod val="20000"/>
                  <a:lumOff val="80000"/>
                </a:schemeClr>
              </a:solidFill>
            </a:endParaRPr>
          </a:p>
        </p:txBody>
      </p:sp>
      <mc:AlternateContent xmlns:mc="http://schemas.openxmlformats.org/markup-compatibility/2006" xmlns:a14="http://schemas.microsoft.com/office/drawing/2010/main">
        <mc:Choice Requires="a14">
          <p:sp>
            <p:nvSpPr>
              <p:cNvPr id="21" name="Text Box 190"/>
              <p:cNvSpPr txBox="1">
                <a:spLocks noChangeArrowheads="1"/>
              </p:cNvSpPr>
              <p:nvPr/>
            </p:nvSpPr>
            <p:spPr bwMode="auto">
              <a:xfrm>
                <a:off x="1840825" y="13020218"/>
                <a:ext cx="14173200" cy="13172837"/>
              </a:xfrm>
              <a:prstGeom prst="rect">
                <a:avLst/>
              </a:prstGeom>
              <a:solidFill>
                <a:schemeClr val="bg1"/>
              </a:solidFill>
              <a:ln w="12700">
                <a:solidFill>
                  <a:schemeClr val="accent1">
                    <a:lumMod val="75000"/>
                  </a:schemeClr>
                </a:solidFill>
              </a:ln>
              <a:effectLst/>
            </p:spPr>
            <p:txBody>
              <a:bodyPr lIns="182880" tIns="182880" rIns="182880" bIns="182880">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r>
                  <a:rPr lang="en-AU" sz="3200" dirty="0" smtClean="0">
                    <a:latin typeface="Calibri" pitchFamily="34" charset="0"/>
                  </a:rPr>
                  <a:t>Bribery</a:t>
                </a:r>
                <a:r>
                  <a:rPr lang="en-AU" sz="3200" dirty="0">
                    <a:latin typeface="Calibri" pitchFamily="34" charset="0"/>
                  </a:rPr>
                  <a:t>: exchange money between </a:t>
                </a:r>
                <a:r>
                  <a:rPr lang="en-AU" sz="3200" dirty="0" smtClean="0">
                    <a:latin typeface="Calibri" pitchFamily="34" charset="0"/>
                  </a:rPr>
                  <a:t>entrepreneurs (E) </a:t>
                </a:r>
                <a:r>
                  <a:rPr lang="en-AU" sz="3200" dirty="0">
                    <a:latin typeface="Calibri" pitchFamily="34" charset="0"/>
                  </a:rPr>
                  <a:t>and </a:t>
                </a:r>
                <a:r>
                  <a:rPr lang="en-AU" sz="3200" dirty="0" smtClean="0">
                    <a:latin typeface="Calibri" pitchFamily="34" charset="0"/>
                  </a:rPr>
                  <a:t>bureaucrats (B) to benefit </a:t>
                </a:r>
              </a:p>
              <a:p>
                <a:r>
                  <a:rPr lang="en-AU" sz="3200" dirty="0" smtClean="0">
                    <a:latin typeface="Calibri" pitchFamily="34" charset="0"/>
                  </a:rPr>
                  <a:t>•</a:t>
                </a:r>
                <a:r>
                  <a:rPr lang="en-AU" sz="3200" dirty="0" smtClean="0"/>
                  <a:t> </a:t>
                </a:r>
                <a14:m>
                  <m:oMath xmlns:m="http://schemas.openxmlformats.org/officeDocument/2006/math">
                    <m:r>
                      <m:rPr>
                        <m:nor/>
                      </m:rPr>
                      <a:rPr lang="en-AU" sz="3200" dirty="0">
                        <a:latin typeface="Calibri" pitchFamily="34" charset="0"/>
                      </a:rPr>
                      <m:t>Harassment</m:t>
                    </m:r>
                    <m:r>
                      <m:rPr>
                        <m:nor/>
                      </m:rPr>
                      <a:rPr lang="en-AU" sz="3200" dirty="0">
                        <a:latin typeface="Calibri" pitchFamily="34" charset="0"/>
                      </a:rPr>
                      <m:t>: </m:t>
                    </m:r>
                    <m:r>
                      <m:rPr>
                        <m:nor/>
                      </m:rPr>
                      <a:rPr lang="en-AU" sz="3200" dirty="0">
                        <a:latin typeface="Calibri" pitchFamily="34" charset="0"/>
                      </a:rPr>
                      <m:t>a</m:t>
                    </m:r>
                    <m:r>
                      <m:rPr>
                        <m:nor/>
                      </m:rPr>
                      <a:rPr lang="en-AU" sz="3200" dirty="0">
                        <a:latin typeface="Calibri" pitchFamily="34" charset="0"/>
                      </a:rPr>
                      <m:t> </m:t>
                    </m:r>
                    <m:r>
                      <m:rPr>
                        <m:nor/>
                      </m:rPr>
                      <a:rPr lang="en-AU" sz="3200" dirty="0">
                        <a:latin typeface="Calibri" pitchFamily="34" charset="0"/>
                      </a:rPr>
                      <m:t>bribe</m:t>
                    </m:r>
                    <m:r>
                      <m:rPr>
                        <m:nor/>
                      </m:rPr>
                      <a:rPr lang="en-AU" sz="3200" dirty="0">
                        <a:latin typeface="Calibri" pitchFamily="34" charset="0"/>
                      </a:rPr>
                      <m:t> ↔ </m:t>
                    </m:r>
                    <m:r>
                      <m:rPr>
                        <m:nor/>
                      </m:rPr>
                      <a:rPr lang="en-AU" sz="3200" dirty="0">
                        <a:latin typeface="Calibri" pitchFamily="34" charset="0"/>
                      </a:rPr>
                      <m:t>an</m:t>
                    </m:r>
                    <m:r>
                      <m:rPr>
                        <m:nor/>
                      </m:rPr>
                      <a:rPr lang="en-AU" sz="3200" dirty="0">
                        <a:latin typeface="Calibri" pitchFamily="34" charset="0"/>
                      </a:rPr>
                      <m:t> </m:t>
                    </m:r>
                    <m:r>
                      <m:rPr>
                        <m:nor/>
                      </m:rPr>
                      <a:rPr lang="en-AU" sz="3200" dirty="0">
                        <a:latin typeface="Calibri" pitchFamily="34" charset="0"/>
                      </a:rPr>
                      <m:t>entitled</m:t>
                    </m:r>
                    <m:r>
                      <m:rPr>
                        <m:nor/>
                      </m:rPr>
                      <a:rPr lang="en-AU" sz="3200" dirty="0">
                        <a:latin typeface="Calibri" pitchFamily="34" charset="0"/>
                      </a:rPr>
                      <m:t> </m:t>
                    </m:r>
                    <m:r>
                      <m:rPr>
                        <m:nor/>
                      </m:rPr>
                      <a:rPr lang="en-AU" sz="3200" dirty="0">
                        <a:latin typeface="Calibri" pitchFamily="34" charset="0"/>
                      </a:rPr>
                      <m:t>service</m:t>
                    </m:r>
                    <m:r>
                      <m:rPr>
                        <m:nor/>
                      </m:rPr>
                      <a:rPr lang="en-AU" sz="3200" dirty="0">
                        <a:latin typeface="Calibri" pitchFamily="34" charset="0"/>
                      </a:rPr>
                      <m:t> (</m:t>
                    </m:r>
                    <m:r>
                      <m:rPr>
                        <m:nor/>
                      </m:rPr>
                      <a:rPr lang="en-AU" sz="3200" dirty="0">
                        <a:latin typeface="Calibri" pitchFamily="34" charset="0"/>
                      </a:rPr>
                      <m:t>eg</m:t>
                    </m:r>
                    <m:r>
                      <m:rPr>
                        <m:nor/>
                      </m:rPr>
                      <a:rPr lang="en-AU" sz="3200" dirty="0">
                        <a:latin typeface="Calibri" pitchFamily="34" charset="0"/>
                      </a:rPr>
                      <m:t>. </m:t>
                    </m:r>
                    <m:r>
                      <m:rPr>
                        <m:nor/>
                      </m:rPr>
                      <a:rPr lang="en-AU" sz="3200" dirty="0">
                        <a:latin typeface="Calibri" pitchFamily="34" charset="0"/>
                      </a:rPr>
                      <m:t>a</m:t>
                    </m:r>
                    <m:r>
                      <m:rPr>
                        <m:nor/>
                      </m:rPr>
                      <a:rPr lang="en-AU" sz="3200" dirty="0">
                        <a:latin typeface="Calibri" pitchFamily="34" charset="0"/>
                      </a:rPr>
                      <m:t> </m:t>
                    </m:r>
                    <m:r>
                      <m:rPr>
                        <m:nor/>
                      </m:rPr>
                      <a:rPr lang="en-AU" sz="3200" dirty="0">
                        <a:latin typeface="Calibri" pitchFamily="34" charset="0"/>
                      </a:rPr>
                      <m:t>compliant</m:t>
                    </m:r>
                    <m:r>
                      <m:rPr>
                        <m:nor/>
                      </m:rPr>
                      <a:rPr lang="en-AU" sz="3200" dirty="0">
                        <a:latin typeface="Calibri" pitchFamily="34" charset="0"/>
                      </a:rPr>
                      <m:t> </m:t>
                    </m:r>
                    <m:r>
                      <m:rPr>
                        <m:nor/>
                      </m:rPr>
                      <a:rPr lang="en-AU" sz="3200" dirty="0">
                        <a:latin typeface="Calibri" pitchFamily="34" charset="0"/>
                      </a:rPr>
                      <m:t>project</m:t>
                    </m:r>
                    <m:r>
                      <m:rPr>
                        <m:nor/>
                      </m:rPr>
                      <a:rPr lang="en-AU" sz="3200" dirty="0">
                        <a:latin typeface="Calibri" pitchFamily="34" charset="0"/>
                      </a:rPr>
                      <m:t>); </m:t>
                    </m:r>
                  </m:oMath>
                </a14:m>
                <a:endParaRPr lang="en-AU" sz="3200" dirty="0">
                  <a:latin typeface="Calibri" pitchFamily="34" charset="0"/>
                </a:endParaRPr>
              </a:p>
              <a:p>
                <a:r>
                  <a:rPr lang="en-AU" sz="3200" dirty="0">
                    <a:latin typeface="Calibri" pitchFamily="34" charset="0"/>
                  </a:rPr>
                  <a:t>• </a:t>
                </a:r>
                <a14:m>
                  <m:oMath xmlns:m="http://schemas.openxmlformats.org/officeDocument/2006/math">
                    <m:r>
                      <m:rPr>
                        <m:nor/>
                      </m:rPr>
                      <a:rPr lang="en-AU" sz="3200" dirty="0">
                        <a:latin typeface="Calibri" pitchFamily="34" charset="0"/>
                      </a:rPr>
                      <m:t>Non</m:t>
                    </m:r>
                    <m:r>
                      <m:rPr>
                        <m:nor/>
                      </m:rPr>
                      <a:rPr lang="en-AU" sz="3200" dirty="0">
                        <a:latin typeface="Calibri" pitchFamily="34" charset="0"/>
                      </a:rPr>
                      <m:t>−</m:t>
                    </m:r>
                    <m:r>
                      <m:rPr>
                        <m:nor/>
                      </m:rPr>
                      <a:rPr lang="en-AU" sz="3200" dirty="0">
                        <a:latin typeface="Calibri" pitchFamily="34" charset="0"/>
                      </a:rPr>
                      <m:t>harassment</m:t>
                    </m:r>
                    <m:r>
                      <m:rPr>
                        <m:nor/>
                      </m:rPr>
                      <a:rPr lang="en-AU" sz="3200" dirty="0">
                        <a:latin typeface="Calibri" pitchFamily="34" charset="0"/>
                      </a:rPr>
                      <m:t>: </m:t>
                    </m:r>
                    <m:r>
                      <m:rPr>
                        <m:nor/>
                      </m:rPr>
                      <a:rPr lang="en-AU" sz="3200" dirty="0">
                        <a:latin typeface="Calibri" pitchFamily="34" charset="0"/>
                      </a:rPr>
                      <m:t>a</m:t>
                    </m:r>
                    <m:r>
                      <m:rPr>
                        <m:nor/>
                      </m:rPr>
                      <a:rPr lang="en-AU" sz="3200" dirty="0">
                        <a:latin typeface="Calibri" pitchFamily="34" charset="0"/>
                      </a:rPr>
                      <m:t> </m:t>
                    </m:r>
                    <m:r>
                      <m:rPr>
                        <m:nor/>
                      </m:rPr>
                      <a:rPr lang="en-AU" sz="3200" dirty="0">
                        <a:latin typeface="Calibri" pitchFamily="34" charset="0"/>
                      </a:rPr>
                      <m:t>bribe</m:t>
                    </m:r>
                    <m:r>
                      <m:rPr>
                        <m:nor/>
                      </m:rPr>
                      <a:rPr lang="en-AU" sz="3200" dirty="0">
                        <a:latin typeface="Calibri" pitchFamily="34" charset="0"/>
                      </a:rPr>
                      <m:t> ↔ </m:t>
                    </m:r>
                    <m:r>
                      <m:rPr>
                        <m:nor/>
                      </m:rPr>
                      <a:rPr lang="en-AU" sz="3200" dirty="0">
                        <a:latin typeface="Calibri" pitchFamily="34" charset="0"/>
                      </a:rPr>
                      <m:t>a</m:t>
                    </m:r>
                    <m:r>
                      <m:rPr>
                        <m:nor/>
                      </m:rPr>
                      <a:rPr lang="en-AU" sz="3200" dirty="0">
                        <a:latin typeface="Calibri" pitchFamily="34" charset="0"/>
                      </a:rPr>
                      <m:t> </m:t>
                    </m:r>
                    <m:r>
                      <m:rPr>
                        <m:nor/>
                      </m:rPr>
                      <a:rPr lang="en-AU" sz="3200" dirty="0">
                        <a:latin typeface="Calibri" pitchFamily="34" charset="0"/>
                      </a:rPr>
                      <m:t>unentitled</m:t>
                    </m:r>
                    <m:r>
                      <m:rPr>
                        <m:nor/>
                      </m:rPr>
                      <a:rPr lang="en-AU" sz="3200" dirty="0">
                        <a:latin typeface="Calibri" pitchFamily="34" charset="0"/>
                      </a:rPr>
                      <m:t> </m:t>
                    </m:r>
                    <m:r>
                      <m:rPr>
                        <m:nor/>
                      </m:rPr>
                      <a:rPr lang="en-AU" sz="3200" dirty="0">
                        <a:latin typeface="Calibri" pitchFamily="34" charset="0"/>
                      </a:rPr>
                      <m:t>service</m:t>
                    </m:r>
                    <m:r>
                      <m:rPr>
                        <m:nor/>
                      </m:rPr>
                      <a:rPr lang="en-AU" sz="3200" dirty="0">
                        <a:latin typeface="Calibri" pitchFamily="34" charset="0"/>
                      </a:rPr>
                      <m:t>. (</m:t>
                    </m:r>
                    <m:r>
                      <m:rPr>
                        <m:nor/>
                      </m:rPr>
                      <a:rPr lang="en-AU" sz="3200" dirty="0">
                        <a:latin typeface="Calibri" pitchFamily="34" charset="0"/>
                      </a:rPr>
                      <m:t>eg</m:t>
                    </m:r>
                    <m:r>
                      <m:rPr>
                        <m:nor/>
                      </m:rPr>
                      <a:rPr lang="en-AU" sz="3200" dirty="0">
                        <a:latin typeface="Calibri" pitchFamily="34" charset="0"/>
                      </a:rPr>
                      <m:t>. </m:t>
                    </m:r>
                    <m:r>
                      <m:rPr>
                        <m:nor/>
                      </m:rPr>
                      <a:rPr lang="en-AU" sz="3200" dirty="0">
                        <a:latin typeface="Calibri" pitchFamily="34" charset="0"/>
                      </a:rPr>
                      <m:t>a</m:t>
                    </m:r>
                    <m:r>
                      <m:rPr>
                        <m:nor/>
                      </m:rPr>
                      <a:rPr lang="en-AU" sz="3200" dirty="0">
                        <a:latin typeface="Calibri" pitchFamily="34" charset="0"/>
                      </a:rPr>
                      <m:t> </m:t>
                    </m:r>
                    <m:r>
                      <m:rPr>
                        <m:nor/>
                      </m:rPr>
                      <a:rPr lang="en-AU" sz="3200" dirty="0">
                        <a:latin typeface="Calibri" pitchFamily="34" charset="0"/>
                      </a:rPr>
                      <m:t>non</m:t>
                    </m:r>
                    <m:r>
                      <m:rPr>
                        <m:nor/>
                      </m:rPr>
                      <a:rPr lang="en-AU" sz="3200" dirty="0">
                        <a:latin typeface="Calibri" pitchFamily="34" charset="0"/>
                      </a:rPr>
                      <m:t>−</m:t>
                    </m:r>
                    <m:r>
                      <m:rPr>
                        <m:nor/>
                      </m:rPr>
                      <a:rPr lang="en-AU" sz="3200" dirty="0">
                        <a:latin typeface="Calibri" pitchFamily="34" charset="0"/>
                      </a:rPr>
                      <m:t>compliant</m:t>
                    </m:r>
                    <m:r>
                      <m:rPr>
                        <m:nor/>
                      </m:rPr>
                      <a:rPr lang="en-AU" sz="3200" dirty="0">
                        <a:latin typeface="Calibri" pitchFamily="34" charset="0"/>
                      </a:rPr>
                      <m:t> </m:t>
                    </m:r>
                    <m:r>
                      <m:rPr>
                        <m:nor/>
                      </m:rPr>
                      <a:rPr lang="en-AU" sz="3200" dirty="0">
                        <a:latin typeface="Calibri" pitchFamily="34" charset="0"/>
                      </a:rPr>
                      <m:t>project</m:t>
                    </m:r>
                    <m:r>
                      <m:rPr>
                        <m:nor/>
                      </m:rPr>
                      <a:rPr lang="en-AU" sz="3200" dirty="0">
                        <a:latin typeface="Calibri" pitchFamily="34" charset="0"/>
                      </a:rPr>
                      <m:t>)</m:t>
                    </m:r>
                    <m:r>
                      <m:rPr>
                        <m:nor/>
                      </m:rPr>
                      <a:rPr lang="en-US" sz="3200" dirty="0">
                        <a:latin typeface="Calibri" pitchFamily="34" charset="0"/>
                      </a:rPr>
                      <m:t>.</m:t>
                    </m:r>
                    <m:r>
                      <m:rPr>
                        <m:nor/>
                      </m:rPr>
                      <a:rPr lang="en-AU" sz="3200" dirty="0">
                        <a:latin typeface="Calibri" pitchFamily="34" charset="0"/>
                      </a:rPr>
                      <m:t> </m:t>
                    </m:r>
                  </m:oMath>
                </a14:m>
                <a:endParaRPr lang="en-AU" sz="3200" dirty="0">
                  <a:latin typeface="Calibri" pitchFamily="34" charset="0"/>
                </a:endParaRPr>
              </a:p>
              <a:p>
                <a:endParaRPr lang="en-AU" sz="3200" dirty="0">
                  <a:latin typeface="Calibri" pitchFamily="34" charset="0"/>
                </a:endParaRPr>
              </a:p>
              <a:p>
                <a:r>
                  <a:rPr lang="en-AU" sz="3200" b="1" dirty="0" err="1">
                    <a:latin typeface="Calibri" pitchFamily="34" charset="0"/>
                  </a:rPr>
                  <a:t>Basu's</a:t>
                </a:r>
                <a:r>
                  <a:rPr lang="en-AU" sz="3200" b="1" dirty="0">
                    <a:latin typeface="Calibri" pitchFamily="34" charset="0"/>
                  </a:rPr>
                  <a:t> proposal </a:t>
                </a:r>
                <a:r>
                  <a:rPr lang="en-AU" sz="3200" dirty="0">
                    <a:latin typeface="Calibri" pitchFamily="34" charset="0"/>
                  </a:rPr>
                  <a:t>→</a:t>
                </a:r>
                <a:r>
                  <a:rPr lang="en-AU" sz="3200" b="1" dirty="0" smtClean="0">
                    <a:latin typeface="Calibri" pitchFamily="34" charset="0"/>
                  </a:rPr>
                  <a:t> </a:t>
                </a:r>
                <a:r>
                  <a:rPr lang="en-AU" sz="3200" dirty="0" smtClean="0">
                    <a:latin typeface="Calibri" pitchFamily="34" charset="0"/>
                  </a:rPr>
                  <a:t>to </a:t>
                </a:r>
                <a:r>
                  <a:rPr lang="en-AU" sz="3200" dirty="0">
                    <a:latin typeface="Calibri" pitchFamily="34" charset="0"/>
                  </a:rPr>
                  <a:t>reduce harassment </a:t>
                </a:r>
                <a:r>
                  <a:rPr lang="en-AU" sz="3200" dirty="0" smtClean="0">
                    <a:latin typeface="Calibri" pitchFamily="34" charset="0"/>
                  </a:rPr>
                  <a:t>bribery (</a:t>
                </a:r>
                <a:r>
                  <a:rPr lang="en-AU" sz="3200" dirty="0" err="1" smtClean="0">
                    <a:latin typeface="Calibri" pitchFamily="34" charset="0"/>
                  </a:rPr>
                  <a:t>Basu</a:t>
                </a:r>
                <a:r>
                  <a:rPr lang="en-AU" sz="3200" dirty="0" smtClean="0">
                    <a:latin typeface="Calibri" pitchFamily="34" charset="0"/>
                  </a:rPr>
                  <a:t>, 2011): </a:t>
                </a:r>
                <a:endParaRPr lang="en-AU" sz="3200" dirty="0">
                  <a:latin typeface="Calibri" pitchFamily="34" charset="0"/>
                </a:endParaRPr>
              </a:p>
              <a:p>
                <a:pPr algn="just"/>
                <a:r>
                  <a:rPr lang="en-AU" sz="3200" dirty="0">
                    <a:latin typeface="Calibri" pitchFamily="34" charset="0"/>
                  </a:rPr>
                  <a:t>• </a:t>
                </a:r>
                <a:r>
                  <a:rPr lang="en-AU" sz="3200" dirty="0" smtClean="0">
                    <a:latin typeface="Calibri" pitchFamily="34" charset="0"/>
                  </a:rPr>
                  <a:t>bribe-giving is legalized, </a:t>
                </a:r>
                <a:r>
                  <a:rPr lang="en-AU" sz="3200" dirty="0">
                    <a:latin typeface="Calibri" pitchFamily="34" charset="0"/>
                  </a:rPr>
                  <a:t>and </a:t>
                </a:r>
                <a:r>
                  <a:rPr lang="en-AU" sz="3200" dirty="0" smtClean="0">
                    <a:latin typeface="Calibri" pitchFamily="34" charset="0"/>
                  </a:rPr>
                  <a:t>bribe-taker needs to return bribe if </a:t>
                </a:r>
                <a:r>
                  <a:rPr lang="en-AU" sz="3200" dirty="0">
                    <a:latin typeface="Calibri" pitchFamily="34" charset="0"/>
                  </a:rPr>
                  <a:t>caught. </a:t>
                </a:r>
              </a:p>
              <a:p>
                <a:pPr algn="just"/>
                <a:r>
                  <a:rPr lang="en-AU" sz="3200" dirty="0">
                    <a:latin typeface="Calibri" pitchFamily="34" charset="0"/>
                  </a:rPr>
                  <a:t>• </a:t>
                </a:r>
                <a:r>
                  <a:rPr lang="en-AU" sz="3200" dirty="0" smtClean="0">
                    <a:latin typeface="Calibri" pitchFamily="34" charset="0"/>
                  </a:rPr>
                  <a:t>works </a:t>
                </a:r>
                <a:r>
                  <a:rPr lang="en-AU" sz="3200" dirty="0">
                    <a:latin typeface="Calibri" pitchFamily="34" charset="0"/>
                  </a:rPr>
                  <a:t>by encouraging </a:t>
                </a:r>
                <a:r>
                  <a:rPr lang="en-AU" sz="3200" dirty="0" smtClean="0">
                    <a:latin typeface="Calibri" pitchFamily="34" charset="0"/>
                  </a:rPr>
                  <a:t>the bribe-giver to whistle-blow.</a:t>
                </a:r>
              </a:p>
              <a:p>
                <a:pPr algn="just"/>
                <a:r>
                  <a:rPr lang="en-AU" sz="3200" dirty="0" smtClean="0">
                    <a:latin typeface="Calibri" pitchFamily="34" charset="0"/>
                  </a:rPr>
                  <a:t>• has aroused animated discussion</a:t>
                </a:r>
              </a:p>
              <a:p>
                <a:pPr algn="just"/>
                <a:r>
                  <a:rPr lang="en-AU" sz="3200" dirty="0">
                    <a:latin typeface="Calibri" pitchFamily="34" charset="0"/>
                  </a:rPr>
                  <a:t> </a:t>
                </a:r>
                <a:r>
                  <a:rPr lang="en-AU" sz="3200" dirty="0" smtClean="0">
                    <a:latin typeface="Calibri" pitchFamily="34" charset="0"/>
                  </a:rPr>
                  <a:t>  –conditional effectiveness </a:t>
                </a:r>
              </a:p>
              <a:p>
                <a:pPr algn="just"/>
                <a:r>
                  <a:rPr lang="en-AU" sz="3200" dirty="0">
                    <a:latin typeface="Calibri" pitchFamily="34" charset="0"/>
                  </a:rPr>
                  <a:t> </a:t>
                </a:r>
                <a:r>
                  <a:rPr lang="en-AU" sz="3200" dirty="0" smtClean="0">
                    <a:latin typeface="Calibri" pitchFamily="34" charset="0"/>
                  </a:rPr>
                  <a:t>    (</a:t>
                </a:r>
                <a:r>
                  <a:rPr lang="en-AU" sz="3200" dirty="0" err="1" smtClean="0">
                    <a:latin typeface="Calibri" pitchFamily="34" charset="0"/>
                  </a:rPr>
                  <a:t>Abbink</a:t>
                </a:r>
                <a:r>
                  <a:rPr lang="en-AU" sz="3200" dirty="0" smtClean="0">
                    <a:latin typeface="Calibri" pitchFamily="34" charset="0"/>
                  </a:rPr>
                  <a:t> </a:t>
                </a:r>
                <a:r>
                  <a:rPr lang="en-AU" sz="3200" dirty="0">
                    <a:latin typeface="Calibri" pitchFamily="34" charset="0"/>
                  </a:rPr>
                  <a:t>et al., </a:t>
                </a:r>
                <a:r>
                  <a:rPr lang="en-AU" sz="3200" dirty="0" smtClean="0">
                    <a:latin typeface="Calibri" pitchFamily="34" charset="0"/>
                  </a:rPr>
                  <a:t>2014; </a:t>
                </a:r>
                <a:r>
                  <a:rPr lang="en-AU" sz="3200" dirty="0" err="1">
                    <a:latin typeface="Calibri" pitchFamily="34" charset="0"/>
                  </a:rPr>
                  <a:t>Basu</a:t>
                </a:r>
                <a:r>
                  <a:rPr lang="en-AU" sz="3200" dirty="0">
                    <a:latin typeface="Calibri" pitchFamily="34" charset="0"/>
                  </a:rPr>
                  <a:t> et al</a:t>
                </a:r>
                <a:r>
                  <a:rPr lang="en-AU" sz="3200" dirty="0" smtClean="0">
                    <a:latin typeface="Calibri" pitchFamily="34" charset="0"/>
                  </a:rPr>
                  <a:t>., 2014; </a:t>
                </a:r>
                <a:r>
                  <a:rPr lang="en-AU" sz="3200" dirty="0" err="1">
                    <a:latin typeface="Calibri" pitchFamily="34" charset="0"/>
                  </a:rPr>
                  <a:t>Dufwenberg</a:t>
                </a:r>
                <a:r>
                  <a:rPr lang="en-AU" sz="3200" dirty="0">
                    <a:latin typeface="Calibri" pitchFamily="34" charset="0"/>
                  </a:rPr>
                  <a:t> and </a:t>
                </a:r>
                <a:r>
                  <a:rPr lang="en-AU" sz="3200" dirty="0" err="1">
                    <a:latin typeface="Calibri" pitchFamily="34" charset="0"/>
                  </a:rPr>
                  <a:t>Spagnolo</a:t>
                </a:r>
                <a:r>
                  <a:rPr lang="en-AU" sz="3200" dirty="0">
                    <a:latin typeface="Calibri" pitchFamily="34" charset="0"/>
                  </a:rPr>
                  <a:t>, 2015</a:t>
                </a:r>
                <a:r>
                  <a:rPr lang="en-AU" sz="3200" dirty="0" smtClean="0">
                    <a:latin typeface="Calibri" pitchFamily="34" charset="0"/>
                  </a:rPr>
                  <a:t>)</a:t>
                </a:r>
              </a:p>
              <a:p>
                <a:pPr algn="just"/>
                <a:r>
                  <a:rPr lang="en-AU" sz="3200" dirty="0" smtClean="0">
                    <a:latin typeface="Calibri" pitchFamily="34" charset="0"/>
                  </a:rPr>
                  <a:t>   –counter-effective (</a:t>
                </a:r>
                <a:r>
                  <a:rPr lang="en-AU" sz="3200" dirty="0" err="1" smtClean="0">
                    <a:latin typeface="Calibri" pitchFamily="34" charset="0"/>
                  </a:rPr>
                  <a:t>Dreze</a:t>
                </a:r>
                <a:r>
                  <a:rPr lang="en-AU" sz="3200" dirty="0">
                    <a:latin typeface="Calibri" pitchFamily="34" charset="0"/>
                  </a:rPr>
                  <a:t>, 2011; Engel et al., 2013</a:t>
                </a:r>
                <a:r>
                  <a:rPr lang="en-AU" sz="3200" dirty="0" smtClean="0">
                    <a:latin typeface="Calibri" pitchFamily="34" charset="0"/>
                  </a:rPr>
                  <a:t>)</a:t>
                </a:r>
              </a:p>
              <a:p>
                <a:pPr algn="just"/>
                <a:r>
                  <a:rPr lang="en-AU" sz="3200" dirty="0" smtClean="0">
                    <a:latin typeface="Calibri" pitchFamily="34" charset="0"/>
                  </a:rPr>
                  <a:t> </a:t>
                </a:r>
                <a:r>
                  <a:rPr lang="en-AU" sz="3200" dirty="0">
                    <a:latin typeface="Calibri" pitchFamily="34" charset="0"/>
                  </a:rPr>
                  <a:t> </a:t>
                </a:r>
                <a:r>
                  <a:rPr lang="en-AU" sz="3200" dirty="0" smtClean="0">
                    <a:latin typeface="Calibri" pitchFamily="34" charset="0"/>
                  </a:rPr>
                  <a:t> –leads </a:t>
                </a:r>
                <a:r>
                  <a:rPr lang="en-AU" sz="3200" dirty="0">
                    <a:latin typeface="Calibri" pitchFamily="34" charset="0"/>
                  </a:rPr>
                  <a:t>to mixed results and may </a:t>
                </a:r>
                <a:r>
                  <a:rPr lang="en-AU" sz="3200" dirty="0" smtClean="0">
                    <a:latin typeface="Calibri" pitchFamily="34" charset="0"/>
                  </a:rPr>
                  <a:t>backfire (Oak, 2015)</a:t>
                </a:r>
              </a:p>
              <a:p>
                <a:pPr algn="just"/>
                <a:endParaRPr lang="en-US" sz="3200" dirty="0">
                  <a:latin typeface="Calibri" pitchFamily="34" charset="0"/>
                </a:endParaRPr>
              </a:p>
              <a:p>
                <a:pPr algn="just"/>
                <a:r>
                  <a:rPr lang="en-AU" sz="3200" b="1" dirty="0">
                    <a:latin typeface="Calibri" pitchFamily="34" charset="0"/>
                  </a:rPr>
                  <a:t>Research </a:t>
                </a:r>
                <a:r>
                  <a:rPr lang="en-AU" sz="3200" b="1" dirty="0" smtClean="0">
                    <a:latin typeface="Calibri" pitchFamily="34" charset="0"/>
                  </a:rPr>
                  <a:t>gap: </a:t>
                </a:r>
                <a:r>
                  <a:rPr lang="en-AU" sz="3200" dirty="0" smtClean="0">
                    <a:latin typeface="Calibri" pitchFamily="34" charset="0"/>
                  </a:rPr>
                  <a:t>the applicability of the proposal in an environment where non-harassment </a:t>
                </a:r>
                <a:r>
                  <a:rPr lang="en-AU" sz="3200" dirty="0">
                    <a:latin typeface="Calibri" pitchFamily="34" charset="0"/>
                  </a:rPr>
                  <a:t>bribery is </a:t>
                </a:r>
                <a:r>
                  <a:rPr lang="en-AU" sz="3200" dirty="0" smtClean="0">
                    <a:latin typeface="Calibri" pitchFamily="34" charset="0"/>
                  </a:rPr>
                  <a:t>also present.</a:t>
                </a:r>
              </a:p>
              <a:p>
                <a:pPr algn="just"/>
                <a:endParaRPr lang="en-AU" sz="3200" dirty="0">
                  <a:latin typeface="Calibri" pitchFamily="34" charset="0"/>
                </a:endParaRPr>
              </a:p>
              <a:p>
                <a:r>
                  <a:rPr lang="en-AU" sz="3200" b="1" dirty="0" smtClean="0">
                    <a:latin typeface="Calibri" pitchFamily="34" charset="0"/>
                  </a:rPr>
                  <a:t>Research question</a:t>
                </a:r>
                <a:r>
                  <a:rPr lang="en-AU" sz="3200" b="1" dirty="0">
                    <a:latin typeface="Calibri" pitchFamily="34" charset="0"/>
                  </a:rPr>
                  <a:t>: </a:t>
                </a:r>
                <a:endParaRPr lang="en-AU" sz="3200" b="1" dirty="0" smtClean="0">
                  <a:latin typeface="Calibri" pitchFamily="34" charset="0"/>
                </a:endParaRPr>
              </a:p>
              <a:p>
                <a:pPr algn="just"/>
                <a:r>
                  <a:rPr lang="en-AU" sz="3200" dirty="0" smtClean="0">
                    <a:latin typeface="Calibri" pitchFamily="34" charset="0"/>
                  </a:rPr>
                  <a:t>How </a:t>
                </a:r>
                <a:r>
                  <a:rPr lang="en-AU" sz="3200" dirty="0">
                    <a:latin typeface="Calibri" pitchFamily="34" charset="0"/>
                  </a:rPr>
                  <a:t>does </a:t>
                </a:r>
                <a:r>
                  <a:rPr lang="en-AU" sz="3200" dirty="0" err="1">
                    <a:latin typeface="Calibri" pitchFamily="34" charset="0"/>
                  </a:rPr>
                  <a:t>Basu’s</a:t>
                </a:r>
                <a:r>
                  <a:rPr lang="en-AU" sz="3200" dirty="0">
                    <a:latin typeface="Calibri" pitchFamily="34" charset="0"/>
                  </a:rPr>
                  <a:t> proposal affect entrepreneur’s choice of bribe type </a:t>
                </a:r>
                <a:r>
                  <a:rPr lang="en-AU" sz="3200" dirty="0" smtClean="0">
                    <a:latin typeface="Calibri" pitchFamily="34" charset="0"/>
                  </a:rPr>
                  <a:t>when harassment and  </a:t>
                </a:r>
                <a:r>
                  <a:rPr lang="en-AU" sz="3200" dirty="0">
                    <a:latin typeface="Calibri" pitchFamily="34" charset="0"/>
                  </a:rPr>
                  <a:t>non-harassment bribery </a:t>
                </a:r>
                <a:r>
                  <a:rPr lang="en-AU" sz="3200" dirty="0" smtClean="0">
                    <a:latin typeface="Calibri" pitchFamily="34" charset="0"/>
                  </a:rPr>
                  <a:t>coexist?</a:t>
                </a:r>
                <a:endParaRPr lang="en-AU" sz="3200" dirty="0">
                  <a:latin typeface="Calibri" pitchFamily="34" charset="0"/>
                </a:endParaRPr>
              </a:p>
              <a:p>
                <a:endParaRPr lang="en-US" sz="3200" dirty="0">
                  <a:latin typeface="Calibri" pitchFamily="34" charset="0"/>
                </a:endParaRPr>
              </a:p>
              <a:p>
                <a:r>
                  <a:rPr lang="en-US" sz="3200" b="1" dirty="0" smtClean="0">
                    <a:latin typeface="Calibri" pitchFamily="34" charset="0"/>
                  </a:rPr>
                  <a:t>Contribution:</a:t>
                </a:r>
              </a:p>
              <a:p>
                <a:pPr algn="just"/>
                <a:r>
                  <a:rPr lang="en-AU" sz="3200" dirty="0">
                    <a:latin typeface="Calibri" pitchFamily="34" charset="0"/>
                  </a:rPr>
                  <a:t>• </a:t>
                </a:r>
                <a:r>
                  <a:rPr lang="en-AU" sz="3200" dirty="0" smtClean="0">
                    <a:latin typeface="Calibri" pitchFamily="34" charset="0"/>
                  </a:rPr>
                  <a:t>Find out the implication of </a:t>
                </a:r>
                <a:r>
                  <a:rPr lang="en-AU" sz="3200" dirty="0" err="1" smtClean="0">
                    <a:latin typeface="Calibri" pitchFamily="34" charset="0"/>
                  </a:rPr>
                  <a:t>Basu’s</a:t>
                </a:r>
                <a:r>
                  <a:rPr lang="en-AU" sz="3200" dirty="0" smtClean="0">
                    <a:latin typeface="Calibri" pitchFamily="34" charset="0"/>
                  </a:rPr>
                  <a:t> proposal on non-harassment bribes.</a:t>
                </a:r>
              </a:p>
              <a:p>
                <a:pPr algn="just"/>
                <a:r>
                  <a:rPr lang="en-AU" sz="3200" dirty="0" smtClean="0">
                    <a:latin typeface="Calibri" pitchFamily="34" charset="0"/>
                  </a:rPr>
                  <a:t>• Deepen the knowledge of effects of the </a:t>
                </a:r>
                <a:r>
                  <a:rPr lang="en-AU" sz="3200" dirty="0">
                    <a:latin typeface="Calibri" pitchFamily="34" charset="0"/>
                  </a:rPr>
                  <a:t>proposal </a:t>
                </a:r>
                <a:r>
                  <a:rPr lang="en-AU" sz="3200" dirty="0" smtClean="0">
                    <a:latin typeface="Calibri" pitchFamily="34" charset="0"/>
                  </a:rPr>
                  <a:t>on entrepreneur’s incentives to comply, and refine understanding of using asymmetric punishment to combat corruption.</a:t>
                </a:r>
                <a:endParaRPr lang="en-US" sz="3200" b="1" dirty="0" smtClean="0">
                  <a:latin typeface="Calibri" pitchFamily="34" charset="0"/>
                </a:endParaRPr>
              </a:p>
              <a:p>
                <a:endParaRPr lang="en-US" sz="3200" b="1" dirty="0">
                  <a:latin typeface="Calibri" pitchFamily="34" charset="0"/>
                </a:endParaRPr>
              </a:p>
            </p:txBody>
          </p:sp>
        </mc:Choice>
        <mc:Fallback xmlns="">
          <p:sp>
            <p:nvSpPr>
              <p:cNvPr id="21" name="Text Box 190"/>
              <p:cNvSpPr txBox="1">
                <a:spLocks noRot="1" noChangeAspect="1" noMove="1" noResize="1" noEditPoints="1" noAdjustHandles="1" noChangeArrowheads="1" noChangeShapeType="1" noTextEdit="1"/>
              </p:cNvSpPr>
              <p:nvPr/>
            </p:nvSpPr>
            <p:spPr bwMode="auto">
              <a:xfrm>
                <a:off x="1840825" y="13020218"/>
                <a:ext cx="14173200" cy="13172837"/>
              </a:xfrm>
              <a:prstGeom prst="rect">
                <a:avLst/>
              </a:prstGeom>
              <a:blipFill rotWithShape="0">
                <a:blip r:embed="rId6"/>
                <a:stretch>
                  <a:fillRect l="-430" r="-731"/>
                </a:stretch>
              </a:blipFill>
              <a:ln w="12700">
                <a:solidFill>
                  <a:schemeClr val="accent1">
                    <a:lumMod val="75000"/>
                  </a:schemeClr>
                </a:solidFill>
              </a:ln>
              <a:effectLst/>
            </p:spPr>
            <p:txBody>
              <a:bodyPr/>
              <a:lstStyle/>
              <a:p>
                <a:r>
                  <a:rPr lang="en-AU">
                    <a:noFill/>
                  </a:rPr>
                  <a:t> </a:t>
                </a:r>
              </a:p>
            </p:txBody>
          </p:sp>
        </mc:Fallback>
      </mc:AlternateContent>
      <p:sp>
        <p:nvSpPr>
          <p:cNvPr id="22" name="Rectangle 21"/>
          <p:cNvSpPr/>
          <p:nvPr/>
        </p:nvSpPr>
        <p:spPr>
          <a:xfrm>
            <a:off x="16916400" y="6074568"/>
            <a:ext cx="14173200" cy="1015663"/>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lstStyle/>
          <a:p>
            <a:pPr algn="ctr"/>
            <a:r>
              <a:rPr lang="en-US" sz="6000" b="1" dirty="0">
                <a:solidFill>
                  <a:schemeClr val="accent3">
                    <a:lumMod val="20000"/>
                    <a:lumOff val="80000"/>
                  </a:schemeClr>
                </a:solidFill>
              </a:rPr>
              <a:t>Results</a:t>
            </a:r>
            <a:endParaRPr lang="en-US" sz="6000" b="1" dirty="0">
              <a:solidFill>
                <a:schemeClr val="accent3">
                  <a:lumMod val="20000"/>
                  <a:lumOff val="80000"/>
                </a:schemeClr>
              </a:solidFill>
            </a:endParaRPr>
          </a:p>
        </p:txBody>
      </p:sp>
      <p:pic>
        <p:nvPicPr>
          <p:cNvPr id="34" name="Picture 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6708741" y="2301805"/>
            <a:ext cx="4380859" cy="2240212"/>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mc:Choice xmlns:a14="http://schemas.microsoft.com/office/drawing/2010/main" Requires="a14">
          <p:graphicFrame>
            <p:nvGraphicFramePr>
              <p:cNvPr id="36" name="Content Placeholder 114" descr="Sample table with 4 columns, 7 rows." title="Sample Table"/>
              <p:cNvGraphicFramePr>
                <a:graphicFrameLocks/>
              </p:cNvGraphicFramePr>
              <p:nvPr>
                <p:extLst>
                  <p:ext uri="{D42A27DB-BD31-4B8C-83A1-F6EECF244321}">
                    <p14:modId xmlns:p14="http://schemas.microsoft.com/office/powerpoint/2010/main" val="2015969528"/>
                  </p:ext>
                </p:extLst>
              </p:nvPr>
            </p:nvGraphicFramePr>
            <p:xfrm>
              <a:off x="16928429" y="25804487"/>
              <a:ext cx="14173200" cy="2031686"/>
            </p:xfrm>
            <a:graphic>
              <a:graphicData uri="http://schemas.openxmlformats.org/drawingml/2006/table">
                <a:tbl>
                  <a:tblPr firstRow="1" bandRow="1">
                    <a:tableStyleId>{F5AB1C69-6EDB-4FF4-983F-18BD219EF322}</a:tableStyleId>
                  </a:tblPr>
                  <a:tblGrid>
                    <a:gridCol w="3543300"/>
                    <a:gridCol w="3543300"/>
                    <a:gridCol w="7086600"/>
                  </a:tblGrid>
                  <a:tr h="144499">
                    <a:tc>
                      <a:txBody>
                        <a:bodyPr/>
                        <a:lstStyle/>
                        <a:p>
                          <a:pPr/>
                          <a14:m>
                            <m:oMathPara xmlns:m="http://schemas.openxmlformats.org/officeDocument/2006/math">
                              <m:oMathParaPr>
                                <m:jc m:val="centerGroup"/>
                              </m:oMathParaPr>
                              <m:oMath xmlns:m="http://schemas.openxmlformats.org/officeDocument/2006/math">
                                <m:sSubSup>
                                  <m:sSubSupPr>
                                    <m:ctrlPr>
                                      <a:rPr lang="en-US" sz="3200" i="1" smtClean="0">
                                        <a:latin typeface="Cambria Math" panose="02040503050406030204" pitchFamily="18" charset="0"/>
                                      </a:rPr>
                                    </m:ctrlPr>
                                  </m:sSubSupPr>
                                  <m:e>
                                    <m:r>
                                      <a:rPr lang="en-US" sz="3200" b="0" i="1" smtClean="0">
                                        <a:latin typeface="Cambria Math" panose="02040503050406030204" pitchFamily="18" charset="0"/>
                                      </a:rPr>
                                      <m:t>𝑝</m:t>
                                    </m:r>
                                  </m:e>
                                  <m:sub>
                                    <m:r>
                                      <m:rPr>
                                        <m:sty m:val="p"/>
                                      </m:rPr>
                                      <a:rPr lang="el-GR" sz="3200" i="1" smtClean="0">
                                        <a:latin typeface="Cambria Math" panose="02040503050406030204" pitchFamily="18" charset="0"/>
                                      </a:rPr>
                                      <m:t>θ</m:t>
                                    </m:r>
                                  </m:sub>
                                  <m:sup>
                                    <m:r>
                                      <a:rPr lang="en-US" sz="3200" b="0" i="1" smtClean="0">
                                        <a:latin typeface="Cambria Math" panose="02040503050406030204" pitchFamily="18" charset="0"/>
                                      </a:rPr>
                                      <m:t>∗</m:t>
                                    </m:r>
                                  </m:sup>
                                </m:sSubSup>
                              </m:oMath>
                            </m:oMathPara>
                          </a14:m>
                          <a:endParaRPr lang="en-US" sz="3200" dirty="0"/>
                        </a:p>
                      </a:txBody>
                      <a:tcPr anchor="ctr">
                        <a:solidFill>
                          <a:schemeClr val="accent1">
                            <a:lumMod val="75000"/>
                          </a:schemeClr>
                        </a:solidFill>
                      </a:tcPr>
                    </a:tc>
                    <a:tc>
                      <a:txBody>
                        <a:bodyPr/>
                        <a:lstStyle/>
                        <a:p>
                          <a:pPr algn="ctr"/>
                          <a14:m>
                            <m:oMathPara xmlns:m="http://schemas.openxmlformats.org/officeDocument/2006/math">
                              <m:oMathParaPr>
                                <m:jc m:val="centerGroup"/>
                              </m:oMathParaPr>
                              <m:oMath xmlns:m="http://schemas.openxmlformats.org/officeDocument/2006/math">
                                <m:sSubSup>
                                  <m:sSubSupPr>
                                    <m:ctrlPr>
                                      <a:rPr lang="en-US" sz="3200" i="1" smtClean="0">
                                        <a:latin typeface="Cambria Math" panose="02040503050406030204" pitchFamily="18" charset="0"/>
                                      </a:rPr>
                                    </m:ctrlPr>
                                  </m:sSubSupPr>
                                  <m:e>
                                    <m:r>
                                      <a:rPr lang="en-US" sz="3200" b="0" i="1" smtClean="0">
                                        <a:latin typeface="Cambria Math" panose="02040503050406030204" pitchFamily="18" charset="0"/>
                                      </a:rPr>
                                      <m:t>𝑝</m:t>
                                    </m:r>
                                  </m:e>
                                  <m:sub>
                                    <m:r>
                                      <a:rPr lang="en-US" sz="3200" b="1" i="1" smtClean="0">
                                        <a:latin typeface="Cambria Math" panose="02040503050406030204" pitchFamily="18" charset="0"/>
                                      </a:rPr>
                                      <m:t>𝒄</m:t>
                                    </m:r>
                                  </m:sub>
                                  <m:sup>
                                    <m:r>
                                      <a:rPr lang="en-US" sz="3200" b="0" i="1" smtClean="0">
                                        <a:latin typeface="Cambria Math" panose="02040503050406030204" pitchFamily="18" charset="0"/>
                                      </a:rPr>
                                      <m:t>∗</m:t>
                                    </m:r>
                                  </m:sup>
                                </m:sSubSup>
                                <m:r>
                                  <a:rPr lang="en-US" sz="3200" b="0" i="1" smtClean="0">
                                    <a:latin typeface="Cambria Math" panose="02040503050406030204" pitchFamily="18" charset="0"/>
                                  </a:rPr>
                                  <m:t>=</m:t>
                                </m:r>
                                <m:sSubSup>
                                  <m:sSubSupPr>
                                    <m:ctrlPr>
                                      <a:rPr lang="en-US" sz="3200" i="1" smtClean="0">
                                        <a:latin typeface="Cambria Math" panose="02040503050406030204" pitchFamily="18" charset="0"/>
                                      </a:rPr>
                                    </m:ctrlPr>
                                  </m:sSubSupPr>
                                  <m:e>
                                    <m:r>
                                      <a:rPr lang="en-US" sz="3200" b="0" i="1" smtClean="0">
                                        <a:latin typeface="Cambria Math" panose="02040503050406030204" pitchFamily="18" charset="0"/>
                                      </a:rPr>
                                      <m:t>𝑝</m:t>
                                    </m:r>
                                  </m:e>
                                  <m:sub>
                                    <m:r>
                                      <a:rPr lang="en-US" sz="3200" b="1" i="1" smtClean="0">
                                        <a:latin typeface="Cambria Math" panose="02040503050406030204" pitchFamily="18" charset="0"/>
                                      </a:rPr>
                                      <m:t>𝒏</m:t>
                                    </m:r>
                                  </m:sub>
                                  <m:sup>
                                    <m:r>
                                      <a:rPr lang="en-US" sz="3200" b="0" i="1" smtClean="0">
                                        <a:latin typeface="Cambria Math" panose="02040503050406030204" pitchFamily="18" charset="0"/>
                                      </a:rPr>
                                      <m:t>∗</m:t>
                                    </m:r>
                                  </m:sup>
                                </m:sSubSup>
                              </m:oMath>
                            </m:oMathPara>
                          </a14:m>
                          <a:endParaRPr lang="en-US" sz="3200" dirty="0"/>
                        </a:p>
                      </a:txBody>
                      <a:tcPr anchor="ctr">
                        <a:solidFill>
                          <a:schemeClr val="accent1">
                            <a:lumMod val="75000"/>
                          </a:schemeClr>
                        </a:solidFill>
                      </a:tcPr>
                    </a:tc>
                    <a:tc>
                      <a:txBody>
                        <a:bodyPr/>
                        <a:lstStyle/>
                        <a:p>
                          <a:pPr algn="ctr"/>
                          <a14:m>
                            <m:oMathPara xmlns:m="http://schemas.openxmlformats.org/officeDocument/2006/math">
                              <m:oMathParaPr>
                                <m:jc m:val="centerGroup"/>
                              </m:oMathParaPr>
                              <m:oMath xmlns:m="http://schemas.openxmlformats.org/officeDocument/2006/math">
                                <m:sSubSup>
                                  <m:sSubSupPr>
                                    <m:ctrlPr>
                                      <a:rPr lang="en-US" sz="3200" i="1" smtClean="0">
                                        <a:latin typeface="Cambria Math" panose="02040503050406030204" pitchFamily="18" charset="0"/>
                                      </a:rPr>
                                    </m:ctrlPr>
                                  </m:sSubSupPr>
                                  <m:e>
                                    <m:r>
                                      <a:rPr lang="en-US" sz="3200" b="0" i="1" smtClean="0">
                                        <a:latin typeface="Cambria Math" panose="02040503050406030204" pitchFamily="18" charset="0"/>
                                      </a:rPr>
                                      <m:t>𝑝</m:t>
                                    </m:r>
                                  </m:e>
                                  <m:sub>
                                    <m:r>
                                      <a:rPr lang="en-US" sz="3200" b="1" i="1" smtClean="0">
                                        <a:latin typeface="Cambria Math" panose="02040503050406030204" pitchFamily="18" charset="0"/>
                                      </a:rPr>
                                      <m:t>𝒄</m:t>
                                    </m:r>
                                  </m:sub>
                                  <m:sup>
                                    <m:r>
                                      <a:rPr lang="en-US" sz="3200" b="0" i="1" smtClean="0">
                                        <a:latin typeface="Cambria Math" panose="02040503050406030204" pitchFamily="18" charset="0"/>
                                      </a:rPr>
                                      <m:t>∗</m:t>
                                    </m:r>
                                  </m:sup>
                                </m:sSubSup>
                                <m:r>
                                  <a:rPr lang="en-US" sz="3200" b="0" i="1" smtClean="0">
                                    <a:latin typeface="Cambria Math" panose="02040503050406030204" pitchFamily="18" charset="0"/>
                                  </a:rPr>
                                  <m:t>=</m:t>
                                </m:r>
                                <m:acc>
                                  <m:accPr>
                                    <m:chr m:val="̅"/>
                                    <m:ctrlPr>
                                      <a:rPr lang="en-US" sz="3200" b="0" i="1" smtClean="0">
                                        <a:latin typeface="Cambria Math" panose="02040503050406030204" pitchFamily="18" charset="0"/>
                                      </a:rPr>
                                    </m:ctrlPr>
                                  </m:accPr>
                                  <m:e>
                                    <m:r>
                                      <a:rPr lang="en-US" sz="3200" b="1" i="1" smtClean="0">
                                        <a:latin typeface="Cambria Math" panose="02040503050406030204" pitchFamily="18" charset="0"/>
                                      </a:rPr>
                                      <m:t>𝒑</m:t>
                                    </m:r>
                                  </m:e>
                                </m:acc>
                                <m:r>
                                  <a:rPr lang="en-US" sz="3200" b="1" i="1" smtClean="0">
                                    <a:latin typeface="Cambria Math" panose="02040503050406030204" pitchFamily="18" charset="0"/>
                                  </a:rPr>
                                  <m:t>, </m:t>
                                </m:r>
                                <m:sSubSup>
                                  <m:sSubSupPr>
                                    <m:ctrlPr>
                                      <a:rPr lang="en-US" sz="3200" i="1" smtClean="0">
                                        <a:latin typeface="Cambria Math" panose="02040503050406030204" pitchFamily="18" charset="0"/>
                                      </a:rPr>
                                    </m:ctrlPr>
                                  </m:sSubSupPr>
                                  <m:e>
                                    <m:r>
                                      <a:rPr lang="en-US" sz="3200" b="0" i="1" smtClean="0">
                                        <a:latin typeface="Cambria Math" panose="02040503050406030204" pitchFamily="18" charset="0"/>
                                      </a:rPr>
                                      <m:t>𝑝</m:t>
                                    </m:r>
                                  </m:e>
                                  <m:sub>
                                    <m:r>
                                      <a:rPr lang="en-US" sz="3200" b="1" i="1" smtClean="0">
                                        <a:latin typeface="Cambria Math" panose="02040503050406030204" pitchFamily="18" charset="0"/>
                                      </a:rPr>
                                      <m:t>𝒏</m:t>
                                    </m:r>
                                  </m:sub>
                                  <m:sup>
                                    <m:r>
                                      <a:rPr lang="en-US" sz="3200" b="0" i="1" smtClean="0">
                                        <a:latin typeface="Cambria Math" panose="02040503050406030204" pitchFamily="18" charset="0"/>
                                      </a:rPr>
                                      <m:t>∗</m:t>
                                    </m:r>
                                  </m:sup>
                                </m:sSubSup>
                                <m:r>
                                  <a:rPr lang="en-US" sz="3200" b="0" i="1" smtClean="0">
                                    <a:latin typeface="Cambria Math" panose="02040503050406030204" pitchFamily="18" charset="0"/>
                                  </a:rPr>
                                  <m:t>=</m:t>
                                </m:r>
                                <m:bar>
                                  <m:barPr>
                                    <m:ctrlPr>
                                      <a:rPr lang="en-US" sz="3200" b="0" i="1" smtClean="0">
                                        <a:latin typeface="Cambria Math" panose="02040503050406030204" pitchFamily="18" charset="0"/>
                                      </a:rPr>
                                    </m:ctrlPr>
                                  </m:barPr>
                                  <m:e>
                                    <m:r>
                                      <a:rPr lang="en-US" sz="3200" b="0" i="1" smtClean="0">
                                        <a:latin typeface="Cambria Math" panose="02040503050406030204" pitchFamily="18" charset="0"/>
                                      </a:rPr>
                                      <m:t>𝑝</m:t>
                                    </m:r>
                                  </m:e>
                                </m:bar>
                              </m:oMath>
                            </m:oMathPara>
                          </a14:m>
                          <a:endParaRPr lang="en-US" sz="3200" dirty="0"/>
                        </a:p>
                      </a:txBody>
                      <a:tcPr anchor="ctr">
                        <a:solidFill>
                          <a:schemeClr val="accent1">
                            <a:lumMod val="75000"/>
                          </a:schemeClr>
                        </a:solidFill>
                      </a:tcPr>
                    </a:tc>
                  </a:tr>
                  <a:tr h="1347537">
                    <a:tc>
                      <a:txBody>
                        <a:bodyPr/>
                        <a:lstStyle/>
                        <a:p>
                          <a:pPr/>
                          <a14:m>
                            <m:oMathPara xmlns:m="http://schemas.openxmlformats.org/officeDocument/2006/math">
                              <m:oMathParaPr>
                                <m:jc m:val="centerGroup"/>
                              </m:oMathParaPr>
                              <m:oMath xmlns:m="http://schemas.openxmlformats.org/officeDocument/2006/math">
                                <m:sSubSup>
                                  <m:sSubSupPr>
                                    <m:ctrlPr>
                                      <a:rPr lang="en-US" sz="3200" i="1" smtClean="0">
                                        <a:latin typeface="Cambria Math" panose="02040503050406030204" pitchFamily="18" charset="0"/>
                                      </a:rPr>
                                    </m:ctrlPr>
                                  </m:sSubSupPr>
                                  <m:e>
                                    <m:bar>
                                      <m:barPr>
                                        <m:pos m:val="top"/>
                                        <m:ctrlPr>
                                          <a:rPr lang="en-US" sz="3200" i="1" smtClean="0">
                                            <a:latin typeface="Cambria Math" panose="02040503050406030204" pitchFamily="18" charset="0"/>
                                          </a:rPr>
                                        </m:ctrlPr>
                                      </m:barPr>
                                      <m:e>
                                        <m:r>
                                          <a:rPr lang="en-US" sz="3200" b="0" i="1" smtClean="0">
                                            <a:latin typeface="Cambria Math" panose="02040503050406030204" pitchFamily="18" charset="0"/>
                                          </a:rPr>
                                          <m:t>𝑥</m:t>
                                        </m:r>
                                      </m:e>
                                    </m:bar>
                                  </m:e>
                                  <m:sub>
                                    <m:r>
                                      <a:rPr lang="en-US" sz="3200" b="0" i="1" smtClean="0">
                                        <a:latin typeface="Cambria Math" panose="02040503050406030204" pitchFamily="18" charset="0"/>
                                      </a:rPr>
                                      <m:t>𝑚</m:t>
                                    </m:r>
                                  </m:sub>
                                  <m:sup>
                                    <m:r>
                                      <a:rPr lang="en-US" sz="3200" b="0" i="1" smtClean="0">
                                        <a:latin typeface="Cambria Math" panose="02040503050406030204" pitchFamily="18" charset="0"/>
                                      </a:rPr>
                                      <m:t>𝑎</m:t>
                                    </m:r>
                                  </m:sup>
                                </m:sSubSup>
                              </m:oMath>
                            </m:oMathPara>
                          </a14:m>
                          <a:endParaRPr lang="en-US" sz="3200" dirty="0"/>
                        </a:p>
                      </a:txBody>
                      <a:tcPr anchor="ctr"/>
                    </a:tc>
                    <a:tc>
                      <a:txBody>
                        <a:bodyPr/>
                        <a:lstStyle/>
                        <a:p>
                          <a:pPr algn="ctr"/>
                          <a14:m>
                            <m:oMath xmlns:m="http://schemas.openxmlformats.org/officeDocument/2006/math">
                              <m:f>
                                <m:fPr>
                                  <m:ctrlPr>
                                    <a:rPr lang="en-US" sz="3200" i="1" smtClean="0">
                                      <a:latin typeface="Cambria Math" panose="02040503050406030204" pitchFamily="18" charset="0"/>
                                    </a:rPr>
                                  </m:ctrlPr>
                                </m:fPr>
                                <m:num>
                                  <m:r>
                                    <m:rPr>
                                      <m:sty m:val="p"/>
                                    </m:rPr>
                                    <a:rPr lang="el-GR" sz="3200" i="1" smtClean="0">
                                      <a:latin typeface="Cambria Math" panose="02040503050406030204" pitchFamily="18" charset="0"/>
                                    </a:rPr>
                                    <m:t>γ</m:t>
                                  </m:r>
                                  <m:r>
                                    <a:rPr lang="en-US" sz="3200" b="0" i="1" smtClean="0">
                                      <a:latin typeface="Cambria Math" panose="02040503050406030204" pitchFamily="18" charset="0"/>
                                    </a:rPr>
                                    <m:t>𝑣</m:t>
                                  </m:r>
                                </m:num>
                                <m:den>
                                  <m:r>
                                    <a:rPr lang="en-US" sz="3200" b="0" i="1" smtClean="0">
                                      <a:latin typeface="Cambria Math" panose="02040503050406030204" pitchFamily="18" charset="0"/>
                                    </a:rPr>
                                    <m:t>2</m:t>
                                  </m:r>
                                </m:den>
                              </m:f>
                            </m:oMath>
                          </a14:m>
                          <a:r>
                            <a:rPr lang="en-US" sz="3200" dirty="0" smtClean="0"/>
                            <a:t> +</a:t>
                          </a:r>
                          <a14:m>
                            <m:oMath xmlns:m="http://schemas.openxmlformats.org/officeDocument/2006/math">
                              <m:r>
                                <a:rPr lang="en-US" sz="2400" b="0" i="0" smtClean="0">
                                  <a:latin typeface="Cambria Math" panose="02040503050406030204" pitchFamily="18" charset="0"/>
                                </a:rPr>
                                <m:t> </m:t>
                              </m:r>
                              <m:r>
                                <m:rPr>
                                  <m:sty m:val="p"/>
                                </m:rPr>
                                <a:rPr lang="el-GR" sz="2400" i="1" smtClean="0">
                                  <a:latin typeface="Cambria Math" panose="02040503050406030204" pitchFamily="18" charset="0"/>
                                </a:rPr>
                                <m:t>γψ</m:t>
                              </m:r>
                            </m:oMath>
                          </a14:m>
                          <a:endParaRPr lang="en-US" sz="3200" i="1" kern="1200" dirty="0">
                            <a:solidFill>
                              <a:schemeClr val="dk1"/>
                            </a:solidFill>
                            <a:latin typeface="Cambria Math" panose="02040503050406030204" pitchFamily="18" charset="0"/>
                            <a:ea typeface="+mn-ea"/>
                            <a:cs typeface="+mn-cs"/>
                          </a:endParaRPr>
                        </a:p>
                      </a:txBody>
                      <a:tcPr anchor="ctr"/>
                    </a:tc>
                    <a:tc>
                      <a:txBody>
                        <a:bodyPr/>
                        <a:lstStyle/>
                        <a:p>
                          <a:pPr algn="ctr"/>
                          <a14:m>
                            <m:oMath xmlns:m="http://schemas.openxmlformats.org/officeDocument/2006/math">
                              <m:f>
                                <m:fPr>
                                  <m:ctrlPr>
                                    <a:rPr lang="en-US" sz="3200" i="1" smtClean="0">
                                      <a:latin typeface="Cambria Math" panose="02040503050406030204" pitchFamily="18" charset="0"/>
                                    </a:rPr>
                                  </m:ctrlPr>
                                </m:fPr>
                                <m:num>
                                  <m:r>
                                    <m:rPr>
                                      <m:sty m:val="p"/>
                                    </m:rPr>
                                    <a:rPr lang="el-GR" sz="3200" i="1" smtClean="0">
                                      <a:latin typeface="Cambria Math" panose="02040503050406030204" pitchFamily="18" charset="0"/>
                                    </a:rPr>
                                    <m:t>γ</m:t>
                                  </m:r>
                                  <m:r>
                                    <a:rPr lang="en-US" sz="3200" b="0" i="1" smtClean="0">
                                      <a:latin typeface="Cambria Math" panose="02040503050406030204" pitchFamily="18" charset="0"/>
                                    </a:rPr>
                                    <m:t>𝑣</m:t>
                                  </m:r>
                                  <m:r>
                                    <a:rPr lang="en-US" sz="3200" b="0" i="1" smtClean="0">
                                      <a:latin typeface="Cambria Math" panose="02040503050406030204" pitchFamily="18" charset="0"/>
                                    </a:rPr>
                                    <m:t>−</m:t>
                                  </m:r>
                                  <m:d>
                                    <m:dPr>
                                      <m:ctrlPr>
                                        <a:rPr lang="en-US" sz="3200" b="0" i="1" smtClean="0">
                                          <a:latin typeface="Cambria Math" panose="02040503050406030204" pitchFamily="18" charset="0"/>
                                        </a:rPr>
                                      </m:ctrlPr>
                                    </m:dPr>
                                    <m:e>
                                      <m:bar>
                                        <m:barPr>
                                          <m:pos m:val="top"/>
                                          <m:ctrlPr>
                                            <a:rPr lang="en-US" sz="3200" i="1" smtClean="0">
                                              <a:latin typeface="Cambria Math" panose="02040503050406030204" pitchFamily="18" charset="0"/>
                                            </a:rPr>
                                          </m:ctrlPr>
                                        </m:barPr>
                                        <m:e>
                                          <m:r>
                                            <a:rPr lang="en-US" sz="3200" b="0" i="1" smtClean="0">
                                              <a:latin typeface="Cambria Math" panose="02040503050406030204" pitchFamily="18" charset="0"/>
                                            </a:rPr>
                                            <m:t>𝑝</m:t>
                                          </m:r>
                                        </m:e>
                                      </m:bar>
                                      <m:r>
                                        <a:rPr lang="en-US" sz="3200" b="0" i="1" smtClean="0">
                                          <a:latin typeface="Cambria Math" panose="02040503050406030204" pitchFamily="18" charset="0"/>
                                        </a:rPr>
                                        <m:t>−</m:t>
                                      </m:r>
                                      <m:bar>
                                        <m:barPr>
                                          <m:ctrlPr>
                                            <a:rPr lang="en-US" sz="3200" b="0" i="1" smtClean="0">
                                              <a:latin typeface="Cambria Math" panose="02040503050406030204" pitchFamily="18" charset="0"/>
                                            </a:rPr>
                                          </m:ctrlPr>
                                        </m:barPr>
                                        <m:e>
                                          <m:r>
                                            <a:rPr lang="en-US" sz="3200" b="0" i="1" smtClean="0">
                                              <a:latin typeface="Cambria Math" panose="02040503050406030204" pitchFamily="18" charset="0"/>
                                            </a:rPr>
                                            <m:t>𝑝</m:t>
                                          </m:r>
                                        </m:e>
                                      </m:bar>
                                    </m:e>
                                  </m:d>
                                  <m:sSub>
                                    <m:sSubPr>
                                      <m:ctrlPr>
                                        <a:rPr lang="en-US" sz="3200" b="0" i="1" smtClean="0">
                                          <a:latin typeface="Cambria Math" panose="02040503050406030204" pitchFamily="18" charset="0"/>
                                        </a:rPr>
                                      </m:ctrlPr>
                                    </m:sSubPr>
                                    <m:e>
                                      <m:r>
                                        <a:rPr lang="en-US" sz="3200" b="0" i="1" smtClean="0">
                                          <a:latin typeface="Cambria Math" panose="02040503050406030204" pitchFamily="18" charset="0"/>
                                        </a:rPr>
                                        <m:t>𝐹</m:t>
                                      </m:r>
                                    </m:e>
                                    <m:sub>
                                      <m:r>
                                        <a:rPr lang="en-US" sz="3200" b="0" i="1" smtClean="0">
                                          <a:latin typeface="Cambria Math" panose="02040503050406030204" pitchFamily="18" charset="0"/>
                                        </a:rPr>
                                        <m:t>𝐵</m:t>
                                      </m:r>
                                    </m:sub>
                                  </m:sSub>
                                  <m:r>
                                    <a:rPr lang="en-US" sz="3200" b="0" i="1" smtClean="0">
                                      <a:latin typeface="Cambria Math" panose="02040503050406030204" pitchFamily="18" charset="0"/>
                                    </a:rPr>
                                    <m:t>−</m:t>
                                  </m:r>
                                  <m:r>
                                    <a:rPr lang="en-US" sz="3200" b="0" i="1" smtClean="0">
                                      <a:latin typeface="Cambria Math" panose="02040503050406030204" pitchFamily="18" charset="0"/>
                                    </a:rPr>
                                    <m:t>𝑘</m:t>
                                  </m:r>
                                </m:num>
                                <m:den>
                                  <m:r>
                                    <a:rPr lang="en-US" sz="3200" b="0" i="1" smtClean="0">
                                      <a:latin typeface="Cambria Math" panose="02040503050406030204" pitchFamily="18" charset="0"/>
                                    </a:rPr>
                                    <m:t>2</m:t>
                                  </m:r>
                                </m:den>
                              </m:f>
                            </m:oMath>
                          </a14:m>
                          <a:r>
                            <a:rPr lang="en-US" sz="3200" dirty="0" smtClean="0"/>
                            <a:t> + </a:t>
                          </a:r>
                          <a14:m>
                            <m:oMath xmlns:m="http://schemas.openxmlformats.org/officeDocument/2006/math">
                              <m:r>
                                <m:rPr>
                                  <m:sty m:val="p"/>
                                </m:rPr>
                                <a:rPr lang="el-GR" sz="2400" i="1" kern="1200" smtClean="0">
                                  <a:solidFill>
                                    <a:schemeClr val="dk1"/>
                                  </a:solidFill>
                                  <a:latin typeface="Cambria Math" panose="02040503050406030204" pitchFamily="18" charset="0"/>
                                  <a:ea typeface="+mn-ea"/>
                                  <a:cs typeface="+mn-cs"/>
                                </a:rPr>
                                <m:t>γψ</m:t>
                              </m:r>
                            </m:oMath>
                          </a14:m>
                          <a:endParaRPr lang="en-US" sz="2400" i="1" kern="1200" dirty="0">
                            <a:solidFill>
                              <a:schemeClr val="dk1"/>
                            </a:solidFill>
                            <a:latin typeface="Cambria Math" panose="02040503050406030204" pitchFamily="18" charset="0"/>
                            <a:ea typeface="+mn-ea"/>
                            <a:cs typeface="+mn-cs"/>
                          </a:endParaRPr>
                        </a:p>
                      </a:txBody>
                      <a:tcPr anchor="ctr"/>
                    </a:tc>
                  </a:tr>
                </a:tbl>
              </a:graphicData>
            </a:graphic>
          </p:graphicFrame>
        </mc:Choice>
        <mc:Fallback>
          <p:graphicFrame>
            <p:nvGraphicFramePr>
              <p:cNvPr id="36" name="Content Placeholder 114" descr="Sample table with 4 columns, 7 rows." title="Sample Table"/>
              <p:cNvGraphicFramePr>
                <a:graphicFrameLocks/>
              </p:cNvGraphicFramePr>
              <p:nvPr>
                <p:extLst>
                  <p:ext uri="{D42A27DB-BD31-4B8C-83A1-F6EECF244321}">
                    <p14:modId xmlns:p14="http://schemas.microsoft.com/office/powerpoint/2010/main" val="2015969528"/>
                  </p:ext>
                </p:extLst>
              </p:nvPr>
            </p:nvGraphicFramePr>
            <p:xfrm>
              <a:off x="16928429" y="25804487"/>
              <a:ext cx="14173200" cy="2031686"/>
            </p:xfrm>
            <a:graphic>
              <a:graphicData uri="http://schemas.openxmlformats.org/drawingml/2006/table">
                <a:tbl>
                  <a:tblPr firstRow="1" bandRow="1">
                    <a:tableStyleId>{F5AB1C69-6EDB-4FF4-983F-18BD219EF322}</a:tableStyleId>
                  </a:tblPr>
                  <a:tblGrid>
                    <a:gridCol w="3543300"/>
                    <a:gridCol w="3543300"/>
                    <a:gridCol w="7086600"/>
                  </a:tblGrid>
                  <a:tr h="684149">
                    <a:tc>
                      <a:txBody>
                        <a:bodyPr/>
                        <a:lstStyle/>
                        <a:p>
                          <a:endParaRPr lang="en-US"/>
                        </a:p>
                      </a:txBody>
                      <a:tcPr anchor="ctr">
                        <a:blipFill rotWithShape="0">
                          <a:blip r:embed="rId8"/>
                          <a:stretch>
                            <a:fillRect l="-172" t="-1786" r="-300515" b="-200000"/>
                          </a:stretch>
                        </a:blipFill>
                      </a:tcPr>
                    </a:tc>
                    <a:tc>
                      <a:txBody>
                        <a:bodyPr/>
                        <a:lstStyle/>
                        <a:p>
                          <a:endParaRPr lang="en-US"/>
                        </a:p>
                      </a:txBody>
                      <a:tcPr anchor="ctr">
                        <a:blipFill rotWithShape="0">
                          <a:blip r:embed="rId8"/>
                          <a:stretch>
                            <a:fillRect l="-100344" t="-1786" r="-201033" b="-200000"/>
                          </a:stretch>
                        </a:blipFill>
                      </a:tcPr>
                    </a:tc>
                    <a:tc>
                      <a:txBody>
                        <a:bodyPr/>
                        <a:lstStyle/>
                        <a:p>
                          <a:endParaRPr lang="en-US"/>
                        </a:p>
                      </a:txBody>
                      <a:tcPr anchor="ctr">
                        <a:blipFill rotWithShape="0">
                          <a:blip r:embed="rId8"/>
                          <a:stretch>
                            <a:fillRect l="-100086" t="-1786" r="-430" b="-200000"/>
                          </a:stretch>
                        </a:blipFill>
                      </a:tcPr>
                    </a:tc>
                  </a:tr>
                  <a:tr h="1347537">
                    <a:tc>
                      <a:txBody>
                        <a:bodyPr/>
                        <a:lstStyle/>
                        <a:p>
                          <a:endParaRPr lang="en-US"/>
                        </a:p>
                      </a:txBody>
                      <a:tcPr anchor="ctr">
                        <a:blipFill rotWithShape="0">
                          <a:blip r:embed="rId8"/>
                          <a:stretch>
                            <a:fillRect l="-172" t="-51351" r="-300515" b="-901"/>
                          </a:stretch>
                        </a:blipFill>
                      </a:tcPr>
                    </a:tc>
                    <a:tc>
                      <a:txBody>
                        <a:bodyPr/>
                        <a:lstStyle/>
                        <a:p>
                          <a:endParaRPr lang="en-US"/>
                        </a:p>
                      </a:txBody>
                      <a:tcPr anchor="ctr">
                        <a:blipFill rotWithShape="0">
                          <a:blip r:embed="rId8"/>
                          <a:stretch>
                            <a:fillRect l="-100344" t="-51351" r="-201033" b="-901"/>
                          </a:stretch>
                        </a:blipFill>
                      </a:tcPr>
                    </a:tc>
                    <a:tc>
                      <a:txBody>
                        <a:bodyPr/>
                        <a:lstStyle/>
                        <a:p>
                          <a:endParaRPr lang="en-US"/>
                        </a:p>
                      </a:txBody>
                      <a:tcPr anchor="ctr">
                        <a:blipFill rotWithShape="0">
                          <a:blip r:embed="rId8"/>
                          <a:stretch>
                            <a:fillRect l="-100086" t="-51351" r="-430" b="-901"/>
                          </a:stretch>
                        </a:blipFill>
                      </a:tcPr>
                    </a:tc>
                  </a:tr>
                </a:tbl>
              </a:graphicData>
            </a:graphic>
          </p:graphicFrame>
        </mc:Fallback>
      </mc:AlternateContent>
      <p:pic>
        <p:nvPicPr>
          <p:cNvPr id="35" name="Picture 3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6423106" y="13112630"/>
            <a:ext cx="15641053" cy="6535208"/>
          </a:xfrm>
          <a:prstGeom prst="rect">
            <a:avLst/>
          </a:prstGeom>
        </p:spPr>
      </p:pic>
      <p:pic>
        <p:nvPicPr>
          <p:cNvPr id="38" name="Picture 3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6735928" y="19561570"/>
            <a:ext cx="15280105" cy="6300533"/>
          </a:xfrm>
          <a:prstGeom prst="rect">
            <a:avLst/>
          </a:prstGeom>
        </p:spPr>
      </p:pic>
      <p:sp>
        <p:nvSpPr>
          <p:cNvPr id="42" name="Text Box 180"/>
          <p:cNvSpPr txBox="1">
            <a:spLocks noChangeArrowheads="1"/>
          </p:cNvSpPr>
          <p:nvPr/>
        </p:nvSpPr>
        <p:spPr bwMode="auto">
          <a:xfrm>
            <a:off x="16928429" y="25330507"/>
            <a:ext cx="929773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4389438" eaLnBrk="0" hangingPunct="0">
              <a:defRPr sz="2200">
                <a:solidFill>
                  <a:schemeClr val="tx1"/>
                </a:solidFill>
                <a:latin typeface="Arial" charset="0"/>
              </a:defRPr>
            </a:lvl1pPr>
            <a:lvl2pPr marL="742950" indent="-285750" defTabSz="4389438" eaLnBrk="0" hangingPunct="0">
              <a:defRPr sz="2200">
                <a:solidFill>
                  <a:schemeClr val="tx1"/>
                </a:solidFill>
                <a:latin typeface="Arial" charset="0"/>
              </a:defRPr>
            </a:lvl2pPr>
            <a:lvl3pPr marL="1143000" indent="-228600" defTabSz="4389438" eaLnBrk="0" hangingPunct="0">
              <a:defRPr sz="2200">
                <a:solidFill>
                  <a:schemeClr val="tx1"/>
                </a:solidFill>
                <a:latin typeface="Arial" charset="0"/>
              </a:defRPr>
            </a:lvl3pPr>
            <a:lvl4pPr marL="1600200" indent="-228600" defTabSz="4389438" eaLnBrk="0" hangingPunct="0">
              <a:defRPr sz="2200">
                <a:solidFill>
                  <a:schemeClr val="tx1"/>
                </a:solidFill>
                <a:latin typeface="Arial" charset="0"/>
              </a:defRPr>
            </a:lvl4pPr>
            <a:lvl5pPr marL="2057400" indent="-228600" defTabSz="4389438" eaLnBrk="0" hangingPunct="0">
              <a:defRPr sz="2200">
                <a:solidFill>
                  <a:schemeClr val="tx1"/>
                </a:solidFill>
                <a:latin typeface="Arial" charset="0"/>
              </a:defRPr>
            </a:lvl5pPr>
            <a:lvl6pPr marL="2514600" indent="-228600" defTabSz="4389438" eaLnBrk="0" fontAlgn="base" hangingPunct="0">
              <a:spcBef>
                <a:spcPct val="0"/>
              </a:spcBef>
              <a:spcAft>
                <a:spcPct val="0"/>
              </a:spcAft>
              <a:defRPr sz="2200">
                <a:solidFill>
                  <a:schemeClr val="tx1"/>
                </a:solidFill>
                <a:latin typeface="Arial" charset="0"/>
              </a:defRPr>
            </a:lvl6pPr>
            <a:lvl7pPr marL="2971800" indent="-228600" defTabSz="4389438" eaLnBrk="0" fontAlgn="base" hangingPunct="0">
              <a:spcBef>
                <a:spcPct val="0"/>
              </a:spcBef>
              <a:spcAft>
                <a:spcPct val="0"/>
              </a:spcAft>
              <a:defRPr sz="2200">
                <a:solidFill>
                  <a:schemeClr val="tx1"/>
                </a:solidFill>
                <a:latin typeface="Arial" charset="0"/>
              </a:defRPr>
            </a:lvl7pPr>
            <a:lvl8pPr marL="3429000" indent="-228600" defTabSz="4389438" eaLnBrk="0" fontAlgn="base" hangingPunct="0">
              <a:spcBef>
                <a:spcPct val="0"/>
              </a:spcBef>
              <a:spcAft>
                <a:spcPct val="0"/>
              </a:spcAft>
              <a:defRPr sz="2200">
                <a:solidFill>
                  <a:schemeClr val="tx1"/>
                </a:solidFill>
                <a:latin typeface="Arial" charset="0"/>
              </a:defRPr>
            </a:lvl8pPr>
            <a:lvl9pPr marL="3886200" indent="-228600" defTabSz="4389438" eaLnBrk="0" fontAlgn="base" hangingPunct="0">
              <a:spcBef>
                <a:spcPct val="0"/>
              </a:spcBef>
              <a:spcAft>
                <a:spcPct val="0"/>
              </a:spcAft>
              <a:defRPr sz="2200">
                <a:solidFill>
                  <a:schemeClr val="tx1"/>
                </a:solidFill>
                <a:latin typeface="Arial" charset="0"/>
              </a:defRPr>
            </a:lvl9pPr>
          </a:lstStyle>
          <a:p>
            <a:pPr algn="ctr" eaLnBrk="1" hangingPunct="1"/>
            <a:r>
              <a:rPr lang="en-US" sz="2400" b="1" dirty="0" smtClean="0">
                <a:latin typeface="Calibri" pitchFamily="34" charset="0"/>
              </a:rPr>
              <a:t>Table </a:t>
            </a:r>
            <a:r>
              <a:rPr lang="en-US" sz="2400" b="1" dirty="0">
                <a:latin typeface="Calibri" pitchFamily="34" charset="0"/>
              </a:rPr>
              <a:t>1.</a:t>
            </a:r>
            <a:r>
              <a:rPr lang="en-US" sz="2400" dirty="0">
                <a:latin typeface="Calibri" pitchFamily="34" charset="0"/>
              </a:rPr>
              <a:t> </a:t>
            </a:r>
            <a:r>
              <a:rPr lang="en-AU" sz="2400" dirty="0"/>
              <a:t>The cut-off investment cost under asymmetric </a:t>
            </a:r>
            <a:r>
              <a:rPr lang="en-AU" sz="2400" dirty="0" smtClean="0"/>
              <a:t>punishment</a:t>
            </a:r>
            <a:r>
              <a:rPr lang="en-US" sz="2400" dirty="0" smtClean="0">
                <a:latin typeface="Calibri" pitchFamily="34" charset="0"/>
              </a:rPr>
              <a:t>.</a:t>
            </a:r>
            <a:endParaRPr lang="en-US" sz="2400" dirty="0">
              <a:latin typeface="Calibri" pitchFamily="34" charset="0"/>
            </a:endParaRPr>
          </a:p>
        </p:txBody>
      </p:sp>
      <p:sp>
        <p:nvSpPr>
          <p:cNvPr id="49" name="Rectangle 48"/>
          <p:cNvSpPr/>
          <p:nvPr/>
        </p:nvSpPr>
        <p:spPr>
          <a:xfrm>
            <a:off x="16928429" y="12002830"/>
            <a:ext cx="14173200" cy="1015663"/>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lstStyle/>
          <a:p>
            <a:pPr algn="ctr"/>
            <a:r>
              <a:rPr lang="en-US" sz="6000" dirty="0">
                <a:latin typeface="Calibri" pitchFamily="34" charset="0"/>
              </a:rPr>
              <a:t>Equilibrium under </a:t>
            </a:r>
            <a:r>
              <a:rPr lang="en-US" sz="6000" dirty="0" smtClean="0">
                <a:latin typeface="Calibri" pitchFamily="34" charset="0"/>
              </a:rPr>
              <a:t>Asymmetric Punishment</a:t>
            </a:r>
            <a:endParaRPr lang="en-US" sz="6000" dirty="0">
              <a:latin typeface="Calibri" pitchFamily="34" charset="0"/>
            </a:endParaRPr>
          </a:p>
        </p:txBody>
      </p:sp>
      <p:sp>
        <p:nvSpPr>
          <p:cNvPr id="50" name="TextBox 49"/>
          <p:cNvSpPr txBox="1"/>
          <p:nvPr/>
        </p:nvSpPr>
        <p:spPr>
          <a:xfrm>
            <a:off x="1828800" y="38383636"/>
            <a:ext cx="2638671" cy="1015663"/>
          </a:xfrm>
          <a:prstGeom prst="rect">
            <a:avLst/>
          </a:prstGeom>
          <a:noFill/>
        </p:spPr>
        <p:txBody>
          <a:bodyPr wrap="none" rtlCol="0">
            <a:spAutoFit/>
          </a:bodyPr>
          <a:lstStyle/>
          <a:p>
            <a:r>
              <a:rPr lang="en-US" sz="6000" b="1" dirty="0" smtClean="0"/>
              <a:t>Contact</a:t>
            </a:r>
            <a:endParaRPr lang="en-US" sz="6000" b="1" dirty="0"/>
          </a:p>
        </p:txBody>
      </p:sp>
      <p:sp>
        <p:nvSpPr>
          <p:cNvPr id="52" name="TextBox 51"/>
          <p:cNvSpPr txBox="1"/>
          <p:nvPr/>
        </p:nvSpPr>
        <p:spPr>
          <a:xfrm>
            <a:off x="1828800" y="39850407"/>
            <a:ext cx="8277727" cy="1569660"/>
          </a:xfrm>
          <a:prstGeom prst="rect">
            <a:avLst/>
          </a:prstGeom>
          <a:solidFill>
            <a:schemeClr val="accent1">
              <a:lumMod val="40000"/>
              <a:lumOff val="60000"/>
            </a:schemeClr>
          </a:solidFill>
        </p:spPr>
        <p:txBody>
          <a:bodyPr wrap="square" rtlCol="0">
            <a:spAutoFit/>
          </a:bodyPr>
          <a:lstStyle/>
          <a:p>
            <a:r>
              <a:rPr lang="en-US" sz="3200" dirty="0" smtClean="0"/>
              <a:t>Lin Hu</a:t>
            </a:r>
          </a:p>
          <a:p>
            <a:r>
              <a:rPr lang="en-US" sz="3200" dirty="0" smtClean="0"/>
              <a:t>The University of Adelaide	</a:t>
            </a:r>
          </a:p>
          <a:p>
            <a:r>
              <a:rPr lang="en-US" sz="3200" dirty="0" smtClean="0"/>
              <a:t>Email: lin.hu@adelaide.edu.au</a:t>
            </a:r>
          </a:p>
        </p:txBody>
      </p:sp>
    </p:spTree>
    <p:extLst>
      <p:ext uri="{BB962C8B-B14F-4D97-AF65-F5344CB8AC3E}">
        <p14:creationId xmlns:p14="http://schemas.microsoft.com/office/powerpoint/2010/main" val="397699634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1611</TotalTime>
  <Words>659</Words>
  <Application>Microsoft Office PowerPoint</Application>
  <PresentationFormat>Custom</PresentationFormat>
  <Paragraphs>81</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Cambria Math</vt:lpstr>
      <vt:lpstr>Office Theme</vt:lpstr>
      <vt:lpstr>PowerPoint Presentation</vt:lpstr>
    </vt:vector>
  </TitlesOfParts>
  <Company>Hewlett-Packard 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Susan B. Houston</dc:creator>
  <cp:lastModifiedBy>Lin Hu</cp:lastModifiedBy>
  <cp:revision>54</cp:revision>
  <cp:lastPrinted>2016-12-12T10:17:48Z</cp:lastPrinted>
  <dcterms:created xsi:type="dcterms:W3CDTF">2016-06-27T20:00:38Z</dcterms:created>
  <dcterms:modified xsi:type="dcterms:W3CDTF">2016-12-12T10:53:09Z</dcterms:modified>
</cp:coreProperties>
</file>