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2" r:id="rId2"/>
  </p:sldIdLst>
  <p:sldSz cx="32918400" cy="438912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4">
          <p15:clr>
            <a:srgbClr val="A4A3A4"/>
          </p15:clr>
        </p15:guide>
        <p15:guide id="2" pos="10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36" autoAdjust="0"/>
    <p:restoredTop sz="94660"/>
  </p:normalViewPr>
  <p:slideViewPr>
    <p:cSldViewPr snapToGrid="0">
      <p:cViewPr>
        <p:scale>
          <a:sx n="50" d="100"/>
          <a:sy n="50" d="100"/>
        </p:scale>
        <p:origin x="1488" y="-48"/>
      </p:cViewPr>
      <p:guideLst>
        <p:guide orient="horz" pos="13824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CC55C-6A46-6E48-A1A6-D37356017912}" type="datetimeFigureOut">
              <a:rPr kumimoji="1" lang="ja-JP" altLang="en-US" smtClean="0"/>
              <a:t>2016/12/12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FE9DB-AFF1-5949-9AEA-B4B6B56B49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373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FE9DB-AFF1-5949-9AEA-B4B6B56B49DB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9922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7183123"/>
            <a:ext cx="27980640" cy="1528064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3053043"/>
            <a:ext cx="24688800" cy="10596877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9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469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942333"/>
            <a:ext cx="28392120" cy="1825751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9372573"/>
            <a:ext cx="28392120" cy="96011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633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1684000"/>
            <a:ext cx="1399032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1684000"/>
            <a:ext cx="1399032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429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336810"/>
            <a:ext cx="28392120" cy="84836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10759443"/>
            <a:ext cx="13926024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6032480"/>
            <a:ext cx="13926024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10759443"/>
            <a:ext cx="13994608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6032480"/>
            <a:ext cx="13994608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60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123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003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6319530"/>
            <a:ext cx="16664940" cy="311912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843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6319530"/>
            <a:ext cx="16664940" cy="311912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015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389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336800"/>
            <a:ext cx="7098030" cy="37195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336800"/>
            <a:ext cx="20882610" cy="37195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80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10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FB9E8-2D8A-4B3C-A711-7A68E5DC2B21}" type="datetimeFigureOut">
              <a:rPr lang="en-US" smtClean="0"/>
              <a:t>12/12/16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50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7F8FA-39D1-45A7-ACBB-FC5D54E4D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49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2"/>
          <p:cNvSpPr txBox="1">
            <a:spLocks noChangeArrowheads="1"/>
          </p:cNvSpPr>
          <p:nvPr/>
        </p:nvSpPr>
        <p:spPr bwMode="auto">
          <a:xfrm>
            <a:off x="0" y="-362439"/>
            <a:ext cx="32918400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 tIns="457200" rIns="182880" bIns="457200" anchor="ctr" anchorCtr="0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8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Examining the Changes in Health Investment Behavior After Retirement</a:t>
            </a:r>
          </a:p>
          <a:p>
            <a:pPr algn="ctr" eaLnBrk="1" hangingPunct="1"/>
            <a:r>
              <a:rPr lang="en-US" sz="4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(Formerly titled: An International Comparative Study of Health Investment Behaviors After Retirement)</a:t>
            </a:r>
            <a:endParaRPr lang="en-US" sz="48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ext Box 123"/>
          <p:cNvSpPr txBox="1">
            <a:spLocks noChangeArrowheads="1"/>
          </p:cNvSpPr>
          <p:nvPr/>
        </p:nvSpPr>
        <p:spPr bwMode="auto">
          <a:xfrm>
            <a:off x="5486400" y="2139192"/>
            <a:ext cx="21945600" cy="1572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82880" rIns="182880" bIns="182880" anchor="ctr" anchorCtr="0"/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Hiroyuki Motegi</a:t>
            </a:r>
            <a:r>
              <a:rPr lang="en-US" sz="4800" baseline="300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</a:t>
            </a:r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; </a:t>
            </a:r>
            <a:r>
              <a:rPr lang="en-US" sz="4800" b="1" u="sng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Yoshinori Nishimura</a:t>
            </a:r>
            <a:r>
              <a:rPr lang="en-US" sz="4800" b="1" u="sng" baseline="300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; Masato Oikawa</a:t>
            </a:r>
            <a:r>
              <a:rPr lang="en-US" sz="4800" baseline="300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</a:t>
            </a:r>
            <a:endParaRPr lang="en-US" sz="4800" baseline="300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ctr" eaLnBrk="1" hangingPunct="1"/>
            <a:r>
              <a:rPr lang="en-US" sz="4800" baseline="300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 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Graduate School of Economics, University </a:t>
            </a:r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of 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Tokyo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993351" y="19162166"/>
            <a:ext cx="14584268" cy="10772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Yoshinori Nishimura, Graduate School of Economics, University of Tokyo</a:t>
            </a:r>
          </a:p>
          <a:p>
            <a:r>
              <a:rPr lang="en-US" sz="3200" dirty="0" smtClean="0"/>
              <a:t>Email: </a:t>
            </a:r>
            <a:r>
              <a:rPr lang="en-US" sz="3200" dirty="0" err="1" smtClean="0"/>
              <a:t>nishimura.yy@gmail.com</a:t>
            </a:r>
            <a:endParaRPr lang="en-US" sz="3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6993351" y="18098874"/>
            <a:ext cx="70372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/>
              <a:t>Contact </a:t>
            </a:r>
            <a:r>
              <a:rPr lang="en-US" sz="6000" b="1"/>
              <a:t>&amp; </a:t>
            </a:r>
            <a:r>
              <a:rPr lang="en-US" sz="6000" b="1" smtClean="0"/>
              <a:t>References</a:t>
            </a:r>
            <a:endParaRPr lang="en-US" sz="6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993351" y="20276144"/>
            <a:ext cx="15176295" cy="1183890"/>
          </a:xfrm>
          <a:prstGeom prst="rect">
            <a:avLst/>
          </a:prstGeom>
          <a:noFill/>
        </p:spPr>
        <p:txBody>
          <a:bodyPr wrap="square" tIns="91440" bIns="91440" numCol="1" spcCol="457200" rtlCol="0"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800" dirty="0" err="1" smtClean="0"/>
              <a:t>Eibich</a:t>
            </a:r>
            <a:r>
              <a:rPr lang="en-US" sz="1800" dirty="0" smtClean="0"/>
              <a:t>, P.(2015). Understanding the Effect of Retirement on Health: Mechanisms and Heterogeneity. </a:t>
            </a:r>
            <a:r>
              <a:rPr lang="en-US" sz="1800" i="1" dirty="0" smtClean="0"/>
              <a:t>Journal of Health Economics</a:t>
            </a:r>
            <a:r>
              <a:rPr lang="en-US" sz="1800" dirty="0" smtClean="0"/>
              <a:t>, 43:1-12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 smtClean="0"/>
              <a:t>Grossman, M. (1972). On the Concept of Health Capital and the Demand for Health. </a:t>
            </a:r>
            <a:r>
              <a:rPr lang="en-US" sz="1800" i="1" dirty="0" smtClean="0"/>
              <a:t>Journal of Political Economy</a:t>
            </a:r>
            <a:r>
              <a:rPr lang="en-US" sz="1800" dirty="0" smtClean="0"/>
              <a:t>, 80(2)223-255.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ja-JP" sz="1800" dirty="0" err="1"/>
              <a:t>Kerkhofs</a:t>
            </a:r>
            <a:r>
              <a:rPr lang="en-US" altLang="ja-JP" sz="1800" dirty="0"/>
              <a:t>, M. and </a:t>
            </a:r>
            <a:r>
              <a:rPr lang="en-US" altLang="ja-JP" sz="1800" dirty="0" err="1"/>
              <a:t>Lindeboom</a:t>
            </a:r>
            <a:r>
              <a:rPr lang="en-US" altLang="ja-JP" sz="1800" dirty="0"/>
              <a:t>, M. (1997). Age related health dynamics and changes in </a:t>
            </a:r>
            <a:r>
              <a:rPr lang="en-US" altLang="ja-JP" sz="1800" dirty="0" err="1"/>
              <a:t>labour</a:t>
            </a:r>
            <a:r>
              <a:rPr lang="en-US" altLang="ja-JP" sz="1800" dirty="0"/>
              <a:t> market status. </a:t>
            </a:r>
            <a:r>
              <a:rPr lang="en-US" altLang="ja-JP" sz="1800" i="1" dirty="0"/>
              <a:t>Health Economics</a:t>
            </a:r>
            <a:r>
              <a:rPr lang="en-US" altLang="ja-JP" sz="1800" dirty="0"/>
              <a:t>, 6(4):407-423. </a:t>
            </a:r>
            <a:r>
              <a:rPr lang="en-US" sz="18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en-US" sz="1800" dirty="0"/>
          </a:p>
        </p:txBody>
      </p:sp>
      <p:sp>
        <p:nvSpPr>
          <p:cNvPr id="10" name="Text Box 189"/>
          <p:cNvSpPr txBox="1">
            <a:spLocks noChangeArrowheads="1"/>
          </p:cNvSpPr>
          <p:nvPr/>
        </p:nvSpPr>
        <p:spPr bwMode="auto">
          <a:xfrm>
            <a:off x="222692" y="4945455"/>
            <a:ext cx="32308800" cy="3323987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82880" tIns="182880" rIns="182880" bIns="182880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buFont typeface="Arial" charset="0"/>
              <a:buChar char="•"/>
            </a:pPr>
            <a:r>
              <a:rPr lang="en-US" sz="4800" dirty="0" smtClean="0">
                <a:latin typeface="Calibri" pitchFamily="34" charset="0"/>
              </a:rPr>
              <a:t>This study examines the effects of retirement on health investment behaviors.</a:t>
            </a: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4800" dirty="0" smtClean="0">
                <a:latin typeface="Calibri" pitchFamily="34" charset="0"/>
              </a:rPr>
              <a:t>We conduct a large-scale international comparison of the change in health investment behaviors after retirement among </a:t>
            </a:r>
            <a:r>
              <a:rPr lang="en-US" sz="4800" dirty="0">
                <a:latin typeface="Calibri" pitchFamily="34" charset="0"/>
              </a:rPr>
              <a:t>9</a:t>
            </a:r>
            <a:r>
              <a:rPr lang="en-US" sz="4800" dirty="0" smtClean="0">
                <a:latin typeface="Calibri" pitchFamily="34" charset="0"/>
              </a:rPr>
              <a:t> developed countries, using harmonized datasets and estimation methods.</a:t>
            </a: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4800" b="1" dirty="0" smtClean="0">
                <a:solidFill>
                  <a:srgbClr val="FF0000"/>
                </a:solidFill>
                <a:latin typeface="Calibri" pitchFamily="34" charset="0"/>
              </a:rPr>
              <a:t>We find that health investment behaviors are </a:t>
            </a:r>
            <a:r>
              <a:rPr lang="en-US" sz="4800" b="1" dirty="0">
                <a:solidFill>
                  <a:srgbClr val="FF0000"/>
                </a:solidFill>
                <a:latin typeface="Calibri" pitchFamily="34" charset="0"/>
              </a:rPr>
              <a:t>improved </a:t>
            </a:r>
            <a:r>
              <a:rPr lang="en-US" sz="4800" b="1" dirty="0" smtClean="0">
                <a:solidFill>
                  <a:srgbClr val="FF0000"/>
                </a:solidFill>
                <a:latin typeface="Calibri" pitchFamily="34" charset="0"/>
              </a:rPr>
              <a:t>after retirement in most of countries.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2692" y="3939226"/>
            <a:ext cx="32308800" cy="101566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Abstract</a:t>
            </a:r>
            <a:endParaRPr lang="en-US" sz="6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2692" y="8504738"/>
            <a:ext cx="16025894" cy="101566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Introduction</a:t>
            </a:r>
            <a:endParaRPr lang="en-US" sz="6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 Box 192"/>
          <p:cNvSpPr txBox="1">
            <a:spLocks noChangeArrowheads="1"/>
          </p:cNvSpPr>
          <p:nvPr/>
        </p:nvSpPr>
        <p:spPr bwMode="auto">
          <a:xfrm>
            <a:off x="16590452" y="9548232"/>
            <a:ext cx="15982094" cy="8340745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82880" tIns="182880" rIns="182880" bIns="182880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buFont typeface="Arial" charset="0"/>
              <a:buChar char="•"/>
            </a:pPr>
            <a:r>
              <a:rPr lang="en-US" sz="3700" b="1" dirty="0" smtClean="0">
                <a:latin typeface="Calibri" pitchFamily="34" charset="0"/>
              </a:rPr>
              <a:t>Data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700" dirty="0" smtClean="0">
                <a:latin typeface="Calibri" pitchFamily="34" charset="0"/>
              </a:rPr>
              <a:t>We use internationally comparable panel studies of elderly people.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700" dirty="0" smtClean="0">
                <a:latin typeface="Calibri" pitchFamily="34" charset="0"/>
              </a:rPr>
              <a:t>HRS (the US), ELSA (England), SHARE (European countries), JSTAR (Japan), </a:t>
            </a:r>
            <a:r>
              <a:rPr lang="en-US" sz="3700" dirty="0" err="1" smtClean="0">
                <a:latin typeface="Calibri" pitchFamily="34" charset="0"/>
              </a:rPr>
              <a:t>KLoSA</a:t>
            </a:r>
            <a:r>
              <a:rPr lang="en-US" sz="3700" dirty="0" smtClean="0">
                <a:latin typeface="Calibri" pitchFamily="34" charset="0"/>
              </a:rPr>
              <a:t> (South Korea)</a:t>
            </a: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3700" b="1" dirty="0" smtClean="0">
                <a:latin typeface="Calibri" pitchFamily="34" charset="0"/>
              </a:rPr>
              <a:t>Definition of Health Investment Behavior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700" dirty="0" smtClean="0">
                <a:latin typeface="Calibri" pitchFamily="34" charset="0"/>
              </a:rPr>
              <a:t>We define the following behaviors as health investment behaviors:</a:t>
            </a:r>
            <a:endParaRPr lang="en-US" sz="3700" dirty="0">
              <a:latin typeface="Calibri" pitchFamily="34" charset="0"/>
            </a:endParaRP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700" dirty="0" smtClean="0">
                <a:latin typeface="Calibri" pitchFamily="34" charset="0"/>
              </a:rPr>
              <a:t>Alcohol consumption (Y/N, freq., amount), </a:t>
            </a:r>
            <a:r>
              <a:rPr lang="en-US" sz="3700" dirty="0">
                <a:latin typeface="Calibri" pitchFamily="34" charset="0"/>
              </a:rPr>
              <a:t>s</a:t>
            </a:r>
            <a:r>
              <a:rPr lang="en-US" sz="3700" dirty="0" smtClean="0">
                <a:latin typeface="Calibri" pitchFamily="34" charset="0"/>
              </a:rPr>
              <a:t>moking (Y/N), physical activity (Freq.), social attendance, visits to doctor, food habits (expenditure).</a:t>
            </a: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3700" b="1" dirty="0" smtClean="0">
                <a:latin typeface="Calibri" pitchFamily="34" charset="0"/>
              </a:rPr>
              <a:t>Definition of Retirement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700" dirty="0" smtClean="0">
                <a:latin typeface="Calibri" pitchFamily="34" charset="0"/>
              </a:rPr>
              <a:t>We consider that an elderly person is retired if he or she meets the following </a:t>
            </a:r>
            <a:r>
              <a:rPr lang="en-US" sz="3700" b="1" dirty="0" smtClean="0">
                <a:latin typeface="Calibri" pitchFamily="34" charset="0"/>
              </a:rPr>
              <a:t>TWO</a:t>
            </a:r>
            <a:r>
              <a:rPr lang="en-US" sz="3700" dirty="0" smtClean="0">
                <a:latin typeface="Calibri" pitchFamily="34" charset="0"/>
              </a:rPr>
              <a:t> conditions:</a:t>
            </a:r>
          </a:p>
          <a:p>
            <a:pPr marL="1657350" lvl="2" indent="-514350" eaLnBrk="1" hangingPunct="1">
              <a:buFont typeface="+mj-lt"/>
              <a:buAutoNum type="arabicPeriod"/>
            </a:pPr>
            <a:r>
              <a:rPr lang="en-US" sz="3700" dirty="0" smtClean="0">
                <a:latin typeface="Calibri" pitchFamily="34" charset="0"/>
              </a:rPr>
              <a:t>Did not do paid work in the survey year;</a:t>
            </a:r>
          </a:p>
          <a:p>
            <a:pPr marL="1657350" lvl="2" indent="-514350" eaLnBrk="1" hangingPunct="1">
              <a:buFont typeface="+mj-lt"/>
              <a:buAutoNum type="arabicPeriod"/>
            </a:pPr>
            <a:r>
              <a:rPr lang="en-US" sz="3700" dirty="0" smtClean="0">
                <a:latin typeface="Calibri" pitchFamily="34" charset="0"/>
              </a:rPr>
              <a:t>Reported his/her employment status as not employed/not active in the labor market (e.g., retired, disabled, or homemaker).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590452" y="8548670"/>
            <a:ext cx="15982094" cy="101566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Data and Variables</a:t>
            </a:r>
            <a:endParaRPr lang="en-US" sz="6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Text Box 190"/>
          <p:cNvSpPr txBox="1">
            <a:spLocks noChangeArrowheads="1"/>
          </p:cNvSpPr>
          <p:nvPr/>
        </p:nvSpPr>
        <p:spPr bwMode="auto">
          <a:xfrm>
            <a:off x="263746" y="9520508"/>
            <a:ext cx="15964991" cy="1237261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82880" tIns="182880" rIns="182880" bIns="182880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buFont typeface="Arial" charset="0"/>
              <a:buChar char="•"/>
            </a:pPr>
            <a:r>
              <a:rPr lang="en-US" sz="3600" b="1" dirty="0" smtClean="0">
                <a:latin typeface="+mn-lt"/>
              </a:rPr>
              <a:t>The Effect of Retirement on Health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dirty="0" smtClean="0">
                <a:latin typeface="+mn-lt"/>
              </a:rPr>
              <a:t>Since </a:t>
            </a:r>
            <a:r>
              <a:rPr lang="en-US" sz="3600" dirty="0" err="1" smtClean="0">
                <a:latin typeface="+mn-lt"/>
              </a:rPr>
              <a:t>Kerkhofs</a:t>
            </a:r>
            <a:r>
              <a:rPr lang="en-US" sz="3600" dirty="0" smtClean="0">
                <a:latin typeface="+mn-lt"/>
              </a:rPr>
              <a:t> and </a:t>
            </a:r>
            <a:r>
              <a:rPr lang="en-US" sz="3600" dirty="0" err="1" smtClean="0">
                <a:latin typeface="+mn-lt"/>
              </a:rPr>
              <a:t>Lindeboom</a:t>
            </a:r>
            <a:r>
              <a:rPr lang="en-US" sz="3600" dirty="0" smtClean="0">
                <a:latin typeface="+mn-lt"/>
              </a:rPr>
              <a:t> (1997), a number of studies have investigated the relationship between retirement and health over the last two decades.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dirty="0" smtClean="0">
                <a:latin typeface="+mn-lt"/>
              </a:rPr>
              <a:t>There are, however, no unified views on the impact of retirement on various health indexes.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b="1" dirty="0">
                <a:solidFill>
                  <a:srgbClr val="FF0000"/>
                </a:solidFill>
                <a:latin typeface="+mn-lt"/>
              </a:rPr>
              <a:t>W</a:t>
            </a:r>
            <a:r>
              <a:rPr lang="en-US" sz="3600" b="1" dirty="0" smtClean="0">
                <a:solidFill>
                  <a:srgbClr val="FF0000"/>
                </a:solidFill>
                <a:latin typeface="+mn-lt"/>
              </a:rPr>
              <a:t>hy do these studies report different estimated results regarding the link between retirement and health?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b="1" dirty="0" smtClean="0">
                <a:solidFill>
                  <a:srgbClr val="FF0000"/>
                </a:solidFill>
                <a:latin typeface="+mn-lt"/>
              </a:rPr>
              <a:t>Among different countries, different estimated results are observed in some of the health indexes.</a:t>
            </a: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3600" b="1" dirty="0" smtClean="0">
                <a:latin typeface="+mn-lt"/>
              </a:rPr>
              <a:t>The Mechanism of the Retirement Effect on Health: Health Investment Change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dirty="0" smtClean="0">
                <a:latin typeface="+mn-lt"/>
              </a:rPr>
              <a:t>Health capital is determined by health investment. (Grossman (1972))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b="1" dirty="0">
                <a:solidFill>
                  <a:srgbClr val="FF0000"/>
                </a:solidFill>
                <a:latin typeface="+mn-lt"/>
              </a:rPr>
              <a:t>T</a:t>
            </a:r>
            <a:r>
              <a:rPr lang="en-US" sz="3600" b="1" dirty="0" smtClean="0">
                <a:solidFill>
                  <a:srgbClr val="FF0000"/>
                </a:solidFill>
                <a:latin typeface="+mn-lt"/>
              </a:rPr>
              <a:t>he difference in the estimated results can be explained by heterogeneity in the changes in health investment behaviors after retirement among different countries.</a:t>
            </a:r>
            <a:endParaRPr lang="en-US" sz="3600" b="1" dirty="0">
              <a:solidFill>
                <a:srgbClr val="FF0000"/>
              </a:solidFill>
              <a:latin typeface="+mn-lt"/>
            </a:endParaRPr>
          </a:p>
          <a:p>
            <a:pPr marL="457200" indent="-457200" eaLnBrk="1" hangingPunct="1">
              <a:buFont typeface="Arial" charset="0"/>
              <a:buChar char="•"/>
            </a:pPr>
            <a:r>
              <a:rPr lang="en-US" sz="3600" b="1" dirty="0" smtClean="0">
                <a:latin typeface="+mn-lt"/>
              </a:rPr>
              <a:t>The Effect of Retirement on Health Investment Behavior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3600" dirty="0" err="1" smtClean="0">
                <a:latin typeface="+mn-lt"/>
              </a:rPr>
              <a:t>Eibich</a:t>
            </a:r>
            <a:r>
              <a:rPr lang="en-US" sz="3600" dirty="0" smtClean="0">
                <a:latin typeface="+mn-lt"/>
              </a:rPr>
              <a:t> (2015) is the first study to clearly point out and investigate the mechanism by using German data. </a:t>
            </a:r>
            <a:r>
              <a:rPr lang="en-US" sz="3600" b="1" dirty="0" smtClean="0">
                <a:latin typeface="+mn-lt"/>
              </a:rPr>
              <a:t>HOWEVER</a:t>
            </a:r>
            <a:r>
              <a:rPr lang="en-US" sz="3600" dirty="0" smtClean="0">
                <a:latin typeface="+mn-lt"/>
              </a:rPr>
              <a:t>, </a:t>
            </a:r>
            <a:r>
              <a:rPr lang="en-US" sz="3600" dirty="0" err="1" smtClean="0">
                <a:latin typeface="+mn-lt"/>
              </a:rPr>
              <a:t>Eibich</a:t>
            </a:r>
            <a:r>
              <a:rPr lang="en-US" sz="3600" dirty="0" smtClean="0">
                <a:latin typeface="+mn-lt"/>
              </a:rPr>
              <a:t> (2015) solely focused on the case of Germany, and thus, his findings </a:t>
            </a:r>
            <a:r>
              <a:rPr lang="en-US" sz="3600" b="1" dirty="0" smtClean="0">
                <a:latin typeface="+mn-lt"/>
              </a:rPr>
              <a:t>CANNOT</a:t>
            </a:r>
            <a:r>
              <a:rPr lang="en-US" sz="3600" dirty="0" smtClean="0">
                <a:latin typeface="+mn-lt"/>
              </a:rPr>
              <a:t> be generalized.</a:t>
            </a:r>
          </a:p>
          <a:p>
            <a:pPr marL="1200150" lvl="1" indent="-457200" eaLnBrk="1" hangingPunct="1">
              <a:buFont typeface="Arial" charset="0"/>
              <a:buChar char="•"/>
            </a:pPr>
            <a:r>
              <a:rPr lang="en-US" sz="4400" b="1" dirty="0" smtClean="0">
                <a:solidFill>
                  <a:srgbClr val="FF0000"/>
                </a:solidFill>
                <a:latin typeface="+mn-lt"/>
              </a:rPr>
              <a:t>Research Question:</a:t>
            </a:r>
            <a:r>
              <a:rPr lang="en-US" sz="44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Are </a:t>
            </a:r>
            <a:r>
              <a:rPr lang="en-US" sz="4400" b="1" dirty="0">
                <a:solidFill>
                  <a:srgbClr val="FF0000"/>
                </a:solidFill>
              </a:rPr>
              <a:t>the </a:t>
            </a:r>
            <a:r>
              <a:rPr lang="en-US" sz="4400" b="1" dirty="0" smtClean="0">
                <a:solidFill>
                  <a:srgbClr val="FF0000"/>
                </a:solidFill>
              </a:rPr>
              <a:t>changes </a:t>
            </a:r>
            <a:r>
              <a:rPr lang="en-US" sz="4400" b="1" dirty="0">
                <a:solidFill>
                  <a:srgbClr val="FF0000"/>
                </a:solidFill>
              </a:rPr>
              <a:t>in health investment </a:t>
            </a:r>
            <a:r>
              <a:rPr lang="en-US" sz="4400" b="1" dirty="0" smtClean="0">
                <a:solidFill>
                  <a:srgbClr val="FF0000"/>
                </a:solidFill>
              </a:rPr>
              <a:t>behaviors </a:t>
            </a:r>
            <a:r>
              <a:rPr lang="en-US" sz="4400" b="1" dirty="0">
                <a:solidFill>
                  <a:srgbClr val="FF0000"/>
                </a:solidFill>
              </a:rPr>
              <a:t>after retirement </a:t>
            </a:r>
            <a:r>
              <a:rPr lang="en-US" sz="4400" b="1" dirty="0" smtClean="0">
                <a:solidFill>
                  <a:srgbClr val="FF0000"/>
                </a:solidFill>
              </a:rPr>
              <a:t> heterogeneous among different countries?</a:t>
            </a:r>
            <a:endParaRPr lang="en-US" sz="4400" b="1" dirty="0" smtClean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43" y="37771183"/>
            <a:ext cx="18592800" cy="5819794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58" y="31951388"/>
            <a:ext cx="14020800" cy="52965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 Box 192"/>
              <p:cNvSpPr txBox="1">
                <a:spLocks noChangeArrowheads="1"/>
              </p:cNvSpPr>
              <p:nvPr/>
            </p:nvSpPr>
            <p:spPr bwMode="auto">
              <a:xfrm>
                <a:off x="222692" y="22638793"/>
                <a:ext cx="32349854" cy="855618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/>
            </p:spPr>
            <p:txBody>
              <a:bodyPr wrap="square" lIns="182880" tIns="182880" rIns="182880" bIns="182880">
                <a:spAutoFit/>
              </a:bodyPr>
              <a:lstStyle>
                <a:lvl1pPr eaLnBrk="0" hangingPunct="0">
                  <a:defRPr sz="2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457200" indent="-457200" eaLnBrk="1" hangingPunct="1">
                  <a:buFont typeface="Arial" charset="0"/>
                  <a:buChar char="•"/>
                </a:pPr>
                <a:r>
                  <a:rPr lang="en-US" sz="3800" b="1" dirty="0" smtClean="0">
                    <a:latin typeface="Calibri" pitchFamily="34" charset="0"/>
                  </a:rPr>
                  <a:t>Estimation Methods: </a:t>
                </a:r>
                <a:r>
                  <a:rPr lang="en-US" sz="3800" dirty="0" smtClean="0">
                    <a:latin typeface="Calibri" pitchFamily="34" charset="0"/>
                  </a:rPr>
                  <a:t>We estimate the following model using </a:t>
                </a:r>
                <a:r>
                  <a:rPr lang="en-US" sz="3800" b="1" dirty="0" smtClean="0">
                    <a:latin typeface="Calibri" pitchFamily="34" charset="0"/>
                  </a:rPr>
                  <a:t>Fixed Effects IV estimation</a:t>
                </a:r>
                <a:r>
                  <a:rPr lang="en-US" sz="3800" dirty="0" smtClean="0">
                    <a:latin typeface="Calibri" pitchFamily="34" charset="0"/>
                  </a:rPr>
                  <a:t>.</a:t>
                </a:r>
                <a:endParaRPr lang="en-US" sz="3800" dirty="0">
                  <a:latin typeface="Calibri" pitchFamily="34" charset="0"/>
                </a:endParaRPr>
              </a:p>
              <a:p>
                <a:pPr eaLnBrk="1" hangingPunct="1"/>
                <a:r>
                  <a:rPr lang="en-US" altLang="ja-JP" sz="3800" b="1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3800" b="1" i="1" smtClean="0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𝒚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 smtClean="0">
                        <a:latin typeface="Cambria Math" charset="0"/>
                      </a:rPr>
                      <m:t>=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𝜷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sz="3800" b="1" dirty="0" smtClean="0">
                    <a:latin typeface="Calibri" pitchFamily="34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𝜷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US" altLang="ja-JP" sz="3800" b="1" i="1" smtClean="0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𝑹𝒆𝒕𝒊𝒓𝒆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 smtClean="0">
                        <a:latin typeface="Cambria Math" charset="0"/>
                      </a:rPr>
                      <m:t>+</m:t>
                    </m:r>
                    <m:sSubSup>
                      <m:sSubSupPr>
                        <m:ctrlPr>
                          <a:rPr lang="en-US" altLang="ja-JP" sz="3800" b="1" i="1" smtClean="0">
                            <a:latin typeface="Cambria Math" charset="0"/>
                          </a:rPr>
                        </m:ctrlPr>
                      </m:sSubSup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𝑿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</a:rPr>
                          <m:t>𝟏</m:t>
                        </m:r>
                        <m:r>
                          <a:rPr lang="en-US" altLang="ja-JP" sz="3800" b="1" i="1" smtClean="0">
                            <a:latin typeface="Cambria Math" charset="0"/>
                          </a:rPr>
                          <m:t>𝒊𝒕</m:t>
                        </m:r>
                      </m:sub>
                      <m:sup>
                        <m:r>
                          <a:rPr lang="en-US" altLang="ja-JP" sz="3800" b="1" i="1" smtClean="0">
                            <a:latin typeface="Cambria Math" charset="0"/>
                          </a:rPr>
                          <m:t>′</m:t>
                        </m:r>
                      </m:sup>
                    </m:sSubSup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𝜹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𝟏</m:t>
                        </m:r>
                      </m:sub>
                    </m:sSub>
                    <m:r>
                      <a:rPr lang="en-US" altLang="ja-JP" sz="3800" b="1" i="1" smtClean="0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 smtClean="0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𝜽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</a:rPr>
                          <m:t>𝒊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𝜼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𝜺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𝟏</m:t>
                        </m:r>
                        <m:r>
                          <a:rPr lang="en-US" altLang="ja-JP" sz="3800" b="1" i="1">
                            <a:latin typeface="Cambria Math" charset="0"/>
                          </a:rPr>
                          <m:t>𝒊</m:t>
                        </m:r>
                        <m:r>
                          <a:rPr lang="en-US" altLang="ja-JP" sz="3800" b="1" i="1" smtClean="0">
                            <a:latin typeface="Cambria Math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en-US" sz="3800" b="1" dirty="0" smtClean="0">
                    <a:latin typeface="Calibri" pitchFamily="34" charset="0"/>
                  </a:rPr>
                  <a:t>    …(1)</a:t>
                </a:r>
              </a:p>
              <a:p>
                <a:pPr eaLnBrk="1" hangingPunct="1"/>
                <a:r>
                  <a:rPr lang="en-US" altLang="ja-JP" sz="3800" b="1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𝑹𝒆𝒕𝒊𝒓𝒆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=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𝜶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𝟎</m:t>
                        </m:r>
                      </m:sub>
                    </m:sSub>
                    <m:r>
                      <a:rPr lang="en-US" altLang="ja-JP" sz="3800" b="1" i="1" smtClean="0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𝜶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𝑵𝑷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𝜶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altLang="ja-JP" sz="3800" b="1" i="1" smtClean="0"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altLang="ja-JP" sz="3800" b="1" i="1" smtClean="0">
                                <a:latin typeface="Cambria Math" charset="0"/>
                              </a:rPr>
                              <m:t>𝑵𝑷</m:t>
                            </m:r>
                          </m:e>
                          <m:sub>
                            <m:r>
                              <a:rPr lang="en-US" altLang="ja-JP" sz="3800" b="1" i="1" smtClean="0">
                                <a:latin typeface="Cambria Math" charset="0"/>
                              </a:rPr>
                              <m:t>𝒊𝒕</m:t>
                            </m:r>
                          </m:sub>
                        </m:s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∙</m:t>
                        </m:r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𝑨𝒈𝒆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𝜶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𝟑</m:t>
                        </m:r>
                      </m:sub>
                    </m:sSub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𝑬𝑷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Sup>
                      <m:sSubSup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SupPr>
                      <m:e>
                        <m:r>
                          <a:rPr lang="en-US" altLang="ja-JP" sz="3800" b="1" i="1">
                            <a:latin typeface="Cambria Math" charset="0"/>
                          </a:rPr>
                          <m:t>𝑿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𝟏</m:t>
                        </m:r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  <m:sup>
                        <m:r>
                          <a:rPr lang="en-US" altLang="ja-JP" sz="3800" b="1" i="1">
                            <a:latin typeface="Cambria Math" charset="0"/>
                          </a:rPr>
                          <m:t>′</m:t>
                        </m:r>
                      </m:sup>
                    </m:sSubSup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𝜹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𝟐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𝜻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</a:rPr>
                          <m:t>𝒊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 smtClean="0">
                            <a:latin typeface="Cambria Math" charset="0"/>
                          </a:rPr>
                          <m:t>𝒑</m:t>
                        </m:r>
                      </m:e>
                      <m:sub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𝒕</m:t>
                        </m:r>
                      </m:sub>
                    </m:sSub>
                    <m:r>
                      <a:rPr lang="en-US" altLang="ja-JP" sz="3800" b="1" i="1">
                        <a:latin typeface="Cambria Math" charset="0"/>
                      </a:rPr>
                      <m:t>+</m:t>
                    </m:r>
                    <m:sSub>
                      <m:sSubPr>
                        <m:ctrlPr>
                          <a:rPr lang="en-US" altLang="ja-JP" sz="3800" b="1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altLang="ja-JP" sz="3800" b="1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𝜺</m:t>
                        </m:r>
                      </m:e>
                      <m:sub>
                        <m:r>
                          <a:rPr lang="en-US" altLang="ja-JP" sz="3800" b="1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𝟐</m:t>
                        </m:r>
                        <m:r>
                          <a:rPr lang="en-US" altLang="ja-JP" sz="3800" b="1" i="1">
                            <a:latin typeface="Cambria Math" charset="0"/>
                          </a:rPr>
                          <m:t>𝒊𝒕</m:t>
                        </m:r>
                      </m:sub>
                    </m:sSub>
                  </m:oMath>
                </a14:m>
                <a:r>
                  <a:rPr lang="en-US" altLang="ja-JP" sz="3800" b="1" dirty="0" smtClean="0">
                    <a:latin typeface="Calibri" pitchFamily="34" charset="0"/>
                  </a:rPr>
                  <a:t>    …(2)</a:t>
                </a:r>
                <a:endParaRPr lang="en-US" altLang="ja-JP" sz="3800" b="1" dirty="0">
                  <a:latin typeface="Calibri" pitchFamily="34" charset="0"/>
                </a:endParaRPr>
              </a:p>
              <a:p>
                <a:pPr marL="1200150" lvl="1" indent="-457200" eaLnBrk="1" hangingPunct="1">
                  <a:buFont typeface="Arial" charset="0"/>
                  <a:buChar char="•"/>
                </a:pPr>
                <a:r>
                  <a:rPr lang="en-US" sz="3800" dirty="0" smtClean="0">
                    <a:latin typeface="Calibri" pitchFamily="34" charset="0"/>
                  </a:rPr>
                  <a:t>When estimating (1), the endogeneity problem may arise, so we use pensionable ages as IVs to control for the endogeneity of the retirement </a:t>
                </a:r>
                <a:r>
                  <a:rPr lang="en-US" sz="3800" dirty="0">
                    <a:latin typeface="Calibri" pitchFamily="34" charset="0"/>
                  </a:rPr>
                  <a:t>decision.</a:t>
                </a:r>
                <a:endParaRPr lang="en-US" sz="3800" dirty="0" smtClean="0">
                  <a:latin typeface="Calibri" pitchFamily="34" charset="0"/>
                </a:endParaRPr>
              </a:p>
              <a:p>
                <a:pPr marL="1200150" lvl="1" indent="-457200" eaLnBrk="1" hangingPunct="1">
                  <a:buFont typeface="Arial" charset="0"/>
                  <a:buChar char="•"/>
                </a:pPr>
                <a:r>
                  <a:rPr lang="en-US" sz="3800" b="1" dirty="0" smtClean="0">
                    <a:latin typeface="Calibri" pitchFamily="34" charset="0"/>
                  </a:rPr>
                  <a:t>IVs</a:t>
                </a:r>
                <a:r>
                  <a:rPr lang="en-US" sz="3800" dirty="0" smtClean="0">
                    <a:latin typeface="Calibri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800" b="0" i="1" smtClean="0">
                        <a:latin typeface="Cambria Math" charset="0"/>
                      </a:rPr>
                      <m:t>𝑁𝑃</m:t>
                    </m:r>
                    <m:d>
                      <m:dPr>
                        <m:ctrlPr>
                          <a:rPr lang="en-US" sz="3800" b="0" i="1" smtClean="0"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sz="3800" b="0" i="1" smtClean="0">
                            <a:latin typeface="Cambria Math" charset="0"/>
                          </a:rPr>
                          <m:t>𝐸𝑃</m:t>
                        </m:r>
                      </m:e>
                    </m:d>
                    <m:r>
                      <a:rPr lang="en-US" sz="3800" b="0" i="1" smtClean="0">
                        <a:latin typeface="Cambria Math" charset="0"/>
                      </a:rPr>
                      <m:t>=1{</m:t>
                    </m:r>
                    <m:r>
                      <a:rPr lang="en-US" sz="3800" b="0" i="1" smtClean="0">
                        <a:latin typeface="Cambria Math" charset="0"/>
                      </a:rPr>
                      <m:t>𝐴𝑔𝑒</m:t>
                    </m:r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≥</m:t>
                    </m:r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𝑁𝑜𝑟𝑚𝑎𝑙</m:t>
                    </m:r>
                    <m:d>
                      <m:dPr>
                        <m:ctrlPr>
                          <a:rPr lang="en-US" sz="38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dPr>
                      <m:e>
                        <m:r>
                          <a:rPr lang="en-US" sz="3800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𝐸𝑎𝑟𝑙𝑦</m:t>
                        </m:r>
                      </m:e>
                    </m:d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𝑝𝑒𝑛𝑠𝑖𝑜𝑛𝑎𝑏𝑙𝑒</m:t>
                    </m:r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  <m:r>
                      <a:rPr lang="en-US" sz="3800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𝑎𝑔𝑒</m:t>
                    </m:r>
                    <m:r>
                      <a:rPr lang="en-US" sz="3800" b="0" i="1" smtClean="0">
                        <a:latin typeface="Cambria Math" charset="0"/>
                      </a:rPr>
                      <m:t>}</m:t>
                    </m:r>
                  </m:oMath>
                </a14:m>
                <a:r>
                  <a:rPr lang="en-US" sz="3800" dirty="0" smtClean="0">
                    <a:latin typeface="Calibri" pitchFamily="34" charset="0"/>
                  </a:rPr>
                  <a:t> </a:t>
                </a:r>
                <a:r>
                  <a:rPr lang="en-US" sz="3800" b="1" dirty="0" smtClean="0">
                    <a:solidFill>
                      <a:srgbClr val="FF0000"/>
                    </a:solidFill>
                    <a:latin typeface="Calibri" pitchFamily="34" charset="0"/>
                  </a:rPr>
                  <a:t>(Please see Figure 1)</a:t>
                </a:r>
                <a:endParaRPr lang="en-US" sz="3800" b="1" dirty="0">
                  <a:solidFill>
                    <a:srgbClr val="FF0000"/>
                  </a:solidFill>
                  <a:latin typeface="Calibri" pitchFamily="34" charset="0"/>
                </a:endParaRPr>
              </a:p>
              <a:p>
                <a:pPr marL="457200" indent="-457200" eaLnBrk="1" hangingPunct="1">
                  <a:buFont typeface="Arial" charset="0"/>
                  <a:buChar char="•"/>
                </a:pPr>
                <a:r>
                  <a:rPr lang="en-US" sz="3800" b="1" dirty="0" smtClean="0">
                    <a:latin typeface="Calibri" pitchFamily="34" charset="0"/>
                  </a:rPr>
                  <a:t>Results</a:t>
                </a:r>
              </a:p>
              <a:p>
                <a:pPr marL="1485900" lvl="1" indent="-742950" eaLnBrk="1" hangingPunct="1">
                  <a:buFont typeface="+mj-lt"/>
                  <a:buAutoNum type="arabicPeriod"/>
                </a:pPr>
                <a:r>
                  <a:rPr lang="en-US" sz="3800" b="1" dirty="0" smtClean="0">
                    <a:latin typeface="Calibri" pitchFamily="34" charset="0"/>
                  </a:rPr>
                  <a:t>The Effects of Retirement on Health </a:t>
                </a:r>
                <a:r>
                  <a:rPr lang="en-US" sz="3800" b="1" dirty="0">
                    <a:latin typeface="Calibri" pitchFamily="34" charset="0"/>
                  </a:rPr>
                  <a:t>Investment (Table </a:t>
                </a:r>
                <a:r>
                  <a:rPr lang="en-US" sz="3800" b="1" dirty="0" smtClean="0">
                    <a:latin typeface="Calibri" pitchFamily="34" charset="0"/>
                  </a:rPr>
                  <a:t>1)</a:t>
                </a:r>
              </a:p>
              <a:p>
                <a:pPr marL="1885950" lvl="2" indent="-742950" eaLnBrk="1" hangingPunct="1">
                  <a:buFont typeface="Arial" charset="0"/>
                  <a:buChar char="•"/>
                </a:pPr>
                <a:r>
                  <a:rPr lang="en-US" sz="3800" dirty="0" smtClean="0">
                    <a:latin typeface="Calibri" pitchFamily="34" charset="0"/>
                  </a:rPr>
                  <a:t>In many countries, health investment is improved after retirement. (e.g., smoking decreases: US,FR,KR,ES; exercise (MD) increases: US,ENG,DK,ES) The pattern of change differs from country to country (e.g., the US elderly increase moderate exercise, but among the German elderly there is no change in that respect). </a:t>
                </a:r>
              </a:p>
              <a:p>
                <a:pPr marL="1885950" lvl="2" indent="-742950" eaLnBrk="1" hangingPunct="1">
                  <a:buFont typeface="Arial" charset="0"/>
                  <a:buChar char="•"/>
                </a:pPr>
                <a:r>
                  <a:rPr lang="en-US" sz="3800" b="1" dirty="0" smtClean="0">
                    <a:solidFill>
                      <a:srgbClr val="FF0000"/>
                    </a:solidFill>
                    <a:latin typeface="Calibri" pitchFamily="34" charset="0"/>
                  </a:rPr>
                  <a:t>Research Question: </a:t>
                </a:r>
                <a:r>
                  <a:rPr lang="en-US" sz="3800" b="1" dirty="0" smtClean="0">
                    <a:solidFill>
                      <a:srgbClr val="FF0000"/>
                    </a:solidFill>
                  </a:rPr>
                  <a:t>Are </a:t>
                </a:r>
                <a:r>
                  <a:rPr lang="en-US" sz="3800" b="1" dirty="0">
                    <a:solidFill>
                      <a:srgbClr val="FF0000"/>
                    </a:solidFill>
                  </a:rPr>
                  <a:t>the </a:t>
                </a:r>
                <a:r>
                  <a:rPr lang="en-US" sz="3800" b="1" dirty="0" smtClean="0">
                    <a:solidFill>
                      <a:srgbClr val="FF0000"/>
                    </a:solidFill>
                  </a:rPr>
                  <a:t>changes </a:t>
                </a:r>
                <a:r>
                  <a:rPr lang="en-US" sz="3800" b="1" dirty="0">
                    <a:solidFill>
                      <a:srgbClr val="FF0000"/>
                    </a:solidFill>
                  </a:rPr>
                  <a:t>in health investment behaviors after retirement  heterogeneous among different countries? </a:t>
                </a:r>
                <a:endParaRPr lang="en-US" sz="3800" b="1" dirty="0" smtClean="0">
                  <a:solidFill>
                    <a:srgbClr val="FF0000"/>
                  </a:solidFill>
                </a:endParaRPr>
              </a:p>
              <a:p>
                <a:pPr lvl="2" indent="0" eaLnBrk="1" hangingPunct="1"/>
                <a:r>
                  <a:rPr lang="en-US" altLang="ja-JP" sz="3800" b="1" dirty="0">
                    <a:solidFill>
                      <a:srgbClr val="FF0000"/>
                    </a:solidFill>
                  </a:rPr>
                  <a:t>	</a:t>
                </a:r>
                <a:r>
                  <a:rPr lang="ja-JP" altLang="en-US" sz="3800" b="1" dirty="0" smtClean="0">
                    <a:solidFill>
                      <a:srgbClr val="FF0000"/>
                    </a:solidFill>
                  </a:rPr>
                  <a:t>⇒</a:t>
                </a:r>
                <a:r>
                  <a:rPr lang="en-US" altLang="ja-JP" sz="3800" b="1" dirty="0" smtClean="0">
                    <a:solidFill>
                      <a:srgbClr val="FF0000"/>
                    </a:solidFill>
                  </a:rPr>
                  <a:t> YES, however,</a:t>
                </a:r>
                <a:r>
                  <a:rPr lang="en-US" sz="3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3800" b="1" dirty="0">
                    <a:solidFill>
                      <a:srgbClr val="FF0000"/>
                    </a:solidFill>
                  </a:rPr>
                  <a:t>health investment behaviors </a:t>
                </a:r>
                <a:r>
                  <a:rPr lang="en-US" altLang="ja-JP" sz="3800" b="1" dirty="0">
                    <a:solidFill>
                      <a:srgbClr val="FF0000"/>
                    </a:solidFill>
                  </a:rPr>
                  <a:t>seem </a:t>
                </a:r>
                <a:r>
                  <a:rPr lang="en-US" altLang="ja-JP" sz="3800" b="1" dirty="0" smtClean="0">
                    <a:solidFill>
                      <a:srgbClr val="FF0000"/>
                    </a:solidFill>
                  </a:rPr>
                  <a:t>to </a:t>
                </a:r>
                <a:r>
                  <a:rPr lang="en-US" altLang="ja-JP" sz="3800" b="1" dirty="0">
                    <a:solidFill>
                      <a:srgbClr val="FF0000"/>
                    </a:solidFill>
                  </a:rPr>
                  <a:t>improve </a:t>
                </a:r>
                <a:r>
                  <a:rPr lang="en-US" sz="3800" b="1" dirty="0" smtClean="0">
                    <a:solidFill>
                      <a:srgbClr val="FF0000"/>
                    </a:solidFill>
                  </a:rPr>
                  <a:t>after </a:t>
                </a:r>
                <a:r>
                  <a:rPr lang="en-US" sz="3800" b="1" dirty="0">
                    <a:solidFill>
                      <a:srgbClr val="FF0000"/>
                    </a:solidFill>
                  </a:rPr>
                  <a:t>retirement</a:t>
                </a:r>
                <a:r>
                  <a:rPr lang="en-US" altLang="ja-JP" sz="3800" b="1" dirty="0" smtClean="0">
                    <a:solidFill>
                      <a:srgbClr val="FF0000"/>
                    </a:solidFill>
                  </a:rPr>
                  <a:t> in most of countries.</a:t>
                </a:r>
                <a:endParaRPr lang="en-US" sz="3800" dirty="0">
                  <a:solidFill>
                    <a:srgbClr val="FF0000"/>
                  </a:solidFill>
                  <a:latin typeface="Calibri" pitchFamily="34" charset="0"/>
                </a:endParaRPr>
              </a:p>
              <a:p>
                <a:pPr marL="1485900" lvl="1" indent="-742950" eaLnBrk="1" hangingPunct="1">
                  <a:buFont typeface="+mj-lt"/>
                  <a:buAutoNum type="arabicPeriod"/>
                </a:pPr>
                <a:r>
                  <a:rPr lang="en-US" sz="3800" b="1" dirty="0" smtClean="0">
                    <a:latin typeface="Calibri" pitchFamily="34" charset="0"/>
                  </a:rPr>
                  <a:t>The Effects of Health Investments on Health </a:t>
                </a:r>
                <a:r>
                  <a:rPr lang="en-US" sz="3800" b="1" dirty="0">
                    <a:latin typeface="Calibri" pitchFamily="34" charset="0"/>
                  </a:rPr>
                  <a:t>O</a:t>
                </a:r>
                <a:r>
                  <a:rPr lang="en-US" sz="3800" b="1" dirty="0" smtClean="0">
                    <a:latin typeface="Calibri" pitchFamily="34" charset="0"/>
                  </a:rPr>
                  <a:t>utcomes (Further analysis) (Table 2)</a:t>
                </a:r>
              </a:p>
              <a:p>
                <a:pPr marL="1600200" lvl="2" indent="-457200" eaLnBrk="1" hangingPunct="1">
                  <a:buFont typeface="Arial" charset="0"/>
                  <a:buChar char="•"/>
                </a:pPr>
                <a:r>
                  <a:rPr lang="en-US" sz="3800" dirty="0" smtClean="0">
                    <a:latin typeface="Calibri" pitchFamily="34" charset="0"/>
                  </a:rPr>
                  <a:t>We cannot observe significant effects of exercise on the </a:t>
                </a:r>
                <a:r>
                  <a:rPr lang="en-US" sz="3800" smtClean="0">
                    <a:latin typeface="Calibri" pitchFamily="34" charset="0"/>
                  </a:rPr>
                  <a:t>BMI condition, </a:t>
                </a:r>
                <a:r>
                  <a:rPr lang="en-US" sz="3800" dirty="0" smtClean="0">
                    <a:latin typeface="Calibri" pitchFamily="34" charset="0"/>
                  </a:rPr>
                  <a:t>even though there are significant 1st stage results in some groups.</a:t>
                </a:r>
                <a:endParaRPr lang="en-US" sz="3800" dirty="0"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3" name="Text Box 1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2692" y="22638793"/>
                <a:ext cx="32349854" cy="8556188"/>
              </a:xfrm>
              <a:prstGeom prst="rect">
                <a:avLst/>
              </a:prstGeom>
              <a:blipFill rotWithShape="0">
                <a:blip r:embed="rId5"/>
                <a:stretch>
                  <a:fillRect l="-264" b="-285"/>
                </a:stretch>
              </a:blipFill>
              <a:ln w="12700">
                <a:solidFill>
                  <a:schemeClr val="accent1">
                    <a:lumMod val="75000"/>
                  </a:schemeClr>
                </a:solidFill>
              </a:ln>
              <a:effectLst/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14"/>
          <p:cNvSpPr/>
          <p:nvPr/>
        </p:nvSpPr>
        <p:spPr>
          <a:xfrm>
            <a:off x="222692" y="21598825"/>
            <a:ext cx="32349854" cy="101566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Methods and Results</a:t>
            </a:r>
            <a:endParaRPr lang="en-US" sz="6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2" name="Text Box 180"/>
          <p:cNvSpPr txBox="1">
            <a:spLocks noChangeArrowheads="1"/>
          </p:cNvSpPr>
          <p:nvPr/>
        </p:nvSpPr>
        <p:spPr bwMode="auto">
          <a:xfrm>
            <a:off x="2706958" y="31456591"/>
            <a:ext cx="142190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dirty="0">
                <a:latin typeface="Calibri" pitchFamily="34" charset="0"/>
              </a:rPr>
              <a:t>Figure 1</a:t>
            </a:r>
            <a:r>
              <a:rPr lang="en-US" sz="2800" b="1" dirty="0" smtClean="0">
                <a:latin typeface="Calibri" pitchFamily="34" charset="0"/>
              </a:rPr>
              <a:t>. The Relationship between </a:t>
            </a:r>
            <a:r>
              <a:rPr lang="en-US" sz="2800" b="1" dirty="0">
                <a:latin typeface="Calibri" pitchFamily="34" charset="0"/>
              </a:rPr>
              <a:t>R</a:t>
            </a:r>
            <a:r>
              <a:rPr lang="en-US" sz="2800" b="1" dirty="0" smtClean="0">
                <a:latin typeface="Calibri" pitchFamily="34" charset="0"/>
              </a:rPr>
              <a:t>etirement and Pension </a:t>
            </a:r>
            <a:r>
              <a:rPr lang="en-US" sz="2800" b="1" dirty="0">
                <a:latin typeface="Calibri" pitchFamily="34" charset="0"/>
              </a:rPr>
              <a:t>E</a:t>
            </a:r>
            <a:r>
              <a:rPr lang="en-US" sz="2800" b="1" dirty="0" smtClean="0">
                <a:latin typeface="Calibri" pitchFamily="34" charset="0"/>
              </a:rPr>
              <a:t>ligibility </a:t>
            </a:r>
            <a:r>
              <a:rPr lang="en-US" sz="2800" b="1" dirty="0">
                <a:latin typeface="Calibri" pitchFamily="34" charset="0"/>
              </a:rPr>
              <a:t>A</a:t>
            </a:r>
            <a:r>
              <a:rPr lang="en-US" sz="2800" b="1" dirty="0" smtClean="0">
                <a:latin typeface="Calibri" pitchFamily="34" charset="0"/>
              </a:rPr>
              <a:t>ge in the US (1st stage)</a:t>
            </a:r>
            <a:endParaRPr lang="en-US" sz="2800" b="1" dirty="0">
              <a:latin typeface="Calibri" pitchFamily="34" charset="0"/>
            </a:endParaRPr>
          </a:p>
        </p:txBody>
      </p:sp>
      <p:sp>
        <p:nvSpPr>
          <p:cNvPr id="33" name="Text Box 180"/>
          <p:cNvSpPr txBox="1">
            <a:spLocks noChangeArrowheads="1"/>
          </p:cNvSpPr>
          <p:nvPr/>
        </p:nvSpPr>
        <p:spPr bwMode="auto">
          <a:xfrm>
            <a:off x="2706958" y="37247963"/>
            <a:ext cx="13521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dirty="0" smtClean="0">
                <a:latin typeface="Calibri" pitchFamily="34" charset="0"/>
              </a:rPr>
              <a:t>Table </a:t>
            </a:r>
            <a:r>
              <a:rPr lang="en-US" sz="2800" b="1" dirty="0">
                <a:latin typeface="Calibri" pitchFamily="34" charset="0"/>
              </a:rPr>
              <a:t>1</a:t>
            </a:r>
            <a:r>
              <a:rPr lang="en-US" sz="2800" b="1" dirty="0" smtClean="0">
                <a:latin typeface="Calibri" pitchFamily="34" charset="0"/>
              </a:rPr>
              <a:t>. The Effects of Retirement on Health </a:t>
            </a:r>
            <a:r>
              <a:rPr lang="en-US" sz="2800" b="1" dirty="0">
                <a:latin typeface="Calibri" pitchFamily="34" charset="0"/>
              </a:rPr>
              <a:t>I</a:t>
            </a:r>
            <a:r>
              <a:rPr lang="en-US" sz="2800" b="1" dirty="0" smtClean="0">
                <a:latin typeface="Calibri" pitchFamily="34" charset="0"/>
              </a:rPr>
              <a:t>nvestment </a:t>
            </a:r>
            <a:r>
              <a:rPr lang="en-US" sz="2800" b="1" dirty="0">
                <a:latin typeface="Calibri" pitchFamily="34" charset="0"/>
              </a:rPr>
              <a:t>B</a:t>
            </a:r>
            <a:r>
              <a:rPr lang="en-US" sz="2800" b="1" dirty="0" smtClean="0">
                <a:latin typeface="Calibri" pitchFamily="34" charset="0"/>
              </a:rPr>
              <a:t>ehaviors (9 developed countries)</a:t>
            </a:r>
            <a:endParaRPr lang="en-US" sz="2800" b="1" dirty="0">
              <a:latin typeface="Calibri" pitchFamily="34" charset="0"/>
            </a:endParaRPr>
          </a:p>
        </p:txBody>
      </p:sp>
      <p:sp>
        <p:nvSpPr>
          <p:cNvPr id="34" name="Text Box 180"/>
          <p:cNvSpPr txBox="1">
            <a:spLocks noChangeArrowheads="1"/>
          </p:cNvSpPr>
          <p:nvPr/>
        </p:nvSpPr>
        <p:spPr bwMode="auto">
          <a:xfrm>
            <a:off x="19408221" y="31428168"/>
            <a:ext cx="130746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dirty="0" smtClean="0">
                <a:latin typeface="Calibri" pitchFamily="34" charset="0"/>
              </a:rPr>
              <a:t>Table </a:t>
            </a:r>
            <a:r>
              <a:rPr lang="en-US" sz="2800" b="1" dirty="0">
                <a:latin typeface="Calibri" pitchFamily="34" charset="0"/>
              </a:rPr>
              <a:t>2</a:t>
            </a:r>
            <a:r>
              <a:rPr lang="en-US" sz="2800" b="1" dirty="0" smtClean="0">
                <a:latin typeface="Calibri" pitchFamily="34" charset="0"/>
              </a:rPr>
              <a:t>. The Effect of </a:t>
            </a:r>
            <a:r>
              <a:rPr lang="en-US" sz="2800" b="1" dirty="0">
                <a:latin typeface="Calibri" pitchFamily="34" charset="0"/>
              </a:rPr>
              <a:t>E</a:t>
            </a:r>
            <a:r>
              <a:rPr lang="en-US" sz="2800" b="1" dirty="0" smtClean="0">
                <a:latin typeface="Calibri" pitchFamily="34" charset="0"/>
              </a:rPr>
              <a:t>xercise on BMI condition in the US Elderly </a:t>
            </a:r>
            <a:r>
              <a:rPr lang="en-US" sz="2800" b="1" dirty="0">
                <a:latin typeface="Calibri" pitchFamily="34" charset="0"/>
              </a:rPr>
              <a:t>A</a:t>
            </a:r>
            <a:r>
              <a:rPr lang="en-US" sz="2800" b="1" dirty="0" smtClean="0">
                <a:latin typeface="Calibri" pitchFamily="34" charset="0"/>
              </a:rPr>
              <a:t>ged 50-74 (BMI≧25)</a:t>
            </a:r>
            <a:endParaRPr lang="en-US" sz="2800" b="1" dirty="0">
              <a:latin typeface="Calibri" pitchFamily="34" charset="0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9532" y="32184574"/>
            <a:ext cx="13483013" cy="1109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475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1777</TotalTime>
  <Words>601</Words>
  <Application>Microsoft Macintosh PowerPoint</Application>
  <PresentationFormat>ユーザー設定</PresentationFormat>
  <Paragraphs>54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ＭＳ Ｐゴシック</vt:lpstr>
      <vt:lpstr>Yu Gothic</vt:lpstr>
      <vt:lpstr>Office Theme</vt:lpstr>
      <vt:lpstr>PowerPoint プレゼンテーション</vt:lpstr>
    </vt:vector>
  </TitlesOfParts>
  <Company>Hewlett-Packard Company</Company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B. Houston</dc:creator>
  <cp:lastModifiedBy>Microsoft Office ユーザー</cp:lastModifiedBy>
  <cp:revision>181</cp:revision>
  <dcterms:created xsi:type="dcterms:W3CDTF">2016-06-27T20:00:38Z</dcterms:created>
  <dcterms:modified xsi:type="dcterms:W3CDTF">2016-12-12T12:22:32Z</dcterms:modified>
</cp:coreProperties>
</file>