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70" r:id="rId5"/>
    <p:sldId id="263" r:id="rId6"/>
    <p:sldId id="271" r:id="rId7"/>
    <p:sldId id="264" r:id="rId8"/>
    <p:sldId id="273" r:id="rId9"/>
    <p:sldId id="295" r:id="rId10"/>
    <p:sldId id="275" r:id="rId11"/>
    <p:sldId id="274" r:id="rId12"/>
    <p:sldId id="296" r:id="rId13"/>
    <p:sldId id="297" r:id="rId14"/>
    <p:sldId id="298" r:id="rId15"/>
    <p:sldId id="277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1" r:id="rId26"/>
    <p:sldId id="292" r:id="rId27"/>
    <p:sldId id="293" r:id="rId28"/>
    <p:sldId id="294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5"/>
    <p:restoredTop sz="94660"/>
  </p:normalViewPr>
  <p:slideViewPr>
    <p:cSldViewPr>
      <p:cViewPr>
        <p:scale>
          <a:sx n="93" d="100"/>
          <a:sy n="93" d="100"/>
        </p:scale>
        <p:origin x="-1350" y="-444"/>
      </p:cViewPr>
      <p:guideLst>
        <p:guide orient="horz" pos="62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0" tIns="46655" rIns="93310" bIns="466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10" tIns="46655" rIns="93310" bIns="466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1"/>
            <a:ext cx="6400800" cy="685799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230B-F642-8349-A125-BF1F59E38F31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EB9-9C7D-3A49-A17C-A84D39731E9F}" type="datetime1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580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6200" y="6613525"/>
            <a:ext cx="990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A874-385D-7D40-8483-886A8DD3C4DA}" type="datetime1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5"/>
            <a:ext cx="5334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30188" indent="-222250" algn="l" defTabSz="914400" rtl="0" eaLnBrk="1" latinLnBrk="0" hangingPunct="1"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7338" algn="l" defTabSz="914400" rtl="0" eaLnBrk="1" latinLnBrk="0" hangingPunct="1">
        <a:spcBef>
          <a:spcPts val="300"/>
        </a:spcBef>
        <a:spcAft>
          <a:spcPts val="600"/>
        </a:spcAft>
        <a:buFont typeface="Arial" panose="020B0604020202020204" pitchFamily="34" charset="0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6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Valuing ‘Free’ Media in GDP:</a:t>
            </a:r>
            <a:br>
              <a:rPr lang="en-US" sz="4000" dirty="0" smtClean="0"/>
            </a:br>
            <a:r>
              <a:rPr lang="en-US" sz="3200" dirty="0" smtClean="0"/>
              <a:t>An Experimental Approach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1" y="4953000"/>
            <a:ext cx="7343118" cy="1665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</a:rPr>
              <a:t>Leonard Nakamura, Jon Samuels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</a:rPr>
              <a:t> and Rachel Soloveichik</a:t>
            </a:r>
          </a:p>
        </p:txBody>
      </p:sp>
    </p:spTree>
    <p:extLst>
      <p:ext uri="{BB962C8B-B14F-4D97-AF65-F5344CB8AC3E}">
        <p14:creationId xmlns:p14="http://schemas.microsoft.com/office/powerpoint/2010/main" val="379228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Research on ‘Free’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/>
              <a:t>Borden (1935) was an early exploration of </a:t>
            </a:r>
            <a:r>
              <a:rPr lang="en-US" sz="2400" dirty="0" smtClean="0"/>
              <a:t>the </a:t>
            </a:r>
            <a:r>
              <a:rPr lang="en-US" sz="2400" dirty="0"/>
              <a:t>proportion of advertising devoted to subsidizing content provision</a:t>
            </a:r>
          </a:p>
          <a:p>
            <a:r>
              <a:rPr lang="en-US" sz="2400" dirty="0"/>
              <a:t>Extensive discussion of ‘free’ media in </a:t>
            </a:r>
            <a:r>
              <a:rPr lang="en-US" sz="2400" dirty="0" smtClean="0"/>
              <a:t>GDP during the 1970s</a:t>
            </a:r>
            <a:endParaRPr lang="en-US" sz="2400" dirty="0"/>
          </a:p>
          <a:p>
            <a:pPr lvl="1"/>
            <a:r>
              <a:rPr lang="en-US" sz="2100" dirty="0" err="1"/>
              <a:t>Ruggles</a:t>
            </a:r>
            <a:r>
              <a:rPr lang="en-US" sz="2100" dirty="0"/>
              <a:t> and </a:t>
            </a:r>
            <a:r>
              <a:rPr lang="en-US" sz="2100" dirty="0" err="1"/>
              <a:t>Ruggles</a:t>
            </a:r>
            <a:r>
              <a:rPr lang="en-US" sz="2100" dirty="0"/>
              <a:t> (1970), </a:t>
            </a:r>
            <a:r>
              <a:rPr lang="en-US" sz="2100" dirty="0" err="1"/>
              <a:t>Okun</a:t>
            </a:r>
            <a:r>
              <a:rPr lang="en-US" sz="2100" dirty="0"/>
              <a:t> (1971), </a:t>
            </a:r>
            <a:r>
              <a:rPr lang="en-US" sz="2100" dirty="0" err="1"/>
              <a:t>Jaszi</a:t>
            </a:r>
            <a:r>
              <a:rPr lang="en-US" sz="2100" dirty="0"/>
              <a:t> (1971), Eisner (1978). Kendrick (1979)</a:t>
            </a:r>
          </a:p>
          <a:p>
            <a:r>
              <a:rPr lang="en-US" sz="2400" dirty="0" err="1"/>
              <a:t>Cremeans</a:t>
            </a:r>
            <a:r>
              <a:rPr lang="en-US" sz="2400" dirty="0"/>
              <a:t> (1980) proposed a barter mechanism for measuring free media similar to the one we propose and estimated it</a:t>
            </a:r>
          </a:p>
          <a:p>
            <a:r>
              <a:rPr lang="en-US" sz="2400" dirty="0" err="1"/>
              <a:t>Vanoli</a:t>
            </a:r>
            <a:r>
              <a:rPr lang="en-US" sz="2400" dirty="0"/>
              <a:t> (2000) discussed it in a </a:t>
            </a:r>
            <a:r>
              <a:rPr lang="en-US" sz="2400" dirty="0" smtClean="0"/>
              <a:t>history </a:t>
            </a:r>
            <a:r>
              <a:rPr lang="en-US" sz="2400" dirty="0"/>
              <a:t>of national accounting</a:t>
            </a:r>
          </a:p>
          <a:p>
            <a:r>
              <a:rPr lang="en-US" sz="2400" dirty="0"/>
              <a:t>Nakamura (2005) modeled consumption gains </a:t>
            </a:r>
            <a:r>
              <a:rPr lang="en-US" sz="2400" dirty="0" smtClean="0"/>
              <a:t>in an expenditure model</a:t>
            </a:r>
          </a:p>
          <a:p>
            <a:r>
              <a:rPr lang="en-US" sz="2400" dirty="0" smtClean="0"/>
              <a:t>Soloveichik (2014) revived this approach for US GDP</a:t>
            </a:r>
          </a:p>
          <a:p>
            <a:r>
              <a:rPr lang="en-US" sz="2400" dirty="0" smtClean="0"/>
              <a:t>Soloveichik </a:t>
            </a:r>
            <a:r>
              <a:rPr lang="en-US" sz="2400" dirty="0"/>
              <a:t>and Nakamura (2015) calculated ‘free’ media across countries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Used to Track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split </a:t>
            </a:r>
            <a:r>
              <a:rPr lang="en-US" dirty="0" smtClean="0"/>
              <a:t>advertising </a:t>
            </a:r>
            <a:r>
              <a:rPr lang="en-US" dirty="0"/>
              <a:t>into: a) </a:t>
            </a:r>
            <a:r>
              <a:rPr lang="en-US" dirty="0" smtClean="0"/>
              <a:t>print newspaper or magazines </a:t>
            </a:r>
            <a:r>
              <a:rPr lang="en-US" dirty="0"/>
              <a:t>; b) </a:t>
            </a:r>
            <a:r>
              <a:rPr lang="en-US" dirty="0" smtClean="0"/>
              <a:t>broadcast radio or television; c) cable, satellite and other subscription video; d) online media.</a:t>
            </a:r>
          </a:p>
          <a:p>
            <a:pPr lvl="1"/>
            <a:r>
              <a:rPr lang="en-US" dirty="0" smtClean="0"/>
              <a:t>Each category has its time series of nominal expenditures, media prices and advertising viewership prices.</a:t>
            </a:r>
          </a:p>
          <a:p>
            <a:r>
              <a:rPr lang="en-US" dirty="0"/>
              <a:t>Our primary source is the 2007 Economic Census</a:t>
            </a:r>
          </a:p>
          <a:p>
            <a:pPr lvl="1"/>
            <a:r>
              <a:rPr lang="en-US" dirty="0"/>
              <a:t>The Economic Census reports advertising by media category and industry.</a:t>
            </a:r>
          </a:p>
          <a:p>
            <a:pPr lvl="1"/>
            <a:r>
              <a:rPr lang="en-US" dirty="0"/>
              <a:t>We include all advertising revenue, regardless of whether consumers pay zero out-of-pocket or a subsidized price.</a:t>
            </a:r>
          </a:p>
          <a:p>
            <a:pPr lvl="1"/>
            <a:r>
              <a:rPr lang="en-US" dirty="0"/>
              <a:t>Our annual data is taken from the Service Annual Survey, the CS Ad expenditure dataset and other sources.</a:t>
            </a:r>
          </a:p>
          <a:p>
            <a:pPr marL="398462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Nominal </a:t>
            </a:r>
            <a:r>
              <a:rPr lang="en-US" sz="2800" dirty="0" smtClean="0"/>
              <a:t>Advertising Expenditures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explosion in online media is balanced out by drop in print media.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Consumers have also substituted from broadcast television to cable </a:t>
            </a:r>
            <a:r>
              <a:rPr lang="en-US" sz="1800" dirty="0" smtClean="0"/>
              <a:t>television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3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2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Expenditure Share for Media 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53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(Media Content Costs) = (Total Advertising Revenue) – (Ad-Related Costs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4057"/>
            <a:ext cx="8475785" cy="48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2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Share for Media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For online media, we use survey data to split personal and work Internet use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For other media categories, we use the Economic Census and our best judgement.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2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Nominal </a:t>
            </a:r>
            <a:r>
              <a:rPr lang="en-US" sz="2800" dirty="0" smtClean="0"/>
              <a:t>‘Free’ </a:t>
            </a:r>
            <a:r>
              <a:rPr lang="en-US" sz="2800" dirty="0"/>
              <a:t>Consumer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Advertising-supported consumer entertainment has hovered around 0.5% of nominal GDP back to 1929 – so measured GDP growth doesn’t change much.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" y="1143000"/>
            <a:ext cx="846944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6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Prices for Ad-Supported Media Are Hard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Quality is extremely difficult to measure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media experience depends on not only the media program, but also consumer inputs like smartphones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onsumer </a:t>
            </a:r>
            <a:r>
              <a:rPr lang="en-US" sz="2400" dirty="0"/>
              <a:t>preferences differ across people and over time.</a:t>
            </a:r>
          </a:p>
          <a:p>
            <a:r>
              <a:rPr lang="en-US" sz="2700" dirty="0" smtClean="0"/>
              <a:t>Our </a:t>
            </a:r>
            <a:r>
              <a:rPr lang="en-US" sz="2700" dirty="0"/>
              <a:t>price indexes are mostly based on BEA’s pre-existing price indexes for inputs to media production and output prices for similar goods.</a:t>
            </a:r>
          </a:p>
          <a:p>
            <a:pPr lvl="1"/>
            <a:r>
              <a:rPr lang="en-US" sz="2700" dirty="0"/>
              <a:t>These price indexes do not account for network effects or other quality change</a:t>
            </a:r>
            <a:r>
              <a:rPr lang="en-US" sz="2700" dirty="0" smtClean="0"/>
              <a:t>.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Prices for </a:t>
            </a:r>
            <a:r>
              <a:rPr lang="en-US" sz="2800" dirty="0" smtClean="0"/>
              <a:t>‘Free’ </a:t>
            </a:r>
            <a:r>
              <a:rPr lang="en-US" sz="2800" dirty="0"/>
              <a:t>Media vs. GDP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17" y="5486400"/>
            <a:ext cx="8229600" cy="117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Online media uses a lot of computers, so its production costs have dropped.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Cable television also uses computers to film programs and then transmit them.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 contrast, print media and broadcast media use less computers in production.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7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Prices for Online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57800"/>
            <a:ext cx="8229600" cy="1325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Software is the main input, so online media prices track software prices closely.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Internet companies also require servers to run their software and a few workers to deal with overhead.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Programmers have gotten much more productive at writing pre-packaged software and running server farms to provide cloud computing.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As an upper bound on prices, we assume the same productivity growth for Internet software programmers.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These price indexes don’t take into account network effects and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5" y="1371600"/>
            <a:ext cx="82296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5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Prices for Print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36" y="5410200"/>
            <a:ext cx="8229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 use book prices a proxy for newspaper writing costs.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Newspapers (typically) require more outside research than books, so we include telephone service and online media costs in our index.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7" y="1447800"/>
            <a:ext cx="8266113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8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‘</a:t>
            </a:r>
            <a:r>
              <a:rPr lang="en-US" dirty="0"/>
              <a:t>Free’ </a:t>
            </a:r>
            <a:r>
              <a:rPr lang="en-US" dirty="0" smtClean="0"/>
              <a:t>media like Google or broadcast television are </a:t>
            </a:r>
            <a:r>
              <a:rPr lang="en-US" dirty="0"/>
              <a:t>economic products– but they don’t show up as final expenditures in GDP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researchers believe that ‘free’ media is worth $2 trillion (</a:t>
            </a:r>
            <a:r>
              <a:rPr lang="en-US" dirty="0" err="1" smtClean="0"/>
              <a:t>Brynjolfsson</a:t>
            </a:r>
            <a:r>
              <a:rPr lang="en-US" dirty="0" smtClean="0"/>
              <a:t> and Oh 2012).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Most ‘free’ </a:t>
            </a:r>
            <a:r>
              <a:rPr lang="en-US" dirty="0" smtClean="0"/>
              <a:t>media is </a:t>
            </a:r>
            <a:r>
              <a:rPr lang="en-US" dirty="0"/>
              <a:t>supported </a:t>
            </a:r>
            <a:r>
              <a:rPr lang="en-US" dirty="0" smtClean="0"/>
              <a:t>by advertising.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We tweak the GDP formula to </a:t>
            </a:r>
            <a:r>
              <a:rPr lang="en-US" dirty="0" smtClean="0"/>
              <a:t>count advertising-supported consumer entertainment in final output.</a:t>
            </a:r>
          </a:p>
          <a:p>
            <a:pPr lvl="1"/>
            <a:r>
              <a:rPr lang="en-US" dirty="0" smtClean="0"/>
              <a:t>Based on advertising expenditures, we estimate ‘free’ media only added $86 billion to GDP in 2012.</a:t>
            </a:r>
          </a:p>
          <a:p>
            <a:pPr lvl="1"/>
            <a:r>
              <a:rPr lang="en-US" dirty="0"/>
              <a:t>We’re currently studying marketing-supported information like </a:t>
            </a:r>
            <a:r>
              <a:rPr lang="en-US" dirty="0" smtClean="0"/>
              <a:t>MLB.com.  We estimate ‘free’ information added another $106 billion in 2012.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7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Prices for Broadcast Radio and Television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255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This price index is preliminary.  For now, we calculate an implicit price index for the airwaves based on radio station sale prices reported by Duncan (2004)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Duncan’s data only covers 1975-2004.  Before 1975, we use nominal revenue per station as a proxy.  After 2004, we use cell phone service prices as a proxy.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2" y="1371600"/>
            <a:ext cx="847926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6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Prices for Cable and Other Non-Broadcast Television Or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484188"/>
            <a:ext cx="8229600" cy="13255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This category includes satellite cable, broadcast networks watched through a cable subscription, online video like YouTube and online audio like Pandora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Unlike broadcast radio or television, none of these subcategories rely on the public airwaves.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E50-51F9-E244-ADBF-DF61D5ECAC24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219200"/>
            <a:ext cx="80041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7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Prices for Ad Viewership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sz="2700" dirty="0"/>
              <a:t>As with all inputs, neither the price nor quantity of advertising viewership </a:t>
            </a:r>
            <a:r>
              <a:rPr lang="en-US" sz="2700" dirty="0" smtClean="0"/>
              <a:t>has </a:t>
            </a:r>
            <a:r>
              <a:rPr lang="en-US" sz="2700" dirty="0"/>
              <a:t>any direct effect on final </a:t>
            </a:r>
            <a:r>
              <a:rPr lang="en-US" sz="2700" dirty="0" smtClean="0"/>
              <a:t>expenditures.</a:t>
            </a:r>
          </a:p>
          <a:p>
            <a:pPr lvl="1"/>
            <a:r>
              <a:rPr lang="en-US" sz="2400" dirty="0" smtClean="0"/>
              <a:t>Input </a:t>
            </a:r>
            <a:r>
              <a:rPr lang="en-US" sz="2400" dirty="0"/>
              <a:t>price and quantities do change measured TFP.</a:t>
            </a:r>
          </a:p>
          <a:p>
            <a:r>
              <a:rPr lang="en-US" sz="2700" dirty="0" smtClean="0"/>
              <a:t>We calculate viewership prices indirectly:</a:t>
            </a:r>
          </a:p>
          <a:p>
            <a:pPr lvl="1"/>
            <a:r>
              <a:rPr lang="en-US" sz="2400" dirty="0" smtClean="0"/>
              <a:t>First</a:t>
            </a:r>
            <a:r>
              <a:rPr lang="en-US" sz="2400" dirty="0"/>
              <a:t>, we estimate a </a:t>
            </a:r>
            <a:r>
              <a:rPr lang="en-US" sz="2400" dirty="0" smtClean="0"/>
              <a:t>advertising viewership quantities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then divide nominal advertising revenue by our quantity index to get prices.</a:t>
            </a:r>
          </a:p>
          <a:p>
            <a:r>
              <a:rPr lang="en-US" sz="2700" dirty="0" smtClean="0"/>
              <a:t>Our quantity indexes are based on a variety of sources.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28A7-20E5-134C-A0CB-D6DFE774BD1C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on TFP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When calculating TFP, we added new output and new input for each industry.</a:t>
            </a:r>
          </a:p>
          <a:p>
            <a:pPr lvl="1"/>
            <a:r>
              <a:rPr lang="en-US" sz="1500" dirty="0"/>
              <a:t>Media companies produce ‘free’ media and barter them for advertising viewership.</a:t>
            </a:r>
          </a:p>
          <a:p>
            <a:pPr lvl="1"/>
            <a:r>
              <a:rPr lang="en-US" sz="1500" dirty="0"/>
              <a:t>The household sector produces  advertising viewership and barters it for ‘free’ entertainment</a:t>
            </a:r>
          </a:p>
          <a:p>
            <a:pPr lvl="1"/>
            <a:r>
              <a:rPr lang="en-US" sz="1500" dirty="0"/>
              <a:t>Companies produce advertising viewership and barter it for ‘free’ business information</a:t>
            </a:r>
          </a:p>
          <a:p>
            <a:r>
              <a:rPr lang="en-US" sz="1900" dirty="0"/>
              <a:t>We calculated industry-level TFP for each of the 63 business sector industries tracked by BEA and BLS in their joint production accounts.</a:t>
            </a:r>
          </a:p>
          <a:p>
            <a:pPr lvl="1"/>
            <a:r>
              <a:rPr lang="en-US" sz="1500" dirty="0"/>
              <a:t>Our historical data is taken from Jorgenson, Ho, Samuels (2015)</a:t>
            </a:r>
          </a:p>
          <a:p>
            <a:pPr lvl="1"/>
            <a:r>
              <a:rPr lang="en-US" sz="1500" dirty="0"/>
              <a:t>We do not calculate TFP for the government sector or the newly introduced household viewership sector. </a:t>
            </a:r>
          </a:p>
          <a:p>
            <a:pPr lvl="1"/>
            <a:r>
              <a:rPr lang="en-US" sz="1500" dirty="0"/>
              <a:t>Our graphs split the 63 industries into two groups: media companies and all other industries.</a:t>
            </a:r>
          </a:p>
          <a:p>
            <a:pPr lvl="1"/>
            <a:r>
              <a:rPr lang="en-US" sz="1500" dirty="0"/>
              <a:t>When calculating aggregate TFP, we weight each industry based on gross output.</a:t>
            </a:r>
          </a:p>
          <a:p>
            <a:r>
              <a:rPr lang="en-US" sz="1900" dirty="0"/>
              <a:t>We calculate the TFP impact for each media category separately.</a:t>
            </a:r>
            <a:endParaRPr lang="en-US" sz="1500" dirty="0"/>
          </a:p>
          <a:p>
            <a:pPr lvl="1"/>
            <a:r>
              <a:rPr lang="en-US" sz="1500" dirty="0"/>
              <a:t>Results are similar if we calculate the joint impact of all advertising supported media.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28A7-20E5-134C-A0CB-D6DFE774BD1C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Change in Business Sector TFP </a:t>
            </a:r>
            <a:r>
              <a:rPr lang="en-US" sz="2600" dirty="0" smtClean="0"/>
              <a:t>from ‘Free’ Media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21" y="5208572"/>
            <a:ext cx="8229600" cy="1325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Consistent with previous research, measured TFP growth would be higher if ‘free’ online media was included in the I-O accounts.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However, the increase in TFP growth is relatively small and not nearly enough to reverse the recent slowdown in productivity growth</a:t>
            </a:r>
            <a:r>
              <a:rPr lang="en-US" sz="1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The graph </a:t>
            </a:r>
            <a:r>
              <a:rPr lang="en-US" sz="2100" dirty="0" smtClean="0"/>
              <a:t>shows </a:t>
            </a:r>
            <a:r>
              <a:rPr lang="en-US" sz="2100" dirty="0"/>
              <a:t>aggregate TFP, but </a:t>
            </a:r>
            <a:r>
              <a:rPr lang="en-US" sz="2100" dirty="0" smtClean="0"/>
              <a:t>we’ve also </a:t>
            </a:r>
            <a:r>
              <a:rPr lang="en-US" sz="2100" dirty="0"/>
              <a:t>calculated TFP </a:t>
            </a:r>
            <a:r>
              <a:rPr lang="en-US" sz="2100" dirty="0" smtClean="0"/>
              <a:t>by industry</a:t>
            </a:r>
            <a:endParaRPr lang="en-US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1066800"/>
            <a:ext cx="8380702" cy="409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Other Examples of Media Mismeasurement?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Rapid rises in data usage on the order of Moore’s Law:</a:t>
            </a:r>
          </a:p>
          <a:p>
            <a:pPr lvl="1"/>
            <a:r>
              <a:rPr lang="en-US" sz="1200" dirty="0"/>
              <a:t>U.S. cellular data traffic: 0.39 petabytes in 2010 to 4.06 petabytes in 2014 (CTIA)</a:t>
            </a:r>
          </a:p>
          <a:p>
            <a:pPr lvl="1"/>
            <a:r>
              <a:rPr lang="en-US" sz="1200" dirty="0"/>
              <a:t>U.S. Internet data traffic: 36 </a:t>
            </a:r>
            <a:r>
              <a:rPr lang="en-US" sz="1200" dirty="0" err="1"/>
              <a:t>exabytes</a:t>
            </a:r>
            <a:r>
              <a:rPr lang="en-US" sz="1200" dirty="0"/>
              <a:t> in 2008 to 157 </a:t>
            </a:r>
            <a:r>
              <a:rPr lang="en-US" sz="1200" dirty="0" err="1"/>
              <a:t>exabytes</a:t>
            </a:r>
            <a:r>
              <a:rPr lang="en-US" sz="1200" dirty="0"/>
              <a:t> in in 2012 (Cisco)</a:t>
            </a:r>
          </a:p>
          <a:p>
            <a:r>
              <a:rPr lang="en-US" sz="1600" dirty="0"/>
              <a:t>Are BEA’s published NIPA’s capturing these changes?</a:t>
            </a:r>
          </a:p>
          <a:p>
            <a:pPr lvl="1"/>
            <a:r>
              <a:rPr lang="en-US" sz="1200" dirty="0"/>
              <a:t>U.S. real PCE for cellular phone services rises from 5% per year from 2010 to 2014.</a:t>
            </a:r>
          </a:p>
          <a:p>
            <a:pPr lvl="1"/>
            <a:r>
              <a:rPr lang="en-US" sz="1200" dirty="0"/>
              <a:t>U.S. real PCE for Internet access rises from 13% per year from 2008 to 2012.</a:t>
            </a:r>
          </a:p>
          <a:p>
            <a:r>
              <a:rPr lang="en-US" sz="1600" dirty="0"/>
              <a:t>Greenstein and McDevitt (2011a,b) take two different routes to measuring deflator for broadband from 2004 to 2009, show declines of about 2 % a year</a:t>
            </a:r>
          </a:p>
          <a:p>
            <a:r>
              <a:rPr lang="en-US" sz="1600" dirty="0" err="1"/>
              <a:t>Nevo</a:t>
            </a:r>
            <a:r>
              <a:rPr lang="en-US" sz="1600" dirty="0"/>
              <a:t> et al (2015) show that heterogeneity in broadband demand is large and important.</a:t>
            </a:r>
          </a:p>
          <a:p>
            <a:r>
              <a:rPr lang="en-US" sz="1600" dirty="0"/>
              <a:t>Byrne and </a:t>
            </a:r>
            <a:r>
              <a:rPr lang="en-US" sz="1600" dirty="0" err="1"/>
              <a:t>Corrado</a:t>
            </a:r>
            <a:r>
              <a:rPr lang="en-US" sz="1600" dirty="0"/>
              <a:t> (2015) show that quality-adjusted prices for telecommunications equipment have fallen 10% per year since 1985.</a:t>
            </a:r>
          </a:p>
          <a:p>
            <a:r>
              <a:rPr lang="en-US" sz="1600" dirty="0"/>
              <a:t>The telecommunication sector is much larger than the online media industry alone</a:t>
            </a:r>
          </a:p>
          <a:p>
            <a:pPr lvl="1"/>
            <a:r>
              <a:rPr lang="en-US" sz="1200" dirty="0"/>
              <a:t>Nominal PCE for cellular phone  and Internet access rose from 0.1 percent of GDP in 1994 to </a:t>
            </a:r>
            <a:r>
              <a:rPr lang="en-US" sz="1200" dirty="0" err="1"/>
              <a:t>to</a:t>
            </a:r>
            <a:r>
              <a:rPr lang="en-US" sz="1200" dirty="0"/>
              <a:t> 1.2 percent in 2014.  </a:t>
            </a:r>
          </a:p>
          <a:p>
            <a:pPr lvl="1"/>
            <a:r>
              <a:rPr lang="en-US" sz="1200" dirty="0"/>
              <a:t>Because the telecommunications sector is larger, it has more potential to impact aggregate TFP growth.</a:t>
            </a:r>
          </a:p>
          <a:p>
            <a:r>
              <a:rPr lang="en-US" sz="1600" dirty="0"/>
              <a:t>However, new price indexes for telecommunications and other IT goods and services are not directly related to the conceptual question of how to measure online media.</a:t>
            </a:r>
          </a:p>
          <a:p>
            <a:pPr lvl="1"/>
            <a:r>
              <a:rPr lang="en-US" sz="1200" dirty="0"/>
              <a:t>Research on hedonic computer prices started long before the Internet (Triplett 1989).</a:t>
            </a:r>
          </a:p>
          <a:p>
            <a:pPr lvl="1"/>
            <a:r>
              <a:rPr lang="en-US" sz="1200" dirty="0"/>
              <a:t>This paper will focus on advertising-supported media and not attempt to solve every possible Silicon Valley puzzle.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6175" y="1066800"/>
            <a:ext cx="6858000" cy="381000"/>
          </a:xfrm>
          <a:prstGeom prst="rect">
            <a:avLst/>
          </a:prstGeom>
        </p:spPr>
        <p:txBody>
          <a:bodyPr vert="horz" lIns="91440" tIns="45720" rIns="91440" bIns="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Access to the Internet by cell phone and broadband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51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omission from our </a:t>
            </a:r>
            <a:r>
              <a:rPr lang="en-US" sz="4400" dirty="0" smtClean="0"/>
              <a:t>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In this section, we explore non-media Internet start-ups like Uber or Amazon which offer content below cost </a:t>
            </a:r>
            <a:r>
              <a:rPr lang="en-US" sz="2700" dirty="0" smtClean="0"/>
              <a:t>temporarily.</a:t>
            </a:r>
          </a:p>
          <a:p>
            <a:pPr lvl="1"/>
            <a:r>
              <a:rPr lang="en-US" sz="2300" dirty="0" smtClean="0"/>
              <a:t>These </a:t>
            </a:r>
            <a:r>
              <a:rPr lang="en-US" sz="2300" dirty="0"/>
              <a:t>companies rely on positive network externalities.</a:t>
            </a:r>
          </a:p>
          <a:p>
            <a:r>
              <a:rPr lang="en-US" sz="2700" dirty="0" smtClean="0"/>
              <a:t>Equity </a:t>
            </a:r>
            <a:r>
              <a:rPr lang="en-US" sz="2700" dirty="0"/>
              <a:t>valuation:</a:t>
            </a:r>
          </a:p>
          <a:p>
            <a:pPr lvl="1"/>
            <a:r>
              <a:rPr lang="en-US" sz="2300" dirty="0"/>
              <a:t>Google, Facebook, Yahoo!, LinkedIn and Twitter together had an equity value of $650 B in 2015, up from $50 B in 2005.</a:t>
            </a:r>
          </a:p>
          <a:p>
            <a:pPr lvl="1"/>
            <a:r>
              <a:rPr lang="en-US" sz="2300" dirty="0"/>
              <a:t>U.S. Unicorns had $300 B in equity value in 2015 (CB Insights)</a:t>
            </a:r>
          </a:p>
          <a:p>
            <a:r>
              <a:rPr lang="en-US" sz="2700" dirty="0" smtClean="0"/>
              <a:t>Private </a:t>
            </a:r>
            <a:r>
              <a:rPr lang="en-US" sz="2700" dirty="0"/>
              <a:t>placement </a:t>
            </a:r>
            <a:r>
              <a:rPr lang="en-US" sz="2700" dirty="0" smtClean="0"/>
              <a:t>(these </a:t>
            </a:r>
            <a:r>
              <a:rPr lang="en-US" sz="2700" dirty="0"/>
              <a:t>are the streams of investment money available for firm investments):</a:t>
            </a:r>
          </a:p>
          <a:p>
            <a:pPr lvl="1"/>
            <a:r>
              <a:rPr lang="en-US" sz="2300" dirty="0"/>
              <a:t>Internet firms raised $85 B in private placements from 1999-2001, $75 B in private placements from 2013-2015 (S&amp;P Capital IQ)</a:t>
            </a:r>
          </a:p>
          <a:p>
            <a:r>
              <a:rPr lang="en-US" sz="2700" dirty="0"/>
              <a:t>We analyze URL firms using the same methodology developed earlier for advertising-supported </a:t>
            </a:r>
            <a:r>
              <a:rPr lang="en-US" sz="2700" dirty="0" smtClean="0"/>
              <a:t>media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7613" y="1066800"/>
            <a:ext cx="6858000" cy="685800"/>
          </a:xfrm>
          <a:prstGeom prst="rect">
            <a:avLst/>
          </a:prstGeom>
        </p:spPr>
        <p:txBody>
          <a:bodyPr vert="horz" lIns="91440" tIns="45720" rIns="91440" bIns="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URL: Ubiquity now, Revenues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Change in Private Sector TFP with URL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25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Adding the URL adjustment increases the quantity of output supplied by Internet companies, raising nominal and real output and thus TFP </a:t>
            </a:r>
            <a:r>
              <a:rPr lang="en-US" sz="2000" dirty="0" smtClean="0"/>
              <a:t>growth.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recent burst of URL over the period 2013-15 is not in this graph, which ends in 2012, but the boost is smaller than from the 1999-2001 episode.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5" y="1143000"/>
            <a:ext cx="82296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We recalculated GDP when ‘free’ </a:t>
            </a:r>
            <a:r>
              <a:rPr lang="en-US" dirty="0" smtClean="0"/>
              <a:t>media </a:t>
            </a:r>
            <a:r>
              <a:rPr lang="en-US" dirty="0"/>
              <a:t>is included in final expenditures.</a:t>
            </a:r>
          </a:p>
          <a:p>
            <a:r>
              <a:rPr lang="en-US" dirty="0"/>
              <a:t>We find a small increase in recent GDP growth, but not enough to </a:t>
            </a:r>
            <a:r>
              <a:rPr lang="en-US" dirty="0" smtClean="0"/>
              <a:t>fix the </a:t>
            </a:r>
            <a:r>
              <a:rPr lang="en-US" dirty="0"/>
              <a:t>recent </a:t>
            </a:r>
            <a:r>
              <a:rPr lang="en-US" dirty="0" smtClean="0"/>
              <a:t>stagnation.</a:t>
            </a:r>
            <a:endParaRPr lang="en-US" dirty="0"/>
          </a:p>
          <a:p>
            <a:pPr lvl="1"/>
            <a:r>
              <a:rPr lang="en-US" sz="2400" dirty="0" smtClean="0"/>
              <a:t>This GDP result is not inconsistent with papers finding  huge consumer surplus from the Internet.  (</a:t>
            </a:r>
            <a:r>
              <a:rPr lang="en-US" sz="2400" dirty="0" err="1"/>
              <a:t>Brynjolfsson</a:t>
            </a:r>
            <a:r>
              <a:rPr lang="en-US" sz="2400" dirty="0"/>
              <a:t> and Oh 2012, Varian 2011, Ito 2013, </a:t>
            </a:r>
            <a:r>
              <a:rPr lang="en-US" sz="2400" dirty="0" err="1"/>
              <a:t>Aeppel</a:t>
            </a:r>
            <a:r>
              <a:rPr lang="en-US" sz="2400" dirty="0"/>
              <a:t> 2015).</a:t>
            </a:r>
          </a:p>
          <a:p>
            <a:r>
              <a:rPr lang="en-US" dirty="0"/>
              <a:t>Before </a:t>
            </a:r>
            <a:r>
              <a:rPr lang="en-US" dirty="0" smtClean="0"/>
              <a:t>1998, </a:t>
            </a:r>
            <a:r>
              <a:rPr lang="en-US" dirty="0"/>
              <a:t>long-term GDP growth is unchanged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Preview of Results: Revisions to real GDP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59" y="5791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‘Free’ online media has been growing rapidly, but it’s still </a:t>
            </a:r>
            <a:r>
              <a:rPr lang="en-US" sz="1800" dirty="0" smtClean="0"/>
              <a:t>relatively small.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Our experimental methodology doesn’t change overall GDP growth much.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5" y="1219200"/>
            <a:ext cx="8810201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Review the Standard GDP and Productivity Formulas.</a:t>
            </a:r>
          </a:p>
          <a:p>
            <a:pPr>
              <a:lnSpc>
                <a:spcPct val="90000"/>
              </a:lnSpc>
            </a:pPr>
            <a:r>
              <a:rPr lang="en-US" dirty="0"/>
              <a:t>Introduce an Experimental GDP Formula Which Includes </a:t>
            </a:r>
            <a:r>
              <a:rPr lang="en-US" dirty="0" smtClean="0"/>
              <a:t>Advertising-Supported Media </a:t>
            </a:r>
            <a:r>
              <a:rPr lang="en-US" dirty="0"/>
              <a:t>in Final Expenditures.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Calculate </a:t>
            </a:r>
            <a:r>
              <a:rPr lang="en-US" dirty="0"/>
              <a:t>nominal </a:t>
            </a:r>
            <a:r>
              <a:rPr lang="en-US" dirty="0" smtClean="0"/>
              <a:t>GDP and prices 1929 </a:t>
            </a:r>
            <a:r>
              <a:rPr lang="en-US" dirty="0"/>
              <a:t>-2015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also recalculate TFP by industry.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Discuss </a:t>
            </a:r>
            <a:r>
              <a:rPr lang="en-US" dirty="0"/>
              <a:t>Silicon Valley’s Business Model of Ubiquity now, Revenue Later (URL).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GDP in Period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52987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436415"/>
            <a:ext cx="3733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2225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7338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The rectangle with the dotted lines has an area q</a:t>
            </a:r>
            <a:r>
              <a:rPr lang="en-US" sz="2400" baseline="-25000" dirty="0"/>
              <a:t>0</a:t>
            </a:r>
            <a:r>
              <a:rPr lang="en-US" sz="2400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.  It shows </a:t>
            </a:r>
            <a:r>
              <a:rPr lang="en-US" sz="2400" b="1" dirty="0"/>
              <a:t>actual</a:t>
            </a:r>
            <a:r>
              <a:rPr lang="en-US" sz="2400" dirty="0"/>
              <a:t> spending.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Measured GDP is q</a:t>
            </a:r>
            <a:r>
              <a:rPr lang="en-US" sz="2400" baseline="-25000" dirty="0"/>
              <a:t>0</a:t>
            </a:r>
            <a:r>
              <a:rPr lang="en-US" sz="2400" dirty="0"/>
              <a:t>p</a:t>
            </a:r>
            <a:r>
              <a:rPr lang="en-US" sz="2400" baseline="-25000" dirty="0"/>
              <a:t>0.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red triangle above shows consumer surplus.  In other words, how much value does product </a:t>
            </a:r>
            <a:r>
              <a:rPr lang="en-US" sz="2400" dirty="0" smtClean="0"/>
              <a:t>q give?</a:t>
            </a:r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11566" y="4724400"/>
            <a:ext cx="3352006" cy="12729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For ‘free’ </a:t>
            </a:r>
            <a:r>
              <a:rPr lang="en-US" sz="2400" dirty="0" smtClean="0"/>
              <a:t>media, </a:t>
            </a:r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 is zero.  So, it doesn’t add to measured GDP.</a:t>
            </a:r>
          </a:p>
        </p:txBody>
      </p:sp>
    </p:spTree>
    <p:extLst>
      <p:ext uri="{BB962C8B-B14F-4D97-AF65-F5344CB8AC3E}">
        <p14:creationId xmlns:p14="http://schemas.microsoft.com/office/powerpoint/2010/main" val="17054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GDP Change from Period 0 to Period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11566" y="1436414"/>
            <a:ext cx="3352006" cy="458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2225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7338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The rectangle with the filled lines has an area q1p1.  It shows </a:t>
            </a:r>
            <a:r>
              <a:rPr lang="en-US" sz="1800" b="1" dirty="0"/>
              <a:t>actual</a:t>
            </a:r>
            <a:r>
              <a:rPr lang="en-US" sz="1800" dirty="0"/>
              <a:t> spending now.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change to nominal GDP is ambiguous.  It depends whether q1p1 is bigger or smaller than q0p0.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Real GDP unambiguously increases by (q1/q0).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Consumer surplus unambiguously increases.  The increase is between: (p0-p1)*q0 and (p0-p1)*q1.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These formulas don’t work well when either p0, p1, q0 or q1 are 0.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5298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2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When all inputs are completely fixed, productivity growth is easy to measure.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When inputs change over time, it’s very hard to disentangle input quantity changes from technology changes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The standard productivity formula assumes constant returns to scale, smooth production functions, and competitive industries with profit-maximizing firms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143000"/>
            <a:ext cx="81565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6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 Treatment of ‘Free’ </a:t>
            </a:r>
            <a:r>
              <a:rPr lang="en-US" sz="2800" dirty="0" smtClean="0"/>
              <a:t>Media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 BEA’s GDP statistics, sold products and services are the only output tracked.</a:t>
            </a:r>
          </a:p>
          <a:p>
            <a:pPr lvl="1"/>
            <a:r>
              <a:rPr lang="en-US" sz="2400" dirty="0"/>
              <a:t>‘Free’ </a:t>
            </a:r>
            <a:r>
              <a:rPr lang="en-US" sz="2400" dirty="0" smtClean="0"/>
              <a:t>media </a:t>
            </a:r>
            <a:r>
              <a:rPr lang="en-US" sz="2400" dirty="0"/>
              <a:t>purchased from outside companies is tracked as an intermediate input.</a:t>
            </a:r>
          </a:p>
          <a:p>
            <a:pPr lvl="1"/>
            <a:r>
              <a:rPr lang="en-US" sz="2400" dirty="0"/>
              <a:t>‘Free’ </a:t>
            </a:r>
            <a:r>
              <a:rPr lang="en-US" sz="2400" dirty="0" smtClean="0"/>
              <a:t>media </a:t>
            </a:r>
            <a:r>
              <a:rPr lang="en-US" sz="2400" dirty="0"/>
              <a:t>produced in-house isn’t tracked at all.</a:t>
            </a:r>
          </a:p>
          <a:p>
            <a:r>
              <a:rPr lang="en-US" dirty="0" smtClean="0"/>
              <a:t>Both Google and television soap operas are positive externalities </a:t>
            </a:r>
            <a:r>
              <a:rPr lang="en-US" dirty="0"/>
              <a:t>from </a:t>
            </a:r>
            <a:r>
              <a:rPr lang="en-US" dirty="0" smtClean="0"/>
              <a:t>ad slot production.</a:t>
            </a:r>
            <a:endParaRPr lang="en-US" dirty="0"/>
          </a:p>
          <a:p>
            <a:pPr lvl="1"/>
            <a:r>
              <a:rPr lang="en-US" sz="2400" dirty="0"/>
              <a:t>Conceptually, this is similar to the treatment of negative externalities like pollution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Experimental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advertising </a:t>
            </a:r>
            <a:r>
              <a:rPr lang="en-US" dirty="0"/>
              <a:t>and user engage in barter: the user </a:t>
            </a:r>
            <a:r>
              <a:rPr lang="en-US" dirty="0" smtClean="0"/>
              <a:t>watches ads in exchange for media.</a:t>
            </a:r>
          </a:p>
          <a:p>
            <a:pPr lvl="1"/>
            <a:r>
              <a:rPr lang="en-US" sz="2400" dirty="0" smtClean="0"/>
              <a:t>Income from watching ads is </a:t>
            </a:r>
            <a:r>
              <a:rPr lang="en-US" sz="2400" dirty="0"/>
              <a:t>exactly equal to the value of </a:t>
            </a:r>
            <a:r>
              <a:rPr lang="en-US" sz="2400" dirty="0" smtClean="0"/>
              <a:t>media </a:t>
            </a:r>
            <a:r>
              <a:rPr lang="en-US" sz="2400" dirty="0"/>
              <a:t>used.</a:t>
            </a:r>
          </a:p>
          <a:p>
            <a:r>
              <a:rPr lang="en-US" dirty="0"/>
              <a:t>When consumers use ‘free’ </a:t>
            </a:r>
            <a:r>
              <a:rPr lang="en-US" dirty="0" smtClean="0"/>
              <a:t>media, </a:t>
            </a:r>
            <a:r>
              <a:rPr lang="en-US" dirty="0"/>
              <a:t>we </a:t>
            </a:r>
            <a:r>
              <a:rPr lang="en-US" dirty="0" smtClean="0"/>
              <a:t>treat </a:t>
            </a:r>
            <a:r>
              <a:rPr lang="en-US" dirty="0"/>
              <a:t>it as final expenditures.</a:t>
            </a:r>
          </a:p>
          <a:p>
            <a:r>
              <a:rPr lang="en-US" dirty="0"/>
              <a:t>When businesses use ‘free’ </a:t>
            </a:r>
            <a:r>
              <a:rPr lang="en-US" dirty="0" smtClean="0"/>
              <a:t>media, treat </a:t>
            </a:r>
            <a:r>
              <a:rPr lang="en-US" dirty="0"/>
              <a:t>it as an intermediate.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9516"/>
      </p:ext>
    </p:extLst>
  </p:cSld>
  <p:clrMapOvr>
    <a:masterClrMapping/>
  </p:clrMapOvr>
</p:sld>
</file>

<file path=ppt/theme/theme1.xml><?xml version="1.0" encoding="utf-8"?>
<a:theme xmlns:a="http://schemas.openxmlformats.org/drawingml/2006/main" name="BEA-PPT-ArtDeco-Style">
  <a:themeElements>
    <a:clrScheme name="BEA-Colors-2016 1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0097A9"/>
      </a:accent2>
      <a:accent3>
        <a:srgbClr val="2DCCD3"/>
      </a:accent3>
      <a:accent4>
        <a:srgbClr val="D86018"/>
      </a:accent4>
      <a:accent5>
        <a:srgbClr val="F2A900"/>
      </a:accent5>
      <a:accent6>
        <a:srgbClr val="9EA2A2"/>
      </a:accent6>
      <a:hlink>
        <a:srgbClr val="6CACE4"/>
      </a:hlink>
      <a:folHlink>
        <a:srgbClr val="B525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DBF52633-3455-B44F-8B2F-B841AE4E5D5D}" vid="{D50747F6-7093-5144-936F-CB3C0D1AC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BEA-PPT-ArtDeco-Style</Template>
  <TotalTime>323</TotalTime>
  <Words>2204</Words>
  <Application>Microsoft Office PowerPoint</Application>
  <PresentationFormat>On-screen Show (4:3)</PresentationFormat>
  <Paragraphs>196</Paragraphs>
  <Slides>28</Slides>
  <Notes>11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BEA-PPT-ArtDeco-Style</vt:lpstr>
      <vt:lpstr>Valuing ‘Free’ Media in GDP: An Experimental Approach</vt:lpstr>
      <vt:lpstr>Introduction</vt:lpstr>
      <vt:lpstr>Preview of Results: Revisions to real GDP</vt:lpstr>
      <vt:lpstr>Outline of Talk</vt:lpstr>
      <vt:lpstr>Measuring GDP in Period 0</vt:lpstr>
      <vt:lpstr>GDP Change from Period 0 to Period 1</vt:lpstr>
      <vt:lpstr>Measuring Productivity</vt:lpstr>
      <vt:lpstr>Current Treatment of ‘Free’ Media</vt:lpstr>
      <vt:lpstr>Our Experimental Treatment</vt:lpstr>
      <vt:lpstr>Historical Research on ‘Free’ Media</vt:lpstr>
      <vt:lpstr>Data Used to Track Advertising</vt:lpstr>
      <vt:lpstr>Nominal Advertising Expenditures</vt:lpstr>
      <vt:lpstr>Expenditure Share for Media Content</vt:lpstr>
      <vt:lpstr>Consumer Share for Media</vt:lpstr>
      <vt:lpstr>Nominal ‘Free’ Consumer Entertainment</vt:lpstr>
      <vt:lpstr>Prices for Ad-Supported Media Are Hard</vt:lpstr>
      <vt:lpstr>Prices for ‘Free’ Media vs. GDP Prices</vt:lpstr>
      <vt:lpstr>Prices for Online Media</vt:lpstr>
      <vt:lpstr>Prices for Print Media</vt:lpstr>
      <vt:lpstr>Prices for Broadcast Radio and Television</vt:lpstr>
      <vt:lpstr>Prices for Cable and Other Non-Broadcast Television Or Radio</vt:lpstr>
      <vt:lpstr>Measuring Prices for Ad Viewership</vt:lpstr>
      <vt:lpstr>Background on TFP Calculations</vt:lpstr>
      <vt:lpstr>Change in Business Sector TFP from ‘Free’ Media</vt:lpstr>
      <vt:lpstr>Other Examples of Media Mismeasurement?</vt:lpstr>
      <vt:lpstr>An omission from our model:</vt:lpstr>
      <vt:lpstr>Change in Private Sector TFP with URL Adjustment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101</dc:title>
  <dc:creator>Windows User</dc:creator>
  <cp:lastModifiedBy>Windows User</cp:lastModifiedBy>
  <cp:revision>32</cp:revision>
  <dcterms:created xsi:type="dcterms:W3CDTF">2016-06-30T13:51:24Z</dcterms:created>
  <dcterms:modified xsi:type="dcterms:W3CDTF">2016-11-21T22:19:38Z</dcterms:modified>
</cp:coreProperties>
</file>