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32918400" cy="438912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8025" autoAdjust="0"/>
    <p:restoredTop sz="94660"/>
  </p:normalViewPr>
  <p:slideViewPr>
    <p:cSldViewPr snapToGrid="0">
      <p:cViewPr>
        <p:scale>
          <a:sx n="33" d="100"/>
          <a:sy n="33" d="100"/>
        </p:scale>
        <p:origin x="-576" y="6060"/>
      </p:cViewPr>
      <p:guideLst>
        <p:guide orient="horz" pos="13824"/>
        <p:guide pos="10368"/>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7183123"/>
            <a:ext cx="27980640" cy="15280640"/>
          </a:xfrm>
        </p:spPr>
        <p:txBody>
          <a:bodyPr anchor="b"/>
          <a:lstStyle>
            <a:lvl1pPr algn="ctr">
              <a:defRPr sz="21600"/>
            </a:lvl1pPr>
          </a:lstStyle>
          <a:p>
            <a:r>
              <a:rPr lang="en-US" smtClean="0"/>
              <a:t>Click to edit Master title style</a:t>
            </a:r>
            <a:endParaRPr lang="en-US" dirty="0"/>
          </a:p>
        </p:txBody>
      </p:sp>
      <p:sp>
        <p:nvSpPr>
          <p:cNvPr id="3" name="Subtitle 2"/>
          <p:cNvSpPr>
            <a:spLocks noGrp="1"/>
          </p:cNvSpPr>
          <p:nvPr>
            <p:ph type="subTitle" idx="1"/>
          </p:nvPr>
        </p:nvSpPr>
        <p:spPr>
          <a:xfrm>
            <a:off x="4114800" y="23053043"/>
            <a:ext cx="24688800" cy="10596877"/>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B5FB9E8-2D8A-4B3C-A711-7A68E5DC2B21}" type="datetimeFigureOut">
              <a:rPr lang="en-US" smtClean="0"/>
              <a:pPr/>
              <a:t>12/12/2016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7F8FA-39D1-45A7-ACBB-FC5D54E4DBBE}" type="slidenum">
              <a:rPr lang="en-US" smtClean="0"/>
              <a:pPr/>
              <a:t>‹#›</a:t>
            </a:fld>
            <a:endParaRPr lang="en-US"/>
          </a:p>
        </p:txBody>
      </p:sp>
    </p:spTree>
    <p:extLst>
      <p:ext uri="{BB962C8B-B14F-4D97-AF65-F5344CB8AC3E}">
        <p14:creationId xmlns:p14="http://schemas.microsoft.com/office/powerpoint/2010/main" xmlns="" val="13656975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5FB9E8-2D8A-4B3C-A711-7A68E5DC2B21}" type="datetimeFigureOut">
              <a:rPr lang="en-US" smtClean="0"/>
              <a:pPr/>
              <a:t>12/12/2016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7F8FA-39D1-45A7-ACBB-FC5D54E4DBBE}" type="slidenum">
              <a:rPr lang="en-US" smtClean="0"/>
              <a:pPr/>
              <a:t>‹#›</a:t>
            </a:fld>
            <a:endParaRPr lang="en-US"/>
          </a:p>
        </p:txBody>
      </p:sp>
    </p:spTree>
    <p:extLst>
      <p:ext uri="{BB962C8B-B14F-4D97-AF65-F5344CB8AC3E}">
        <p14:creationId xmlns:p14="http://schemas.microsoft.com/office/powerpoint/2010/main" xmlns="" val="3572469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10942333"/>
            <a:ext cx="28392120" cy="18257517"/>
          </a:xfrm>
        </p:spPr>
        <p:txBody>
          <a:bodyPr anchor="b"/>
          <a:lstStyle>
            <a:lvl1pPr>
              <a:defRPr sz="21600"/>
            </a:lvl1pPr>
          </a:lstStyle>
          <a:p>
            <a:r>
              <a:rPr lang="en-US" smtClean="0"/>
              <a:t>Click to edit Master title style</a:t>
            </a:r>
            <a:endParaRPr lang="en-US" dirty="0"/>
          </a:p>
        </p:txBody>
      </p:sp>
      <p:sp>
        <p:nvSpPr>
          <p:cNvPr id="3" name="Text Placeholder 2"/>
          <p:cNvSpPr>
            <a:spLocks noGrp="1"/>
          </p:cNvSpPr>
          <p:nvPr>
            <p:ph type="body" idx="1"/>
          </p:nvPr>
        </p:nvSpPr>
        <p:spPr>
          <a:xfrm>
            <a:off x="2245997" y="29372573"/>
            <a:ext cx="28392120" cy="9601197"/>
          </a:xfrm>
        </p:spPr>
        <p:txBody>
          <a:bodyPr/>
          <a:lstStyle>
            <a:lvl1pPr marL="0" indent="0">
              <a:buNone/>
              <a:defRPr sz="8640">
                <a:solidFill>
                  <a:schemeClr val="tx1"/>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5FB9E8-2D8A-4B3C-A711-7A68E5DC2B21}" type="datetimeFigureOut">
              <a:rPr lang="en-US" smtClean="0"/>
              <a:pPr/>
              <a:t>12/12/2016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7F8FA-39D1-45A7-ACBB-FC5D54E4DBBE}" type="slidenum">
              <a:rPr lang="en-US" smtClean="0"/>
              <a:pPr/>
              <a:t>‹#›</a:t>
            </a:fld>
            <a:endParaRPr lang="en-US"/>
          </a:p>
        </p:txBody>
      </p:sp>
    </p:spTree>
    <p:extLst>
      <p:ext uri="{BB962C8B-B14F-4D97-AF65-F5344CB8AC3E}">
        <p14:creationId xmlns:p14="http://schemas.microsoft.com/office/powerpoint/2010/main" xmlns="" val="2291633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263140" y="11684000"/>
            <a:ext cx="13990320" cy="278485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6664940" y="11684000"/>
            <a:ext cx="13990320" cy="278485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B5FB9E8-2D8A-4B3C-A711-7A68E5DC2B21}" type="datetimeFigureOut">
              <a:rPr lang="en-US" smtClean="0"/>
              <a:pPr/>
              <a:t>12/12/2016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27F8FA-39D1-45A7-ACBB-FC5D54E4DBBE}" type="slidenum">
              <a:rPr lang="en-US" smtClean="0"/>
              <a:pPr/>
              <a:t>‹#›</a:t>
            </a:fld>
            <a:endParaRPr lang="en-US"/>
          </a:p>
        </p:txBody>
      </p:sp>
    </p:spTree>
    <p:extLst>
      <p:ext uri="{BB962C8B-B14F-4D97-AF65-F5344CB8AC3E}">
        <p14:creationId xmlns:p14="http://schemas.microsoft.com/office/powerpoint/2010/main" xmlns="" val="40964294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336810"/>
            <a:ext cx="28392120" cy="848360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267431" y="10759443"/>
            <a:ext cx="13926024"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4" name="Content Placeholder 3"/>
          <p:cNvSpPr>
            <a:spLocks noGrp="1"/>
          </p:cNvSpPr>
          <p:nvPr>
            <p:ph sz="half" idx="2"/>
          </p:nvPr>
        </p:nvSpPr>
        <p:spPr>
          <a:xfrm>
            <a:off x="2267431" y="16032480"/>
            <a:ext cx="13926024" cy="235813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6664942" y="10759443"/>
            <a:ext cx="13994608"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6" name="Content Placeholder 5"/>
          <p:cNvSpPr>
            <a:spLocks noGrp="1"/>
          </p:cNvSpPr>
          <p:nvPr>
            <p:ph sz="quarter" idx="4"/>
          </p:nvPr>
        </p:nvSpPr>
        <p:spPr>
          <a:xfrm>
            <a:off x="16664942" y="16032480"/>
            <a:ext cx="13994608" cy="235813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B5FB9E8-2D8A-4B3C-A711-7A68E5DC2B21}" type="datetimeFigureOut">
              <a:rPr lang="en-US" smtClean="0"/>
              <a:pPr/>
              <a:t>12/12/2016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427F8FA-39D1-45A7-ACBB-FC5D54E4DBBE}" type="slidenum">
              <a:rPr lang="en-US" smtClean="0"/>
              <a:pPr/>
              <a:t>‹#›</a:t>
            </a:fld>
            <a:endParaRPr lang="en-US"/>
          </a:p>
        </p:txBody>
      </p:sp>
    </p:spTree>
    <p:extLst>
      <p:ext uri="{BB962C8B-B14F-4D97-AF65-F5344CB8AC3E}">
        <p14:creationId xmlns:p14="http://schemas.microsoft.com/office/powerpoint/2010/main" xmlns="" val="4083602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B5FB9E8-2D8A-4B3C-A711-7A68E5DC2B21}" type="datetimeFigureOut">
              <a:rPr lang="en-US" smtClean="0"/>
              <a:pPr/>
              <a:t>12/12/2016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427F8FA-39D1-45A7-ACBB-FC5D54E4DBBE}" type="slidenum">
              <a:rPr lang="en-US" smtClean="0"/>
              <a:pPr/>
              <a:t>‹#›</a:t>
            </a:fld>
            <a:endParaRPr lang="en-US"/>
          </a:p>
        </p:txBody>
      </p:sp>
    </p:spTree>
    <p:extLst>
      <p:ext uri="{BB962C8B-B14F-4D97-AF65-F5344CB8AC3E}">
        <p14:creationId xmlns:p14="http://schemas.microsoft.com/office/powerpoint/2010/main" xmlns="" val="4042123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5FB9E8-2D8A-4B3C-A711-7A68E5DC2B21}" type="datetimeFigureOut">
              <a:rPr lang="en-US" smtClean="0"/>
              <a:pPr/>
              <a:t>12/12/2016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427F8FA-39D1-45A7-ACBB-FC5D54E4DBBE}" type="slidenum">
              <a:rPr lang="en-US" smtClean="0"/>
              <a:pPr/>
              <a:t>‹#›</a:t>
            </a:fld>
            <a:endParaRPr lang="en-US"/>
          </a:p>
        </p:txBody>
      </p:sp>
    </p:spTree>
    <p:extLst>
      <p:ext uri="{BB962C8B-B14F-4D97-AF65-F5344CB8AC3E}">
        <p14:creationId xmlns:p14="http://schemas.microsoft.com/office/powerpoint/2010/main" xmlns="" val="14740038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smtClean="0"/>
              <a:t>Click to edit Master title style</a:t>
            </a:r>
            <a:endParaRPr lang="en-US" dirty="0"/>
          </a:p>
        </p:txBody>
      </p:sp>
      <p:sp>
        <p:nvSpPr>
          <p:cNvPr id="3" name="Content Placeholder 2"/>
          <p:cNvSpPr>
            <a:spLocks noGrp="1"/>
          </p:cNvSpPr>
          <p:nvPr>
            <p:ph idx="1"/>
          </p:nvPr>
        </p:nvSpPr>
        <p:spPr>
          <a:xfrm>
            <a:off x="13994608" y="6319530"/>
            <a:ext cx="16664940" cy="311912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5FB9E8-2D8A-4B3C-A711-7A68E5DC2B21}" type="datetimeFigureOut">
              <a:rPr lang="en-US" smtClean="0"/>
              <a:pPr/>
              <a:t>12/12/2016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27F8FA-39D1-45A7-ACBB-FC5D54E4DBBE}" type="slidenum">
              <a:rPr lang="en-US" smtClean="0"/>
              <a:pPr/>
              <a:t>‹#›</a:t>
            </a:fld>
            <a:endParaRPr lang="en-US"/>
          </a:p>
        </p:txBody>
      </p:sp>
    </p:spTree>
    <p:extLst>
      <p:ext uri="{BB962C8B-B14F-4D97-AF65-F5344CB8AC3E}">
        <p14:creationId xmlns:p14="http://schemas.microsoft.com/office/powerpoint/2010/main" xmlns="" val="920843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3994608" y="6319530"/>
            <a:ext cx="16664940" cy="31191200"/>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smtClean="0"/>
              <a:t>Click icon to add picture</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5FB9E8-2D8A-4B3C-A711-7A68E5DC2B21}" type="datetimeFigureOut">
              <a:rPr lang="en-US" smtClean="0"/>
              <a:pPr/>
              <a:t>12/12/2016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27F8FA-39D1-45A7-ACBB-FC5D54E4DBBE}" type="slidenum">
              <a:rPr lang="en-US" smtClean="0"/>
              <a:pPr/>
              <a:t>‹#›</a:t>
            </a:fld>
            <a:endParaRPr lang="en-US"/>
          </a:p>
        </p:txBody>
      </p:sp>
    </p:spTree>
    <p:extLst>
      <p:ext uri="{BB962C8B-B14F-4D97-AF65-F5344CB8AC3E}">
        <p14:creationId xmlns:p14="http://schemas.microsoft.com/office/powerpoint/2010/main" xmlns="" val="3880015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5FB9E8-2D8A-4B3C-A711-7A68E5DC2B21}" type="datetimeFigureOut">
              <a:rPr lang="en-US" smtClean="0"/>
              <a:pPr/>
              <a:t>12/12/2016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7F8FA-39D1-45A7-ACBB-FC5D54E4DBBE}" type="slidenum">
              <a:rPr lang="en-US" smtClean="0"/>
              <a:pPr/>
              <a:t>‹#›</a:t>
            </a:fld>
            <a:endParaRPr lang="en-US"/>
          </a:p>
        </p:txBody>
      </p:sp>
    </p:spTree>
    <p:extLst>
      <p:ext uri="{BB962C8B-B14F-4D97-AF65-F5344CB8AC3E}">
        <p14:creationId xmlns:p14="http://schemas.microsoft.com/office/powerpoint/2010/main" xmlns="" val="30413890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2336800"/>
            <a:ext cx="7098030" cy="3719576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263142" y="2336800"/>
            <a:ext cx="20882610" cy="37195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5FB9E8-2D8A-4B3C-A711-7A68E5DC2B21}" type="datetimeFigureOut">
              <a:rPr lang="en-US" smtClean="0"/>
              <a:pPr/>
              <a:t>12/12/2016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7F8FA-39D1-45A7-ACBB-FC5D54E4DBBE}" type="slidenum">
              <a:rPr lang="en-US" smtClean="0"/>
              <a:pPr/>
              <a:t>‹#›</a:t>
            </a:fld>
            <a:endParaRPr lang="en-US"/>
          </a:p>
        </p:txBody>
      </p:sp>
    </p:spTree>
    <p:extLst>
      <p:ext uri="{BB962C8B-B14F-4D97-AF65-F5344CB8AC3E}">
        <p14:creationId xmlns:p14="http://schemas.microsoft.com/office/powerpoint/2010/main" xmlns="" val="25097806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2336810"/>
            <a:ext cx="28392120" cy="848360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263140" y="11684000"/>
            <a:ext cx="28392120" cy="27848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263140" y="40680650"/>
            <a:ext cx="7406640" cy="2336800"/>
          </a:xfrm>
          <a:prstGeom prst="rect">
            <a:avLst/>
          </a:prstGeom>
        </p:spPr>
        <p:txBody>
          <a:bodyPr vert="horz" lIns="91440" tIns="45720" rIns="91440" bIns="45720" rtlCol="0" anchor="ctr"/>
          <a:lstStyle>
            <a:lvl1pPr algn="l">
              <a:defRPr sz="4320">
                <a:solidFill>
                  <a:schemeClr val="tx1">
                    <a:tint val="75000"/>
                  </a:schemeClr>
                </a:solidFill>
              </a:defRPr>
            </a:lvl1pPr>
          </a:lstStyle>
          <a:p>
            <a:fld id="{BB5FB9E8-2D8A-4B3C-A711-7A68E5DC2B21}" type="datetimeFigureOut">
              <a:rPr lang="en-US" smtClean="0"/>
              <a:pPr/>
              <a:t>12/12/2016</a:t>
            </a:fld>
            <a:endParaRPr lang="en-US"/>
          </a:p>
        </p:txBody>
      </p:sp>
      <p:sp>
        <p:nvSpPr>
          <p:cNvPr id="5" name="Footer Placeholder 4"/>
          <p:cNvSpPr>
            <a:spLocks noGrp="1"/>
          </p:cNvSpPr>
          <p:nvPr>
            <p:ph type="ftr" sz="quarter" idx="3"/>
          </p:nvPr>
        </p:nvSpPr>
        <p:spPr>
          <a:xfrm>
            <a:off x="10904220" y="40680650"/>
            <a:ext cx="11109960" cy="23368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40680650"/>
            <a:ext cx="7406640" cy="2336800"/>
          </a:xfrm>
          <a:prstGeom prst="rect">
            <a:avLst/>
          </a:prstGeom>
        </p:spPr>
        <p:txBody>
          <a:bodyPr vert="horz" lIns="91440" tIns="45720" rIns="91440" bIns="45720" rtlCol="0" anchor="ctr"/>
          <a:lstStyle>
            <a:lvl1pPr algn="r">
              <a:defRPr sz="4320">
                <a:solidFill>
                  <a:schemeClr val="tx1">
                    <a:tint val="75000"/>
                  </a:schemeClr>
                </a:solidFill>
              </a:defRPr>
            </a:lvl1pPr>
          </a:lstStyle>
          <a:p>
            <a:fld id="{0427F8FA-39D1-45A7-ACBB-FC5D54E4DBBE}" type="slidenum">
              <a:rPr lang="en-US" smtClean="0"/>
              <a:pPr/>
              <a:t>‹#›</a:t>
            </a:fld>
            <a:endParaRPr lang="en-US"/>
          </a:p>
        </p:txBody>
      </p:sp>
    </p:spTree>
    <p:extLst>
      <p:ext uri="{BB962C8B-B14F-4D97-AF65-F5344CB8AC3E}">
        <p14:creationId xmlns:p14="http://schemas.microsoft.com/office/powerpoint/2010/main" xmlns="" val="24674988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png"/><Relationship Id="rId3" Type="http://schemas.openxmlformats.org/officeDocument/2006/relationships/hyperlink" Target="http://wenshouyan.weebly.com/" TargetMode="External"/><Relationship Id="rId7" Type="http://schemas.openxmlformats.org/officeDocument/2006/relationships/image" Target="../media/image4.png"/><Relationship Id="rId12" Type="http://schemas.openxmlformats.org/officeDocument/2006/relationships/image" Target="../media/image9.png"/><Relationship Id="rId2" Type="http://schemas.openxmlformats.org/officeDocument/2006/relationships/hyperlink" Target="mailto:wenshou.yan@adelaide.edu.au" TargetMode="External"/><Relationship Id="rId16"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5" Type="http://schemas.openxmlformats.org/officeDocument/2006/relationships/image" Target="../media/image12.png"/><Relationship Id="rId10" Type="http://schemas.openxmlformats.org/officeDocument/2006/relationships/image" Target="../media/image7.png"/><Relationship Id="rId4" Type="http://schemas.openxmlformats.org/officeDocument/2006/relationships/image" Target="../media/image1.wmf"/><Relationship Id="rId9" Type="http://schemas.openxmlformats.org/officeDocument/2006/relationships/image" Target="../media/image6.png"/><Relationship Id="rId1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22"/>
          <p:cNvSpPr txBox="1">
            <a:spLocks noChangeArrowheads="1"/>
          </p:cNvSpPr>
          <p:nvPr/>
        </p:nvSpPr>
        <p:spPr bwMode="auto">
          <a:xfrm>
            <a:off x="3619500" y="723900"/>
            <a:ext cx="22631400" cy="3385542"/>
          </a:xfrm>
          <a:prstGeom prst="rect">
            <a:avLst/>
          </a:prstGeom>
          <a:solidFill>
            <a:schemeClr val="bg1"/>
          </a:solid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182880" tIns="457200" rIns="182880" bIns="457200" anchor="ctr" anchorCtr="0">
            <a:spAutoFit/>
          </a:bodyPr>
          <a:lstStyle>
            <a:lvl1pPr defTabSz="4389438" eaLnBrk="0" hangingPunct="0">
              <a:defRPr sz="2200">
                <a:solidFill>
                  <a:schemeClr val="tx1"/>
                </a:solidFill>
                <a:latin typeface="Arial" charset="0"/>
              </a:defRPr>
            </a:lvl1pPr>
            <a:lvl2pPr marL="742950" indent="-285750" defTabSz="4389438" eaLnBrk="0" hangingPunct="0">
              <a:defRPr sz="2200">
                <a:solidFill>
                  <a:schemeClr val="tx1"/>
                </a:solidFill>
                <a:latin typeface="Arial" charset="0"/>
              </a:defRPr>
            </a:lvl2pPr>
            <a:lvl3pPr marL="1143000" indent="-228600" defTabSz="4389438" eaLnBrk="0" hangingPunct="0">
              <a:defRPr sz="2200">
                <a:solidFill>
                  <a:schemeClr val="tx1"/>
                </a:solidFill>
                <a:latin typeface="Arial" charset="0"/>
              </a:defRPr>
            </a:lvl3pPr>
            <a:lvl4pPr marL="1600200" indent="-228600" defTabSz="4389438" eaLnBrk="0" hangingPunct="0">
              <a:defRPr sz="2200">
                <a:solidFill>
                  <a:schemeClr val="tx1"/>
                </a:solidFill>
                <a:latin typeface="Arial" charset="0"/>
              </a:defRPr>
            </a:lvl4pPr>
            <a:lvl5pPr marL="2057400" indent="-228600" defTabSz="4389438" eaLnBrk="0" hangingPunct="0">
              <a:defRPr sz="2200">
                <a:solidFill>
                  <a:schemeClr val="tx1"/>
                </a:solidFill>
                <a:latin typeface="Arial" charset="0"/>
              </a:defRPr>
            </a:lvl5pPr>
            <a:lvl6pPr marL="2514600" indent="-228600" defTabSz="4389438" eaLnBrk="0" fontAlgn="base" hangingPunct="0">
              <a:spcBef>
                <a:spcPct val="0"/>
              </a:spcBef>
              <a:spcAft>
                <a:spcPct val="0"/>
              </a:spcAft>
              <a:defRPr sz="2200">
                <a:solidFill>
                  <a:schemeClr val="tx1"/>
                </a:solidFill>
                <a:latin typeface="Arial" charset="0"/>
              </a:defRPr>
            </a:lvl6pPr>
            <a:lvl7pPr marL="2971800" indent="-228600" defTabSz="4389438" eaLnBrk="0" fontAlgn="base" hangingPunct="0">
              <a:spcBef>
                <a:spcPct val="0"/>
              </a:spcBef>
              <a:spcAft>
                <a:spcPct val="0"/>
              </a:spcAft>
              <a:defRPr sz="2200">
                <a:solidFill>
                  <a:schemeClr val="tx1"/>
                </a:solidFill>
                <a:latin typeface="Arial" charset="0"/>
              </a:defRPr>
            </a:lvl7pPr>
            <a:lvl8pPr marL="3429000" indent="-228600" defTabSz="4389438" eaLnBrk="0" fontAlgn="base" hangingPunct="0">
              <a:spcBef>
                <a:spcPct val="0"/>
              </a:spcBef>
              <a:spcAft>
                <a:spcPct val="0"/>
              </a:spcAft>
              <a:defRPr sz="2200">
                <a:solidFill>
                  <a:schemeClr val="tx1"/>
                </a:solidFill>
                <a:latin typeface="Arial" charset="0"/>
              </a:defRPr>
            </a:lvl8pPr>
            <a:lvl9pPr marL="3886200" indent="-228600" defTabSz="4389438" eaLnBrk="0" fontAlgn="base" hangingPunct="0">
              <a:spcBef>
                <a:spcPct val="0"/>
              </a:spcBef>
              <a:spcAft>
                <a:spcPct val="0"/>
              </a:spcAft>
              <a:defRPr sz="2200">
                <a:solidFill>
                  <a:schemeClr val="tx1"/>
                </a:solidFill>
                <a:latin typeface="Arial" charset="0"/>
              </a:defRPr>
            </a:lvl9pPr>
          </a:lstStyle>
          <a:p>
            <a:pPr algn="ctr" eaLnBrk="1" hangingPunct="1"/>
            <a:r>
              <a:rPr lang="en-US" sz="8000" b="1" dirty="0" smtClean="0"/>
              <a:t>Geographic politics, loss aversion, and trade policy: The case of cotton and China</a:t>
            </a:r>
            <a:endParaRPr lang="en-US" sz="8000" b="1" dirty="0">
              <a:latin typeface="+mn-lt"/>
            </a:endParaRPr>
          </a:p>
        </p:txBody>
      </p:sp>
      <p:sp>
        <p:nvSpPr>
          <p:cNvPr id="5" name="Text Box 123"/>
          <p:cNvSpPr txBox="1">
            <a:spLocks noChangeArrowheads="1"/>
          </p:cNvSpPr>
          <p:nvPr/>
        </p:nvSpPr>
        <p:spPr bwMode="auto">
          <a:xfrm>
            <a:off x="5486400" y="3924300"/>
            <a:ext cx="21945600" cy="19431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182880" tIns="182880" rIns="182880" bIns="182880" anchor="ctr" anchorCtr="0"/>
          <a:lstStyle>
            <a:lvl1pPr defTabSz="4389438" eaLnBrk="0" hangingPunct="0">
              <a:defRPr sz="2200">
                <a:solidFill>
                  <a:schemeClr val="tx1"/>
                </a:solidFill>
                <a:latin typeface="Arial" charset="0"/>
              </a:defRPr>
            </a:lvl1pPr>
            <a:lvl2pPr marL="742950" indent="-285750" defTabSz="4389438" eaLnBrk="0" hangingPunct="0">
              <a:defRPr sz="2200">
                <a:solidFill>
                  <a:schemeClr val="tx1"/>
                </a:solidFill>
                <a:latin typeface="Arial" charset="0"/>
              </a:defRPr>
            </a:lvl2pPr>
            <a:lvl3pPr marL="1143000" indent="-228600" defTabSz="4389438" eaLnBrk="0" hangingPunct="0">
              <a:defRPr sz="2200">
                <a:solidFill>
                  <a:schemeClr val="tx1"/>
                </a:solidFill>
                <a:latin typeface="Arial" charset="0"/>
              </a:defRPr>
            </a:lvl3pPr>
            <a:lvl4pPr marL="1600200" indent="-228600" defTabSz="4389438" eaLnBrk="0" hangingPunct="0">
              <a:defRPr sz="2200">
                <a:solidFill>
                  <a:schemeClr val="tx1"/>
                </a:solidFill>
                <a:latin typeface="Arial" charset="0"/>
              </a:defRPr>
            </a:lvl4pPr>
            <a:lvl5pPr marL="2057400" indent="-228600" defTabSz="4389438" eaLnBrk="0" hangingPunct="0">
              <a:defRPr sz="2200">
                <a:solidFill>
                  <a:schemeClr val="tx1"/>
                </a:solidFill>
                <a:latin typeface="Arial" charset="0"/>
              </a:defRPr>
            </a:lvl5pPr>
            <a:lvl6pPr marL="2514600" indent="-228600" defTabSz="4389438" eaLnBrk="0" fontAlgn="base" hangingPunct="0">
              <a:spcBef>
                <a:spcPct val="0"/>
              </a:spcBef>
              <a:spcAft>
                <a:spcPct val="0"/>
              </a:spcAft>
              <a:defRPr sz="2200">
                <a:solidFill>
                  <a:schemeClr val="tx1"/>
                </a:solidFill>
                <a:latin typeface="Arial" charset="0"/>
              </a:defRPr>
            </a:lvl6pPr>
            <a:lvl7pPr marL="2971800" indent="-228600" defTabSz="4389438" eaLnBrk="0" fontAlgn="base" hangingPunct="0">
              <a:spcBef>
                <a:spcPct val="0"/>
              </a:spcBef>
              <a:spcAft>
                <a:spcPct val="0"/>
              </a:spcAft>
              <a:defRPr sz="2200">
                <a:solidFill>
                  <a:schemeClr val="tx1"/>
                </a:solidFill>
                <a:latin typeface="Arial" charset="0"/>
              </a:defRPr>
            </a:lvl7pPr>
            <a:lvl8pPr marL="3429000" indent="-228600" defTabSz="4389438" eaLnBrk="0" fontAlgn="base" hangingPunct="0">
              <a:spcBef>
                <a:spcPct val="0"/>
              </a:spcBef>
              <a:spcAft>
                <a:spcPct val="0"/>
              </a:spcAft>
              <a:defRPr sz="2200">
                <a:solidFill>
                  <a:schemeClr val="tx1"/>
                </a:solidFill>
                <a:latin typeface="Arial" charset="0"/>
              </a:defRPr>
            </a:lvl8pPr>
            <a:lvl9pPr marL="3886200" indent="-228600" defTabSz="4389438" eaLnBrk="0" fontAlgn="base" hangingPunct="0">
              <a:spcBef>
                <a:spcPct val="0"/>
              </a:spcBef>
              <a:spcAft>
                <a:spcPct val="0"/>
              </a:spcAft>
              <a:defRPr sz="2200">
                <a:solidFill>
                  <a:schemeClr val="tx1"/>
                </a:solidFill>
                <a:latin typeface="Arial" charset="0"/>
              </a:defRPr>
            </a:lvl9pPr>
          </a:lstStyle>
          <a:p>
            <a:pPr algn="ctr" eaLnBrk="1" hangingPunct="1"/>
            <a:r>
              <a:rPr lang="en-US" altLang="zh-CN" sz="4800" dirty="0" err="1" smtClean="0">
                <a:latin typeface="+mn-lt"/>
              </a:rPr>
              <a:t>Wenshou</a:t>
            </a:r>
            <a:r>
              <a:rPr lang="en-US" altLang="zh-CN" sz="4800" dirty="0" smtClean="0">
                <a:latin typeface="+mn-lt"/>
              </a:rPr>
              <a:t> Yan  </a:t>
            </a:r>
            <a:r>
              <a:rPr lang="en-US" sz="4800" dirty="0" smtClean="0">
                <a:latin typeface="+mn-lt"/>
              </a:rPr>
              <a:t> PhD¹</a:t>
            </a:r>
          </a:p>
          <a:p>
            <a:pPr algn="ctr" eaLnBrk="1" hangingPunct="1"/>
            <a:r>
              <a:rPr lang="en-US" sz="4800" dirty="0" smtClean="0">
                <a:latin typeface="+mn-lt"/>
              </a:rPr>
              <a:t>School of Economics, The University </a:t>
            </a:r>
            <a:r>
              <a:rPr lang="en-US" sz="4800" dirty="0">
                <a:latin typeface="+mn-lt"/>
              </a:rPr>
              <a:t>of </a:t>
            </a:r>
            <a:r>
              <a:rPr lang="en-US" sz="4800" dirty="0" smtClean="0">
                <a:latin typeface="+mn-lt"/>
              </a:rPr>
              <a:t>Adelaide</a:t>
            </a:r>
            <a:endParaRPr lang="en-US" sz="4800" dirty="0">
              <a:latin typeface="+mn-lt"/>
            </a:endParaRPr>
          </a:p>
        </p:txBody>
      </p:sp>
      <p:sp>
        <p:nvSpPr>
          <p:cNvPr id="6" name="TextBox 5"/>
          <p:cNvSpPr txBox="1"/>
          <p:nvPr/>
        </p:nvSpPr>
        <p:spPr>
          <a:xfrm>
            <a:off x="1828800" y="40355518"/>
            <a:ext cx="14201775" cy="3046988"/>
          </a:xfrm>
          <a:prstGeom prst="rect">
            <a:avLst/>
          </a:prstGeom>
          <a:solidFill>
            <a:schemeClr val="accent1">
              <a:lumMod val="40000"/>
              <a:lumOff val="60000"/>
            </a:schemeClr>
          </a:solidFill>
        </p:spPr>
        <p:txBody>
          <a:bodyPr wrap="square" rtlCol="0">
            <a:spAutoFit/>
          </a:bodyPr>
          <a:lstStyle/>
          <a:p>
            <a:r>
              <a:rPr lang="en-US" sz="3200" dirty="0" err="1" smtClean="0"/>
              <a:t>Wenshou</a:t>
            </a:r>
            <a:r>
              <a:rPr lang="en-US" sz="3200" dirty="0" smtClean="0"/>
              <a:t> Yan</a:t>
            </a:r>
          </a:p>
          <a:p>
            <a:r>
              <a:rPr lang="en-US" sz="3200" dirty="0" smtClean="0"/>
              <a:t>School of Economics, The university of Adelaide</a:t>
            </a:r>
          </a:p>
          <a:p>
            <a:r>
              <a:rPr lang="en-US" sz="3200" dirty="0" smtClean="0"/>
              <a:t>Email: </a:t>
            </a:r>
            <a:r>
              <a:rPr lang="en-US" sz="3200" dirty="0" smtClean="0">
                <a:hlinkClick r:id="rId2"/>
              </a:rPr>
              <a:t>wenshou.yan@adelaide.edu.au</a:t>
            </a:r>
            <a:endParaRPr lang="en-US" sz="3200" dirty="0" smtClean="0"/>
          </a:p>
          <a:p>
            <a:r>
              <a:rPr lang="en-US" sz="3200" dirty="0" smtClean="0"/>
              <a:t>Website: </a:t>
            </a:r>
            <a:r>
              <a:rPr lang="en-US" sz="3200" dirty="0" smtClean="0">
                <a:hlinkClick r:id="rId3"/>
              </a:rPr>
              <a:t>http://wenshouyan.weebly.com/</a:t>
            </a:r>
            <a:endParaRPr lang="en-US" sz="3200" dirty="0" smtClean="0"/>
          </a:p>
          <a:p>
            <a:endParaRPr lang="en-US" sz="3200" dirty="0" smtClean="0"/>
          </a:p>
          <a:p>
            <a:endParaRPr lang="en-US" sz="3200" dirty="0" smtClean="0"/>
          </a:p>
        </p:txBody>
      </p:sp>
      <p:sp>
        <p:nvSpPr>
          <p:cNvPr id="7" name="TextBox 6"/>
          <p:cNvSpPr txBox="1"/>
          <p:nvPr/>
        </p:nvSpPr>
        <p:spPr>
          <a:xfrm>
            <a:off x="1828800" y="39166800"/>
            <a:ext cx="2638671" cy="1015663"/>
          </a:xfrm>
          <a:prstGeom prst="rect">
            <a:avLst/>
          </a:prstGeom>
          <a:noFill/>
        </p:spPr>
        <p:txBody>
          <a:bodyPr wrap="none" rtlCol="0">
            <a:spAutoFit/>
          </a:bodyPr>
          <a:lstStyle/>
          <a:p>
            <a:r>
              <a:rPr lang="en-US" sz="6000" b="1" dirty="0" smtClean="0"/>
              <a:t>Contact</a:t>
            </a:r>
            <a:endParaRPr lang="en-US" sz="6000" b="1" dirty="0"/>
          </a:p>
        </p:txBody>
      </p:sp>
      <p:sp>
        <p:nvSpPr>
          <p:cNvPr id="10" name="Text Box 189"/>
          <p:cNvSpPr txBox="1">
            <a:spLocks noChangeArrowheads="1"/>
          </p:cNvSpPr>
          <p:nvPr/>
        </p:nvSpPr>
        <p:spPr bwMode="auto">
          <a:xfrm>
            <a:off x="1866900" y="7086600"/>
            <a:ext cx="14173200" cy="7886700"/>
          </a:xfrm>
          <a:prstGeom prst="rect">
            <a:avLst/>
          </a:prstGeom>
          <a:solidFill>
            <a:schemeClr val="bg1"/>
          </a:solidFill>
          <a:ln w="12700">
            <a:solidFill>
              <a:schemeClr val="accent1">
                <a:lumMod val="75000"/>
              </a:schemeClr>
            </a:solidFill>
          </a:ln>
          <a:effectLst/>
        </p:spPr>
        <p:txBody>
          <a:bodyPr lIns="182880" tIns="182880" rIns="182880" bIns="182880">
            <a:no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indent="457200" algn="just" eaLnBrk="1" hangingPunct="1">
              <a:spcBef>
                <a:spcPts val="600"/>
              </a:spcBef>
              <a:spcAft>
                <a:spcPts val="600"/>
              </a:spcAft>
            </a:pPr>
            <a:r>
              <a:rPr lang="en-AU" altLang="zh-CN" sz="3200" dirty="0" smtClean="0">
                <a:latin typeface="+mn-lt"/>
              </a:rPr>
              <a:t>This paper seeks to explain how governments response to world market price fluctuations. It develops a theoretical model of trade policy incorporating loss aversion and reference dependence. Like Freund and </a:t>
            </a:r>
            <a:r>
              <a:rPr lang="en-AU" altLang="zh-CN" sz="3200" dirty="0" err="1" smtClean="0">
                <a:latin typeface="+mn-lt"/>
              </a:rPr>
              <a:t>Özden</a:t>
            </a:r>
            <a:r>
              <a:rPr lang="en-AU" altLang="zh-CN" sz="3200" dirty="0" smtClean="0">
                <a:latin typeface="+mn-lt"/>
              </a:rPr>
              <a:t> (2008), this paper assumes only trade policy instruments are available to the government, but it goes beyond their model by adding a spatial dimension to interest-group politics. The model suggests that: (1) politically sensitive products receive more trade protection; (2) the government’s changing trade distortions insulate the domestic market from international price fluctuations by setting trade protection lower (higher) when the world price is higher (lower) than a targeted domestic reference price; and (3) variations in market intervention help producers at the expense of consumers in periods when the international price is well below trend, and help consumers at the expense of producers in high-price periods. These predictions from theory are shown to still hold when the model is extended to a large country case involving terms of trade effects. The model is tested empirically and found to offer a plausible explanation of the puzzling changes in cotton protection in China. </a:t>
            </a:r>
            <a:endParaRPr lang="en-US" altLang="zh-CN" sz="3200" dirty="0" smtClean="0">
              <a:latin typeface="+mn-lt"/>
            </a:endParaRPr>
          </a:p>
          <a:p>
            <a:pPr eaLnBrk="1" hangingPunct="1"/>
            <a:endParaRPr lang="en-US" sz="3200" dirty="0">
              <a:latin typeface="Calibri" pitchFamily="34" charset="0"/>
            </a:endParaRPr>
          </a:p>
        </p:txBody>
      </p:sp>
      <p:sp>
        <p:nvSpPr>
          <p:cNvPr id="11" name="Rectangle 10"/>
          <p:cNvSpPr/>
          <p:nvPr/>
        </p:nvSpPr>
        <p:spPr>
          <a:xfrm>
            <a:off x="1828800" y="6172200"/>
            <a:ext cx="14173200" cy="9144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algn="ctr"/>
            <a:r>
              <a:rPr lang="en-US" sz="6000" b="1" dirty="0" smtClean="0">
                <a:solidFill>
                  <a:schemeClr val="accent3">
                    <a:lumMod val="20000"/>
                    <a:lumOff val="80000"/>
                  </a:schemeClr>
                </a:solidFill>
              </a:rPr>
              <a:t>Abstract</a:t>
            </a:r>
            <a:endParaRPr lang="en-US" sz="6000" b="1" dirty="0">
              <a:solidFill>
                <a:schemeClr val="accent3">
                  <a:lumMod val="20000"/>
                  <a:lumOff val="80000"/>
                </a:schemeClr>
              </a:solidFill>
            </a:endParaRPr>
          </a:p>
        </p:txBody>
      </p:sp>
      <p:sp>
        <p:nvSpPr>
          <p:cNvPr id="12" name="Text Box 194"/>
          <p:cNvSpPr txBox="1">
            <a:spLocks noChangeArrowheads="1"/>
          </p:cNvSpPr>
          <p:nvPr/>
        </p:nvSpPr>
        <p:spPr bwMode="auto">
          <a:xfrm>
            <a:off x="16916400" y="7086601"/>
            <a:ext cx="14173200" cy="8715374"/>
          </a:xfrm>
          <a:prstGeom prst="rect">
            <a:avLst/>
          </a:prstGeom>
          <a:solidFill>
            <a:schemeClr val="bg1"/>
          </a:solidFill>
          <a:ln w="12700">
            <a:solidFill>
              <a:schemeClr val="accent1">
                <a:lumMod val="75000"/>
              </a:schemeClr>
            </a:solidFill>
          </a:ln>
          <a:effectLst/>
        </p:spPr>
        <p:txBody>
          <a:bodyPr lIns="182880" tIns="182880" rIns="182880" bIns="182880">
            <a:no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algn="just" eaLnBrk="1" hangingPunct="1"/>
            <a:r>
              <a:rPr lang="en-US" sz="3200" b="1" dirty="0" smtClean="0">
                <a:latin typeface="+mn-lt"/>
              </a:rPr>
              <a:t>Benchmark results: </a:t>
            </a:r>
            <a:r>
              <a:rPr lang="en-US" sz="3200" dirty="0" smtClean="0">
                <a:latin typeface="+mn-lt"/>
              </a:rPr>
              <a:t>Politically sensitive groups receive positive protection. The protection level is positively related to the output-import ratio; negatively proportional to the share of the total population in the politically sensitive regions, the import demand elasticity, and the government’s weight on the aggregate social welfare.</a:t>
            </a:r>
          </a:p>
          <a:p>
            <a:pPr algn="ctr" eaLnBrk="1" hangingPunct="1"/>
            <a:endParaRPr lang="en-US" sz="3200" dirty="0" smtClean="0"/>
          </a:p>
          <a:p>
            <a:pPr algn="just" eaLnBrk="1" hangingPunct="1"/>
            <a:endParaRPr lang="en-US" sz="3200" dirty="0" smtClean="0"/>
          </a:p>
          <a:p>
            <a:pPr algn="just" eaLnBrk="1" hangingPunct="1"/>
            <a:r>
              <a:rPr lang="en-US" sz="3200" b="1" dirty="0" smtClean="0">
                <a:latin typeface="+mn-lt"/>
              </a:rPr>
              <a:t>Proposition 1: </a:t>
            </a:r>
            <a:r>
              <a:rPr lang="en-US" sz="3200" dirty="0" smtClean="0">
                <a:latin typeface="+mn-lt"/>
              </a:rPr>
              <a:t>When the world price is below its reference price, the government introduces a higher distortion than the level of distortion when the world price is at the reference level.</a:t>
            </a:r>
          </a:p>
          <a:p>
            <a:pPr algn="just" eaLnBrk="1" hangingPunct="1"/>
            <a:endParaRPr lang="en-US" sz="3200" dirty="0" smtClean="0"/>
          </a:p>
          <a:p>
            <a:pPr algn="ctr" eaLnBrk="1" hangingPunct="1"/>
            <a:endParaRPr lang="en-US" sz="3200" dirty="0" smtClean="0"/>
          </a:p>
          <a:p>
            <a:pPr algn="just" eaLnBrk="1" hangingPunct="1"/>
            <a:r>
              <a:rPr lang="en-US" sz="3200" b="1" dirty="0" smtClean="0">
                <a:latin typeface="+mn-lt"/>
              </a:rPr>
              <a:t>Proposition 2: </a:t>
            </a:r>
            <a:r>
              <a:rPr lang="en-US" sz="3200" dirty="0" smtClean="0">
                <a:latin typeface="+mn-lt"/>
              </a:rPr>
              <a:t>When the world price goes higher than the reference price, the government introduces lower distortions than the level of distortion introduced when the world price is at its reference price.</a:t>
            </a:r>
          </a:p>
          <a:p>
            <a:pPr algn="just" eaLnBrk="1" hangingPunct="1"/>
            <a:endParaRPr lang="en-US" sz="3200" dirty="0" smtClean="0"/>
          </a:p>
          <a:p>
            <a:pPr algn="just" eaLnBrk="1" hangingPunct="1"/>
            <a:endParaRPr lang="en-US" sz="3200" dirty="0" smtClean="0"/>
          </a:p>
          <a:p>
            <a:pPr algn="just" eaLnBrk="1" hangingPunct="1"/>
            <a:endParaRPr lang="en-US" sz="3200" dirty="0" smtClean="0"/>
          </a:p>
          <a:p>
            <a:pPr algn="just" eaLnBrk="1" hangingPunct="1"/>
            <a:endParaRPr lang="en-US" altLang="zh-CN" sz="3200" dirty="0">
              <a:latin typeface="Calibri" pitchFamily="34" charset="0"/>
            </a:endParaRPr>
          </a:p>
        </p:txBody>
      </p:sp>
      <p:sp>
        <p:nvSpPr>
          <p:cNvPr id="13" name="Rectangle 12"/>
          <p:cNvSpPr/>
          <p:nvPr/>
        </p:nvSpPr>
        <p:spPr>
          <a:xfrm>
            <a:off x="1796716" y="14859000"/>
            <a:ext cx="14173200" cy="1015663"/>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US" sz="6000" b="1" dirty="0" smtClean="0">
                <a:solidFill>
                  <a:schemeClr val="accent3">
                    <a:lumMod val="20000"/>
                    <a:lumOff val="80000"/>
                  </a:schemeClr>
                </a:solidFill>
              </a:rPr>
              <a:t>Introduction and Motivation</a:t>
            </a:r>
            <a:endParaRPr lang="en-US" sz="6000" b="1" dirty="0">
              <a:solidFill>
                <a:schemeClr val="accent3">
                  <a:lumMod val="20000"/>
                  <a:lumOff val="80000"/>
                </a:schemeClr>
              </a:solidFill>
            </a:endParaRPr>
          </a:p>
        </p:txBody>
      </p:sp>
      <p:sp>
        <p:nvSpPr>
          <p:cNvPr id="14" name="Text Box 192"/>
          <p:cNvSpPr txBox="1">
            <a:spLocks noChangeArrowheads="1"/>
          </p:cNvSpPr>
          <p:nvPr/>
        </p:nvSpPr>
        <p:spPr bwMode="auto">
          <a:xfrm>
            <a:off x="1828800" y="27051001"/>
            <a:ext cx="14287500" cy="5786199"/>
          </a:xfrm>
          <a:prstGeom prst="rect">
            <a:avLst/>
          </a:prstGeom>
          <a:solidFill>
            <a:schemeClr val="bg1"/>
          </a:solidFill>
          <a:ln w="12700">
            <a:solidFill>
              <a:schemeClr val="accent1">
                <a:lumMod val="75000"/>
              </a:schemeClr>
            </a:solidFill>
          </a:ln>
          <a:effectLst/>
        </p:spPr>
        <p:txBody>
          <a:bodyPr wrap="square"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algn="just" eaLnBrk="1" hangingPunct="1"/>
            <a:r>
              <a:rPr lang="en-US" sz="3200" dirty="0" smtClean="0">
                <a:latin typeface="+mn-lt"/>
              </a:rPr>
              <a:t>• Set a theoretical model through combining political support model  (Hillman, 1982) and government preference function (Baldwin. 1987)</a:t>
            </a:r>
          </a:p>
          <a:p>
            <a:pPr algn="just" eaLnBrk="1" hangingPunct="1"/>
            <a:r>
              <a:rPr lang="en-US" sz="3200" dirty="0" smtClean="0">
                <a:latin typeface="+mn-lt"/>
              </a:rPr>
              <a:t>• </a:t>
            </a:r>
            <a:r>
              <a:rPr lang="en-AU" sz="3200" dirty="0" smtClean="0">
                <a:latin typeface="+mn-lt"/>
              </a:rPr>
              <a:t>The government’s trade policy formation process in a one-party country characterised with geographic dimensions of interest-group politics, </a:t>
            </a:r>
            <a:r>
              <a:rPr lang="en-US" sz="3200" dirty="0" smtClean="0">
                <a:latin typeface="+mn-lt"/>
              </a:rPr>
              <a:t>rather than in a democracy country like Grossman and </a:t>
            </a:r>
            <a:r>
              <a:rPr lang="en-US" sz="3200" dirty="0" err="1" smtClean="0">
                <a:latin typeface="+mn-lt"/>
              </a:rPr>
              <a:t>Helpman</a:t>
            </a:r>
            <a:r>
              <a:rPr lang="en-US" sz="3200" dirty="0" smtClean="0">
                <a:latin typeface="+mn-lt"/>
              </a:rPr>
              <a:t> (1994), and based on general equilibrium scenario.</a:t>
            </a:r>
          </a:p>
          <a:p>
            <a:pPr algn="just" eaLnBrk="1" hangingPunct="1"/>
            <a:r>
              <a:rPr lang="en-US" sz="3200" dirty="0" smtClean="0">
                <a:latin typeface="+mn-lt"/>
              </a:rPr>
              <a:t>• </a:t>
            </a:r>
            <a:r>
              <a:rPr lang="en-AU" sz="3200" dirty="0" smtClean="0">
                <a:latin typeface="+mn-lt"/>
              </a:rPr>
              <a:t>It considers two cases (when the world price is higher, as well as when it is lower, than a reference price), which therefore goes beyond Freund and </a:t>
            </a:r>
            <a:r>
              <a:rPr lang="en-AU" sz="3200" dirty="0" err="1" smtClean="0">
                <a:latin typeface="+mn-lt"/>
              </a:rPr>
              <a:t>Özden</a:t>
            </a:r>
            <a:r>
              <a:rPr lang="en-AU" sz="3200" dirty="0" smtClean="0">
                <a:latin typeface="+mn-lt"/>
              </a:rPr>
              <a:t> (2008) who only consider a world price slump. </a:t>
            </a:r>
            <a:endParaRPr lang="en-US" sz="3200" dirty="0" smtClean="0">
              <a:latin typeface="+mn-lt"/>
            </a:endParaRPr>
          </a:p>
          <a:p>
            <a:pPr algn="just" eaLnBrk="1" hangingPunct="1"/>
            <a:r>
              <a:rPr lang="en-US" sz="3200" dirty="0" smtClean="0">
                <a:latin typeface="+mn-lt"/>
              </a:rPr>
              <a:t>• Take cotton and China as a case study</a:t>
            </a:r>
          </a:p>
          <a:p>
            <a:pPr eaLnBrk="1" hangingPunct="1"/>
            <a:endParaRPr lang="en-US" sz="3200" dirty="0">
              <a:latin typeface="Calibri" pitchFamily="34" charset="0"/>
            </a:endParaRPr>
          </a:p>
        </p:txBody>
      </p:sp>
      <p:sp>
        <p:nvSpPr>
          <p:cNvPr id="15" name="Rectangle 14"/>
          <p:cNvSpPr/>
          <p:nvPr/>
        </p:nvSpPr>
        <p:spPr>
          <a:xfrm>
            <a:off x="1828800" y="25908000"/>
            <a:ext cx="14173200" cy="1015663"/>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US" sz="6000" b="1" dirty="0" smtClean="0">
                <a:solidFill>
                  <a:schemeClr val="accent3">
                    <a:lumMod val="20000"/>
                    <a:lumOff val="80000"/>
                  </a:schemeClr>
                </a:solidFill>
              </a:rPr>
              <a:t>What this Paper Does?</a:t>
            </a:r>
            <a:endParaRPr lang="en-US" sz="6000" b="1" dirty="0">
              <a:solidFill>
                <a:schemeClr val="accent3">
                  <a:lumMod val="20000"/>
                  <a:lumOff val="80000"/>
                </a:schemeClr>
              </a:solidFill>
            </a:endParaRPr>
          </a:p>
        </p:txBody>
      </p:sp>
      <p:sp>
        <p:nvSpPr>
          <p:cNvPr id="16" name="Text Box 191"/>
          <p:cNvSpPr txBox="1">
            <a:spLocks noChangeArrowheads="1"/>
          </p:cNvSpPr>
          <p:nvPr/>
        </p:nvSpPr>
        <p:spPr bwMode="auto">
          <a:xfrm>
            <a:off x="16802100" y="24574500"/>
            <a:ext cx="14173200" cy="6715125"/>
          </a:xfrm>
          <a:prstGeom prst="rect">
            <a:avLst/>
          </a:prstGeom>
          <a:solidFill>
            <a:schemeClr val="bg1"/>
          </a:solidFill>
          <a:ln w="12700">
            <a:solidFill>
              <a:schemeClr val="accent1">
                <a:lumMod val="75000"/>
              </a:schemeClr>
            </a:solidFill>
          </a:ln>
          <a:effectLst/>
        </p:spPr>
        <p:txBody>
          <a:bodyPr lIns="182880" tIns="182880" rIns="182880" bIns="182880">
            <a:no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algn="ctr" eaLnBrk="1" hangingPunct="1"/>
            <a:endParaRPr lang="en-US" sz="3200" dirty="0" smtClean="0">
              <a:latin typeface="Calibri" pitchFamily="34" charset="0"/>
            </a:endParaRPr>
          </a:p>
          <a:p>
            <a:pPr algn="ctr" eaLnBrk="1" hangingPunct="1"/>
            <a:endParaRPr lang="en-US" sz="3200" dirty="0" smtClean="0">
              <a:latin typeface="Calibri" pitchFamily="34" charset="0"/>
            </a:endParaRPr>
          </a:p>
          <a:p>
            <a:pPr algn="ctr" eaLnBrk="1" hangingPunct="1"/>
            <a:endParaRPr lang="en-US" sz="3200" dirty="0" smtClean="0">
              <a:latin typeface="Calibri" pitchFamily="34" charset="0"/>
            </a:endParaRPr>
          </a:p>
          <a:p>
            <a:pPr algn="ctr" eaLnBrk="1" hangingPunct="1"/>
            <a:endParaRPr lang="en-US" sz="3200" dirty="0" smtClean="0">
              <a:latin typeface="Calibri" pitchFamily="34" charset="0"/>
            </a:endParaRPr>
          </a:p>
          <a:p>
            <a:pPr algn="ctr" eaLnBrk="1" hangingPunct="1"/>
            <a:endParaRPr lang="en-US" sz="3200" dirty="0" smtClean="0">
              <a:latin typeface="Calibri" pitchFamily="34" charset="0"/>
            </a:endParaRPr>
          </a:p>
          <a:p>
            <a:pPr algn="ctr" eaLnBrk="1" hangingPunct="1"/>
            <a:endParaRPr lang="en-US" sz="3200" dirty="0" smtClean="0">
              <a:latin typeface="Calibri" pitchFamily="34" charset="0"/>
            </a:endParaRPr>
          </a:p>
          <a:p>
            <a:pPr algn="ctr" eaLnBrk="1" hangingPunct="1"/>
            <a:endParaRPr lang="en-US" sz="3200" dirty="0" smtClean="0">
              <a:latin typeface="Calibri" pitchFamily="34" charset="0"/>
            </a:endParaRPr>
          </a:p>
          <a:p>
            <a:pPr algn="ctr" eaLnBrk="1" hangingPunct="1"/>
            <a:endParaRPr lang="en-US" sz="3200" dirty="0" smtClean="0">
              <a:latin typeface="Calibri" pitchFamily="34" charset="0"/>
            </a:endParaRPr>
          </a:p>
          <a:p>
            <a:pPr algn="ctr" eaLnBrk="1" hangingPunct="1"/>
            <a:endParaRPr lang="en-US" sz="3200" dirty="0" smtClean="0">
              <a:latin typeface="Calibri" pitchFamily="34" charset="0"/>
            </a:endParaRPr>
          </a:p>
          <a:p>
            <a:pPr algn="ctr" eaLnBrk="1" hangingPunct="1"/>
            <a:endParaRPr lang="en-US" sz="3200" dirty="0" smtClean="0">
              <a:latin typeface="Calibri" pitchFamily="34" charset="0"/>
            </a:endParaRPr>
          </a:p>
          <a:p>
            <a:pPr algn="ctr" eaLnBrk="1" hangingPunct="1"/>
            <a:endParaRPr lang="en-US" sz="3200" dirty="0" smtClean="0">
              <a:latin typeface="Calibri" pitchFamily="34" charset="0"/>
            </a:endParaRPr>
          </a:p>
          <a:p>
            <a:pPr algn="ctr" eaLnBrk="1" hangingPunct="1"/>
            <a:endParaRPr lang="en-US" sz="3200" dirty="0" smtClean="0">
              <a:latin typeface="Calibri" pitchFamily="34" charset="0"/>
            </a:endParaRPr>
          </a:p>
          <a:p>
            <a:pPr algn="ctr" eaLnBrk="1" hangingPunct="1"/>
            <a:r>
              <a:rPr lang="en-US" sz="3200" dirty="0" smtClean="0">
                <a:latin typeface="Calibri" pitchFamily="34" charset="0"/>
              </a:rPr>
              <a:t>Figure 4 </a:t>
            </a:r>
            <a:r>
              <a:rPr lang="en-US" sz="3200" dirty="0" smtClean="0">
                <a:latin typeface="Calibri" pitchFamily="34" charset="0"/>
              </a:rPr>
              <a:t>Loss </a:t>
            </a:r>
            <a:r>
              <a:rPr lang="en-US" sz="3200" dirty="0" smtClean="0">
                <a:latin typeface="Calibri" pitchFamily="34" charset="0"/>
              </a:rPr>
              <a:t>aversion effects                          Table 2  Loss aversion effects</a:t>
            </a:r>
          </a:p>
        </p:txBody>
      </p:sp>
      <p:sp>
        <p:nvSpPr>
          <p:cNvPr id="17" name="Rectangle 16"/>
          <p:cNvSpPr/>
          <p:nvPr/>
        </p:nvSpPr>
        <p:spPr>
          <a:xfrm>
            <a:off x="16916400" y="23631524"/>
            <a:ext cx="14173200" cy="885825"/>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b="1" dirty="0" smtClean="0">
                <a:solidFill>
                  <a:schemeClr val="accent3">
                    <a:lumMod val="20000"/>
                    <a:lumOff val="80000"/>
                  </a:schemeClr>
                </a:solidFill>
              </a:rPr>
              <a:t>Empirical Test II: Loss Aversion Effect</a:t>
            </a:r>
            <a:endParaRPr lang="en-US" altLang="zh-CN" sz="6000" b="1" dirty="0">
              <a:solidFill>
                <a:schemeClr val="accent3">
                  <a:lumMod val="20000"/>
                  <a:lumOff val="80000"/>
                </a:schemeClr>
              </a:solidFill>
            </a:endParaRPr>
          </a:p>
        </p:txBody>
      </p:sp>
      <p:sp>
        <p:nvSpPr>
          <p:cNvPr id="21" name="Text Box 190"/>
          <p:cNvSpPr txBox="1">
            <a:spLocks noChangeArrowheads="1"/>
          </p:cNvSpPr>
          <p:nvPr/>
        </p:nvSpPr>
        <p:spPr bwMode="auto">
          <a:xfrm>
            <a:off x="1828800" y="16040100"/>
            <a:ext cx="14173200" cy="9677400"/>
          </a:xfrm>
          <a:prstGeom prst="rect">
            <a:avLst/>
          </a:prstGeom>
          <a:solidFill>
            <a:schemeClr val="bg1"/>
          </a:solidFill>
          <a:ln w="12700">
            <a:solidFill>
              <a:schemeClr val="accent1">
                <a:lumMod val="75000"/>
              </a:schemeClr>
            </a:solidFill>
          </a:ln>
          <a:effectLst/>
        </p:spPr>
        <p:txBody>
          <a:bodyPr lIns="182880" tIns="182880" rIns="182880" bIns="182880">
            <a:no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algn="just" eaLnBrk="1" hangingPunct="1"/>
            <a:r>
              <a:rPr lang="en-US" sz="3200" dirty="0" smtClean="0">
                <a:latin typeface="+mn-lt"/>
              </a:rPr>
              <a:t>    During </a:t>
            </a:r>
            <a:r>
              <a:rPr lang="en-US" sz="3200" dirty="0" smtClean="0">
                <a:latin typeface="+mn-lt"/>
              </a:rPr>
              <a:t>the fluctuation periods, governments are trying to apply trade distortions to insulate domestic market from the world market price. In the short run,  China’s cotton trade protection varies  during 2005-2015 (Figure 1) , and The proportion of cotton production in Xinjiang increases from 32% (2005) to 62% (2015) .</a:t>
            </a:r>
          </a:p>
          <a:p>
            <a:pPr eaLnBrk="1" hangingPunct="1"/>
            <a:r>
              <a:rPr lang="en-US" sz="3200" b="1" dirty="0" smtClean="0">
                <a:latin typeface="+mn-lt"/>
              </a:rPr>
              <a:t>Research question:  How does the government response to the fluctuations of the international market price?</a:t>
            </a:r>
          </a:p>
          <a:p>
            <a:pPr eaLnBrk="1" hangingPunct="1"/>
            <a:endParaRPr lang="en-US" sz="3200" dirty="0" smtClean="0">
              <a:latin typeface="+mn-lt"/>
            </a:endParaRPr>
          </a:p>
          <a:p>
            <a:pPr eaLnBrk="1" hangingPunct="1"/>
            <a:endParaRPr lang="en-US" sz="3200" dirty="0" smtClean="0">
              <a:latin typeface="+mn-lt"/>
            </a:endParaRPr>
          </a:p>
          <a:p>
            <a:pPr eaLnBrk="1" hangingPunct="1"/>
            <a:endParaRPr lang="en-US" sz="3200" dirty="0" smtClean="0">
              <a:latin typeface="+mn-lt"/>
            </a:endParaRPr>
          </a:p>
          <a:p>
            <a:pPr eaLnBrk="1" hangingPunct="1"/>
            <a:endParaRPr lang="en-US" sz="3200" dirty="0" smtClean="0">
              <a:latin typeface="+mn-lt"/>
            </a:endParaRPr>
          </a:p>
          <a:p>
            <a:pPr eaLnBrk="1" hangingPunct="1"/>
            <a:endParaRPr lang="en-US" sz="3200" dirty="0" smtClean="0">
              <a:latin typeface="+mn-lt"/>
            </a:endParaRPr>
          </a:p>
          <a:p>
            <a:pPr eaLnBrk="1" hangingPunct="1"/>
            <a:endParaRPr lang="en-US" sz="3200" dirty="0" smtClean="0">
              <a:latin typeface="+mn-lt"/>
            </a:endParaRPr>
          </a:p>
          <a:p>
            <a:pPr eaLnBrk="1" hangingPunct="1"/>
            <a:endParaRPr lang="en-US" sz="3200" dirty="0" smtClean="0">
              <a:latin typeface="+mn-lt"/>
            </a:endParaRPr>
          </a:p>
          <a:p>
            <a:pPr eaLnBrk="1" hangingPunct="1"/>
            <a:endParaRPr lang="en-US" sz="3200" dirty="0" smtClean="0">
              <a:latin typeface="+mn-lt"/>
            </a:endParaRPr>
          </a:p>
          <a:p>
            <a:pPr eaLnBrk="1" hangingPunct="1"/>
            <a:endParaRPr lang="en-US" sz="3200" dirty="0" smtClean="0">
              <a:latin typeface="+mn-lt"/>
            </a:endParaRPr>
          </a:p>
          <a:p>
            <a:pPr eaLnBrk="1" hangingPunct="1"/>
            <a:endParaRPr lang="en-US" sz="3200" dirty="0" smtClean="0">
              <a:latin typeface="+mn-lt"/>
            </a:endParaRPr>
          </a:p>
          <a:p>
            <a:pPr eaLnBrk="1" hangingPunct="1"/>
            <a:endParaRPr lang="en-US" sz="3200" dirty="0" smtClean="0">
              <a:latin typeface="+mn-lt"/>
            </a:endParaRPr>
          </a:p>
          <a:p>
            <a:pPr algn="ctr" eaLnBrk="1" hangingPunct="1"/>
            <a:r>
              <a:rPr lang="en-US" sz="3200" dirty="0" smtClean="0">
                <a:latin typeface="+mn-lt"/>
              </a:rPr>
              <a:t>Figure 1 </a:t>
            </a:r>
            <a:r>
              <a:rPr lang="en-US" sz="3200" dirty="0" smtClean="0">
                <a:latin typeface="+mn-lt"/>
              </a:rPr>
              <a:t> </a:t>
            </a:r>
            <a:r>
              <a:rPr lang="en-US" sz="3200" dirty="0" smtClean="0">
                <a:latin typeface="+mn-lt"/>
              </a:rPr>
              <a:t>Cotton trade protection            Figure 2 </a:t>
            </a:r>
            <a:r>
              <a:rPr lang="en-US" sz="3200" dirty="0" smtClean="0">
                <a:latin typeface="+mn-lt"/>
              </a:rPr>
              <a:t> Cotton </a:t>
            </a:r>
            <a:r>
              <a:rPr lang="en-US" sz="3200" dirty="0" smtClean="0">
                <a:latin typeface="+mn-lt"/>
              </a:rPr>
              <a:t>production in China</a:t>
            </a:r>
          </a:p>
          <a:p>
            <a:pPr eaLnBrk="1" hangingPunct="1"/>
            <a:endParaRPr lang="en-US" sz="3200" dirty="0" smtClean="0">
              <a:latin typeface="+mn-lt"/>
            </a:endParaRPr>
          </a:p>
          <a:p>
            <a:pPr eaLnBrk="1" hangingPunct="1"/>
            <a:endParaRPr lang="en-US" sz="3200" dirty="0">
              <a:latin typeface="+mn-lt"/>
            </a:endParaRPr>
          </a:p>
        </p:txBody>
      </p:sp>
      <p:sp>
        <p:nvSpPr>
          <p:cNvPr id="22" name="Rectangle 21"/>
          <p:cNvSpPr/>
          <p:nvPr/>
        </p:nvSpPr>
        <p:spPr>
          <a:xfrm>
            <a:off x="16916400" y="6172200"/>
            <a:ext cx="14173200" cy="9144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smtClean="0">
                <a:solidFill>
                  <a:schemeClr val="accent3">
                    <a:lumMod val="20000"/>
                    <a:lumOff val="80000"/>
                  </a:schemeClr>
                </a:solidFill>
              </a:rPr>
              <a:t>Theoretical Model Predictions</a:t>
            </a:r>
            <a:endParaRPr lang="en-US" sz="6000" b="1" dirty="0">
              <a:solidFill>
                <a:schemeClr val="accent3">
                  <a:lumMod val="20000"/>
                  <a:lumOff val="80000"/>
                </a:schemeClr>
              </a:solidFill>
            </a:endParaRPr>
          </a:p>
        </p:txBody>
      </p:sp>
      <p:sp>
        <p:nvSpPr>
          <p:cNvPr id="43" name="Text Box 194"/>
          <p:cNvSpPr txBox="1">
            <a:spLocks noChangeArrowheads="1"/>
          </p:cNvSpPr>
          <p:nvPr/>
        </p:nvSpPr>
        <p:spPr bwMode="auto">
          <a:xfrm>
            <a:off x="16881218" y="16544925"/>
            <a:ext cx="14173200" cy="7029449"/>
          </a:xfrm>
          <a:prstGeom prst="rect">
            <a:avLst/>
          </a:prstGeom>
          <a:solidFill>
            <a:schemeClr val="bg1"/>
          </a:solidFill>
          <a:ln w="12700">
            <a:solidFill>
              <a:schemeClr val="accent1">
                <a:lumMod val="75000"/>
              </a:schemeClr>
            </a:solidFill>
          </a:ln>
          <a:effectLst/>
        </p:spPr>
        <p:txBody>
          <a:bodyPr lIns="182880" tIns="182880" rIns="182880" bIns="182880">
            <a:no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algn="just" eaLnBrk="1" hangingPunct="1"/>
            <a:r>
              <a:rPr lang="en-US" altLang="zh-CN" sz="3200" dirty="0" smtClean="0">
                <a:latin typeface="Calibri" pitchFamily="34" charset="0"/>
              </a:rPr>
              <a:t>Political sensitive products receive higher protection</a:t>
            </a:r>
          </a:p>
          <a:p>
            <a:pPr algn="ctr" eaLnBrk="1" hangingPunct="1"/>
            <a:endParaRPr lang="en-US" altLang="zh-CN" sz="3200" dirty="0" smtClean="0">
              <a:latin typeface="Calibri" pitchFamily="34" charset="0"/>
            </a:endParaRPr>
          </a:p>
          <a:p>
            <a:pPr algn="ctr" eaLnBrk="1" hangingPunct="1"/>
            <a:endParaRPr lang="en-US" altLang="zh-CN" sz="3200" dirty="0" smtClean="0">
              <a:latin typeface="Calibri" pitchFamily="34" charset="0"/>
            </a:endParaRPr>
          </a:p>
          <a:p>
            <a:pPr algn="ctr" eaLnBrk="1" hangingPunct="1"/>
            <a:endParaRPr lang="en-US" altLang="zh-CN" sz="3200" dirty="0" smtClean="0">
              <a:latin typeface="Calibri" pitchFamily="34" charset="0"/>
            </a:endParaRPr>
          </a:p>
          <a:p>
            <a:pPr algn="ctr" eaLnBrk="1" hangingPunct="1"/>
            <a:endParaRPr lang="en-US" altLang="zh-CN" sz="3200" dirty="0" smtClean="0">
              <a:latin typeface="Calibri" pitchFamily="34" charset="0"/>
            </a:endParaRPr>
          </a:p>
          <a:p>
            <a:pPr algn="ctr" eaLnBrk="1" hangingPunct="1"/>
            <a:endParaRPr lang="en-US" altLang="zh-CN" sz="3200" dirty="0" smtClean="0">
              <a:latin typeface="Calibri" pitchFamily="34" charset="0"/>
            </a:endParaRPr>
          </a:p>
          <a:p>
            <a:pPr algn="ctr" eaLnBrk="1" hangingPunct="1"/>
            <a:endParaRPr lang="en-US" altLang="zh-CN" sz="3200" dirty="0" smtClean="0">
              <a:latin typeface="Calibri" pitchFamily="34" charset="0"/>
            </a:endParaRPr>
          </a:p>
          <a:p>
            <a:pPr algn="ctr" eaLnBrk="1" hangingPunct="1"/>
            <a:endParaRPr lang="en-US" altLang="zh-CN" sz="3200" dirty="0" smtClean="0">
              <a:latin typeface="Calibri" pitchFamily="34" charset="0"/>
            </a:endParaRPr>
          </a:p>
          <a:p>
            <a:pPr algn="ctr" eaLnBrk="1" hangingPunct="1"/>
            <a:endParaRPr lang="en-US" altLang="zh-CN" sz="3200" dirty="0" smtClean="0">
              <a:latin typeface="Calibri" pitchFamily="34" charset="0"/>
            </a:endParaRPr>
          </a:p>
          <a:p>
            <a:pPr algn="ctr" eaLnBrk="1" hangingPunct="1"/>
            <a:endParaRPr lang="en-US" altLang="zh-CN" sz="3200" dirty="0" smtClean="0">
              <a:latin typeface="Calibri" pitchFamily="34" charset="0"/>
            </a:endParaRPr>
          </a:p>
          <a:p>
            <a:pPr algn="ctr" eaLnBrk="1" hangingPunct="1"/>
            <a:endParaRPr lang="en-US" altLang="zh-CN" sz="3200" dirty="0" smtClean="0">
              <a:latin typeface="Calibri" pitchFamily="34" charset="0"/>
            </a:endParaRPr>
          </a:p>
          <a:p>
            <a:pPr algn="ctr" eaLnBrk="1" hangingPunct="1"/>
            <a:endParaRPr lang="en-US" altLang="zh-CN" sz="3200" dirty="0" smtClean="0">
              <a:latin typeface="Calibri" pitchFamily="34" charset="0"/>
            </a:endParaRPr>
          </a:p>
          <a:p>
            <a:pPr algn="ctr" eaLnBrk="1" hangingPunct="1"/>
            <a:endParaRPr lang="en-US" altLang="zh-CN" sz="3200" dirty="0" smtClean="0">
              <a:latin typeface="Calibri" pitchFamily="34" charset="0"/>
            </a:endParaRPr>
          </a:p>
          <a:p>
            <a:pPr algn="ctr" eaLnBrk="1" hangingPunct="1"/>
            <a:r>
              <a:rPr lang="en-US" altLang="zh-CN" sz="3200" dirty="0" smtClean="0">
                <a:latin typeface="Calibri" pitchFamily="34" charset="0"/>
              </a:rPr>
              <a:t>Figure  3 Trade protections                                  Table 1 Political sensitive effects</a:t>
            </a:r>
            <a:endParaRPr lang="en-US" altLang="zh-CN" sz="3200" dirty="0">
              <a:latin typeface="Calibri" pitchFamily="34" charset="0"/>
            </a:endParaRPr>
          </a:p>
        </p:txBody>
      </p:sp>
      <p:sp>
        <p:nvSpPr>
          <p:cNvPr id="44" name="Rectangle 43"/>
          <p:cNvSpPr/>
          <p:nvPr/>
        </p:nvSpPr>
        <p:spPr>
          <a:xfrm>
            <a:off x="16881218" y="15830550"/>
            <a:ext cx="14173200" cy="600074"/>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smtClean="0">
                <a:solidFill>
                  <a:schemeClr val="accent3">
                    <a:lumMod val="20000"/>
                    <a:lumOff val="80000"/>
                  </a:schemeClr>
                </a:solidFill>
              </a:rPr>
              <a:t>Empirical Test I: Political Sensitive Effect</a:t>
            </a:r>
            <a:endParaRPr lang="en-US" sz="6000" b="1" dirty="0">
              <a:solidFill>
                <a:schemeClr val="accent3">
                  <a:lumMod val="20000"/>
                  <a:lumOff val="80000"/>
                </a:schemeClr>
              </a:solidFill>
            </a:endParaRPr>
          </a:p>
        </p:txBody>
      </p:sp>
      <p:sp>
        <p:nvSpPr>
          <p:cNvPr id="34" name="TextBox 33"/>
          <p:cNvSpPr txBox="1"/>
          <p:nvPr/>
        </p:nvSpPr>
        <p:spPr>
          <a:xfrm>
            <a:off x="16916400" y="39404926"/>
            <a:ext cx="14516100" cy="4031873"/>
          </a:xfrm>
          <a:prstGeom prst="rect">
            <a:avLst/>
          </a:prstGeom>
          <a:solidFill>
            <a:schemeClr val="accent1">
              <a:lumMod val="40000"/>
              <a:lumOff val="60000"/>
            </a:schemeClr>
          </a:solidFill>
        </p:spPr>
        <p:txBody>
          <a:bodyPr wrap="square" rtlCol="0">
            <a:spAutoFit/>
          </a:bodyPr>
          <a:lstStyle/>
          <a:p>
            <a:r>
              <a:rPr lang="en-AU" sz="3200" dirty="0" smtClean="0"/>
              <a:t>1. Baldwin, R.E. (1987). Political realistic objective functions and trade policy PROFs and </a:t>
            </a:r>
            <a:r>
              <a:rPr lang="en-AU" sz="3200" dirty="0" err="1" smtClean="0"/>
              <a:t>tarif</a:t>
            </a:r>
            <a:r>
              <a:rPr lang="en-AU" sz="3200" dirty="0" smtClean="0"/>
              <a:t>. </a:t>
            </a:r>
            <a:r>
              <a:rPr lang="en-AU" sz="3200" i="1" dirty="0" smtClean="0"/>
              <a:t>Economic Letters, 24</a:t>
            </a:r>
            <a:r>
              <a:rPr lang="en-AU" sz="3200" dirty="0" smtClean="0"/>
              <a:t>, 287-290.</a:t>
            </a:r>
          </a:p>
          <a:p>
            <a:r>
              <a:rPr lang="en-AU" sz="3200" dirty="0" smtClean="0"/>
              <a:t>2. Freund, C., &amp; </a:t>
            </a:r>
            <a:r>
              <a:rPr lang="en-AU" sz="3200" dirty="0" err="1" smtClean="0"/>
              <a:t>Özden</a:t>
            </a:r>
            <a:r>
              <a:rPr lang="en-AU" sz="3200" dirty="0" smtClean="0"/>
              <a:t>, Ç. (2008). Trade policy and loss aversion. </a:t>
            </a:r>
            <a:r>
              <a:rPr lang="en-AU" sz="3200" i="1" dirty="0" smtClean="0"/>
              <a:t>American Economic Review, 98</a:t>
            </a:r>
            <a:r>
              <a:rPr lang="en-AU" sz="3200" dirty="0" smtClean="0"/>
              <a:t>(4), 1675-1691. </a:t>
            </a:r>
            <a:endParaRPr lang="en-US" sz="3200" dirty="0" smtClean="0"/>
          </a:p>
          <a:p>
            <a:r>
              <a:rPr lang="en-US" sz="3200" dirty="0" smtClean="0"/>
              <a:t> 3. </a:t>
            </a:r>
            <a:r>
              <a:rPr lang="en-AU" sz="3200" dirty="0" smtClean="0"/>
              <a:t>Hillman, A. L. (1982). Declining industries and political-support protectionist motives. </a:t>
            </a:r>
            <a:r>
              <a:rPr lang="en-AU" sz="3200" i="1" dirty="0" smtClean="0"/>
              <a:t>The American Economic Review, 72</a:t>
            </a:r>
            <a:r>
              <a:rPr lang="en-AU" sz="3200" dirty="0" smtClean="0"/>
              <a:t>(5), 1180-1187. </a:t>
            </a:r>
            <a:endParaRPr lang="en-US" sz="3200" dirty="0" smtClean="0"/>
          </a:p>
          <a:p>
            <a:r>
              <a:rPr lang="en-US" sz="3200" dirty="0" smtClean="0"/>
              <a:t>4. </a:t>
            </a:r>
            <a:r>
              <a:rPr lang="en-AU" sz="3200" dirty="0" smtClean="0"/>
              <a:t>Grossman, G. M., &amp; </a:t>
            </a:r>
            <a:r>
              <a:rPr lang="en-AU" sz="3200" dirty="0" err="1" smtClean="0"/>
              <a:t>Helpman</a:t>
            </a:r>
            <a:r>
              <a:rPr lang="en-AU" sz="3200" dirty="0" smtClean="0"/>
              <a:t>, E. (1994). Protection for sale. </a:t>
            </a:r>
            <a:r>
              <a:rPr lang="en-AU" sz="3200" i="1" dirty="0" smtClean="0"/>
              <a:t>The American Economic Review, 84</a:t>
            </a:r>
            <a:r>
              <a:rPr lang="en-AU" sz="3200" dirty="0" smtClean="0"/>
              <a:t>(4), 833-850.</a:t>
            </a:r>
          </a:p>
        </p:txBody>
      </p:sp>
      <p:sp>
        <p:nvSpPr>
          <p:cNvPr id="37" name="TextBox 36"/>
          <p:cNvSpPr txBox="1"/>
          <p:nvPr/>
        </p:nvSpPr>
        <p:spPr>
          <a:xfrm>
            <a:off x="17068800" y="38519101"/>
            <a:ext cx="4800600" cy="1015663"/>
          </a:xfrm>
          <a:prstGeom prst="rect">
            <a:avLst/>
          </a:prstGeom>
          <a:noFill/>
        </p:spPr>
        <p:txBody>
          <a:bodyPr wrap="square" rtlCol="0">
            <a:spAutoFit/>
          </a:bodyPr>
          <a:lstStyle/>
          <a:p>
            <a:r>
              <a:rPr lang="en-US" sz="6000" b="1" dirty="0" smtClean="0"/>
              <a:t>References</a:t>
            </a:r>
            <a:endParaRPr lang="en-US" sz="6000" b="1" dirty="0"/>
          </a:p>
        </p:txBody>
      </p:sp>
      <p:pic>
        <p:nvPicPr>
          <p:cNvPr id="39" name="Picture 1"/>
          <p:cNvPicPr/>
          <p:nvPr/>
        </p:nvPicPr>
        <p:blipFill>
          <a:blip r:embed="rId4" cstate="print"/>
          <a:srcRect/>
          <a:stretch>
            <a:fillRect/>
          </a:stretch>
        </p:blipFill>
        <p:spPr bwMode="auto">
          <a:xfrm>
            <a:off x="26136599" y="1409700"/>
            <a:ext cx="4762501" cy="2552700"/>
          </a:xfrm>
          <a:prstGeom prst="rect">
            <a:avLst/>
          </a:prstGeom>
          <a:noFill/>
          <a:ln w="9525">
            <a:noFill/>
            <a:miter lim="800000"/>
            <a:headEnd/>
            <a:tailEnd/>
          </a:ln>
        </p:spPr>
      </p:pic>
      <p:pic>
        <p:nvPicPr>
          <p:cNvPr id="40" name="Picture 3" descr="\\UOFA\USERS$\users2\a1622132\Desktop\Protection level 2005-2012.png"/>
          <p:cNvPicPr/>
          <p:nvPr/>
        </p:nvPicPr>
        <p:blipFill>
          <a:blip r:embed="rId5"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1981200" y="19316700"/>
            <a:ext cx="6705600" cy="5105400"/>
          </a:xfrm>
          <a:prstGeom prst="rect">
            <a:avLst/>
          </a:prstGeom>
          <a:noFill/>
          <a:ln>
            <a:noFill/>
          </a:ln>
        </p:spPr>
      </p:pic>
      <p:pic>
        <p:nvPicPr>
          <p:cNvPr id="41" name="Picture 20"/>
          <p:cNvPicPr/>
          <p:nvPr/>
        </p:nvPicPr>
        <p:blipFill>
          <a:blip r:embed="rId6"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8653535" y="19288125"/>
            <a:ext cx="7119866" cy="5095875"/>
          </a:xfrm>
          <a:prstGeom prst="rect">
            <a:avLst/>
          </a:prstGeom>
          <a:noFill/>
          <a:ln>
            <a:noFill/>
          </a:ln>
        </p:spPr>
      </p:pic>
      <p:sp>
        <p:nvSpPr>
          <p:cNvPr id="42" name="Text Box 192"/>
          <p:cNvSpPr txBox="1">
            <a:spLocks noChangeArrowheads="1"/>
          </p:cNvSpPr>
          <p:nvPr/>
        </p:nvSpPr>
        <p:spPr bwMode="auto">
          <a:xfrm>
            <a:off x="16744950" y="32518351"/>
            <a:ext cx="14230350" cy="5786199"/>
          </a:xfrm>
          <a:prstGeom prst="rect">
            <a:avLst/>
          </a:prstGeom>
          <a:solidFill>
            <a:schemeClr val="bg1"/>
          </a:solidFill>
          <a:ln w="12700">
            <a:solidFill>
              <a:schemeClr val="accent1">
                <a:lumMod val="75000"/>
              </a:schemeClr>
            </a:solidFill>
          </a:ln>
          <a:effectLst/>
        </p:spPr>
        <p:txBody>
          <a:bodyPr wrap="square"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algn="just"/>
            <a:r>
              <a:rPr lang="en-US" sz="3200" b="1" dirty="0" smtClean="0">
                <a:latin typeface="+mn-lt"/>
                <a:ea typeface="华文隶书" pitchFamily="2" charset="-122"/>
              </a:rPr>
              <a:t>• Theoretical predictions: </a:t>
            </a:r>
          </a:p>
          <a:p>
            <a:pPr algn="just"/>
            <a:r>
              <a:rPr lang="en-US" sz="3200" dirty="0" smtClean="0">
                <a:latin typeface="+mn-lt"/>
                <a:ea typeface="华文隶书" pitchFamily="2" charset="-122"/>
              </a:rPr>
              <a:t>– Politically sensitive products receive more trade protection; </a:t>
            </a:r>
          </a:p>
          <a:p>
            <a:pPr algn="just"/>
            <a:r>
              <a:rPr lang="en-US" sz="3200" dirty="0" smtClean="0">
                <a:latin typeface="+mn-lt"/>
                <a:ea typeface="华文隶书" pitchFamily="2" charset="-122"/>
              </a:rPr>
              <a:t>– Loss aversion effect: Variations in market intervention help producers at the expense of consumers in periods when the international price is well below trend, and help consumers at the expense of producers in high-price periods;</a:t>
            </a:r>
          </a:p>
          <a:p>
            <a:pPr algn="just"/>
            <a:r>
              <a:rPr lang="en-US" sz="3200" dirty="0" smtClean="0">
                <a:latin typeface="+mn-lt"/>
                <a:ea typeface="华文隶书" pitchFamily="2" charset="-122"/>
              </a:rPr>
              <a:t>– Loss aversion effect is independent of politically sensitive effect; </a:t>
            </a:r>
          </a:p>
          <a:p>
            <a:pPr algn="just"/>
            <a:r>
              <a:rPr lang="en-US" sz="3200" dirty="0" smtClean="0">
                <a:latin typeface="+mn-lt"/>
                <a:ea typeface="华文隶书" pitchFamily="2" charset="-122"/>
              </a:rPr>
              <a:t>– These predictions are shown to still hold when the model is extended to a large country case involving terms of trade effects; </a:t>
            </a:r>
          </a:p>
          <a:p>
            <a:pPr algn="just"/>
            <a:r>
              <a:rPr lang="en-US" sz="3200" dirty="0" smtClean="0">
                <a:latin typeface="+mn-lt"/>
                <a:ea typeface="华文隶书" pitchFamily="2" charset="-122"/>
              </a:rPr>
              <a:t>• The model is empirically found to offer a plausible explanation of the puzzling changes in cotton protection in China.</a:t>
            </a:r>
          </a:p>
          <a:p>
            <a:pPr eaLnBrk="1" hangingPunct="1"/>
            <a:endParaRPr lang="en-US" sz="3200" dirty="0">
              <a:latin typeface="Calibri" pitchFamily="34" charset="0"/>
            </a:endParaRPr>
          </a:p>
        </p:txBody>
      </p:sp>
      <p:sp>
        <p:nvSpPr>
          <p:cNvPr id="45" name="Rectangle 14"/>
          <p:cNvSpPr/>
          <p:nvPr/>
        </p:nvSpPr>
        <p:spPr>
          <a:xfrm>
            <a:off x="16764000" y="31375351"/>
            <a:ext cx="14211300" cy="1015663"/>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US" sz="6000" b="1" dirty="0" smtClean="0">
                <a:solidFill>
                  <a:schemeClr val="accent3">
                    <a:lumMod val="20000"/>
                    <a:lumOff val="80000"/>
                  </a:schemeClr>
                </a:solidFill>
              </a:rPr>
              <a:t>Conclusion</a:t>
            </a:r>
            <a:endParaRPr lang="en-US" sz="6000" b="1" dirty="0">
              <a:solidFill>
                <a:schemeClr val="accent3">
                  <a:lumMod val="20000"/>
                  <a:lumOff val="80000"/>
                </a:schemeClr>
              </a:solidFill>
            </a:endParaRPr>
          </a:p>
        </p:txBody>
      </p:sp>
      <p:sp>
        <p:nvSpPr>
          <p:cNvPr id="47" name="Rectangle 14"/>
          <p:cNvSpPr/>
          <p:nvPr/>
        </p:nvSpPr>
        <p:spPr>
          <a:xfrm>
            <a:off x="1743075" y="32832676"/>
            <a:ext cx="14344650" cy="1015663"/>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US" sz="6000" b="1" dirty="0" smtClean="0">
                <a:solidFill>
                  <a:schemeClr val="accent3">
                    <a:lumMod val="20000"/>
                    <a:lumOff val="80000"/>
                  </a:schemeClr>
                </a:solidFill>
              </a:rPr>
              <a:t>The Model</a:t>
            </a:r>
            <a:endParaRPr lang="en-US" sz="6000" b="1" dirty="0">
              <a:solidFill>
                <a:schemeClr val="accent3">
                  <a:lumMod val="20000"/>
                  <a:lumOff val="80000"/>
                </a:schemeClr>
              </a:solidFill>
            </a:endParaRPr>
          </a:p>
        </p:txBody>
      </p:sp>
      <p:pic>
        <p:nvPicPr>
          <p:cNvPr id="2" name="Picture 2" descr="F:\Thesis\5 Job market materials\4 PPT of JMP\PPT\JMP2-Wenshou\Politicalsensitivefigure.png"/>
          <p:cNvPicPr>
            <a:picLocks noChangeAspect="1" noChangeArrowheads="1"/>
          </p:cNvPicPr>
          <p:nvPr/>
        </p:nvPicPr>
        <p:blipFill>
          <a:blip r:embed="rId7"/>
          <a:srcRect/>
          <a:stretch>
            <a:fillRect/>
          </a:stretch>
        </p:blipFill>
        <p:spPr bwMode="auto">
          <a:xfrm>
            <a:off x="16895763" y="17430750"/>
            <a:ext cx="6478587" cy="5543550"/>
          </a:xfrm>
          <a:prstGeom prst="rect">
            <a:avLst/>
          </a:prstGeom>
          <a:noFill/>
        </p:spPr>
      </p:pic>
      <p:pic>
        <p:nvPicPr>
          <p:cNvPr id="1027" name="Picture 3" descr="F:\Thesis\5 Job market materials\4 PPT of JMP\PPT\JMP2-Wenshou\SensitiveRegression.png"/>
          <p:cNvPicPr>
            <a:picLocks noChangeAspect="1" noChangeArrowheads="1"/>
          </p:cNvPicPr>
          <p:nvPr/>
        </p:nvPicPr>
        <p:blipFill>
          <a:blip r:embed="rId8"/>
          <a:srcRect/>
          <a:stretch>
            <a:fillRect/>
          </a:stretch>
        </p:blipFill>
        <p:spPr bwMode="auto">
          <a:xfrm>
            <a:off x="23367151" y="17373600"/>
            <a:ext cx="7693873" cy="5581649"/>
          </a:xfrm>
          <a:prstGeom prst="rect">
            <a:avLst/>
          </a:prstGeom>
          <a:noFill/>
        </p:spPr>
      </p:pic>
      <p:pic>
        <p:nvPicPr>
          <p:cNvPr id="1028" name="Picture 4" descr="F:\Thesis\5 Job market materials\4 PPT of JMP\PPT\JMP2-Wenshou\lossfigure.png"/>
          <p:cNvPicPr>
            <a:picLocks noChangeAspect="1" noChangeArrowheads="1"/>
          </p:cNvPicPr>
          <p:nvPr/>
        </p:nvPicPr>
        <p:blipFill>
          <a:blip r:embed="rId9"/>
          <a:srcRect/>
          <a:stretch>
            <a:fillRect/>
          </a:stretch>
        </p:blipFill>
        <p:spPr bwMode="auto">
          <a:xfrm>
            <a:off x="16830676" y="24603075"/>
            <a:ext cx="6486524" cy="5857875"/>
          </a:xfrm>
          <a:prstGeom prst="rect">
            <a:avLst/>
          </a:prstGeom>
          <a:noFill/>
        </p:spPr>
      </p:pic>
      <p:pic>
        <p:nvPicPr>
          <p:cNvPr id="3" name="Picture 5" descr="F:\Thesis\5 Job market materials\4 PPT of JMP\PPT\JMP2-Wenshou\RegressionB.png"/>
          <p:cNvPicPr>
            <a:picLocks noChangeAspect="1" noChangeArrowheads="1"/>
          </p:cNvPicPr>
          <p:nvPr/>
        </p:nvPicPr>
        <p:blipFill>
          <a:blip r:embed="rId10"/>
          <a:srcRect/>
          <a:stretch>
            <a:fillRect/>
          </a:stretch>
        </p:blipFill>
        <p:spPr bwMode="auto">
          <a:xfrm>
            <a:off x="23431500" y="24631651"/>
            <a:ext cx="7515225" cy="5743574"/>
          </a:xfrm>
          <a:prstGeom prst="rect">
            <a:avLst/>
          </a:prstGeom>
          <a:noFill/>
        </p:spPr>
      </p:pic>
      <p:sp>
        <p:nvSpPr>
          <p:cNvPr id="49" name="Text Box 192"/>
          <p:cNvSpPr txBox="1">
            <a:spLocks noChangeArrowheads="1"/>
          </p:cNvSpPr>
          <p:nvPr/>
        </p:nvSpPr>
        <p:spPr bwMode="auto">
          <a:xfrm>
            <a:off x="1800226" y="33889950"/>
            <a:ext cx="14287499" cy="5293757"/>
          </a:xfrm>
          <a:prstGeom prst="rect">
            <a:avLst/>
          </a:prstGeom>
          <a:solidFill>
            <a:schemeClr val="bg1"/>
          </a:solidFill>
          <a:ln w="12700">
            <a:solidFill>
              <a:schemeClr val="accent1">
                <a:lumMod val="75000"/>
              </a:schemeClr>
            </a:solidFill>
          </a:ln>
          <a:effectLst/>
        </p:spPr>
        <p:txBody>
          <a:bodyPr wrap="square"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algn="just"/>
            <a:r>
              <a:rPr lang="en-US" sz="3200" dirty="0" smtClean="0">
                <a:latin typeface="+mn-lt"/>
                <a:ea typeface="华文隶书" pitchFamily="2" charset="-122"/>
              </a:rPr>
              <a:t> </a:t>
            </a:r>
            <a:r>
              <a:rPr lang="en-US" sz="3200" dirty="0" smtClean="0"/>
              <a:t>• </a:t>
            </a:r>
            <a:r>
              <a:rPr lang="en-US" sz="3200" dirty="0" smtClean="0">
                <a:latin typeface="+mn-lt"/>
              </a:rPr>
              <a:t>The government set the objective function as </a:t>
            </a:r>
            <a:r>
              <a:rPr lang="en-US" sz="3200" dirty="0" smtClean="0">
                <a:latin typeface="+mn-lt"/>
              </a:rPr>
              <a:t>the </a:t>
            </a:r>
            <a:r>
              <a:rPr lang="en-US" sz="3200" dirty="0" smtClean="0">
                <a:latin typeface="+mn-lt"/>
              </a:rPr>
              <a:t>summation of </a:t>
            </a:r>
            <a:r>
              <a:rPr lang="en-US" sz="3200" dirty="0" smtClean="0">
                <a:latin typeface="+mn-lt"/>
              </a:rPr>
              <a:t>the </a:t>
            </a:r>
            <a:r>
              <a:rPr lang="en-US" sz="3200" dirty="0" smtClean="0">
                <a:latin typeface="+mn-lt"/>
              </a:rPr>
              <a:t>political support from political sensitive groups and the total social welfare of the economy.</a:t>
            </a:r>
          </a:p>
          <a:p>
            <a:endParaRPr lang="en-US" sz="3200" dirty="0" smtClean="0"/>
          </a:p>
          <a:p>
            <a:endParaRPr lang="en-US" sz="3200" dirty="0" smtClean="0"/>
          </a:p>
          <a:p>
            <a:endParaRPr lang="en-US" sz="3200" dirty="0" smtClean="0"/>
          </a:p>
          <a:p>
            <a:endParaRPr lang="en-US" sz="3200" dirty="0" smtClean="0"/>
          </a:p>
          <a:p>
            <a:pPr eaLnBrk="1" hangingPunct="1"/>
            <a:r>
              <a:rPr lang="en-US" sz="3200" dirty="0" smtClean="0">
                <a:latin typeface="+mn-lt"/>
              </a:rPr>
              <a:t>If  we assume that the political support function is a </a:t>
            </a:r>
            <a:r>
              <a:rPr lang="en-US" sz="3200" dirty="0" smtClean="0">
                <a:latin typeface="+mn-lt"/>
              </a:rPr>
              <a:t>monotonic </a:t>
            </a:r>
            <a:r>
              <a:rPr lang="en-US" sz="3200" dirty="0" smtClean="0">
                <a:latin typeface="+mn-lt"/>
              </a:rPr>
              <a:t>increasing function with respect to their welfare, the government objective function is rewritten as:</a:t>
            </a:r>
            <a:endParaRPr lang="zh-CN" altLang="en-US" sz="3200" dirty="0" smtClean="0">
              <a:latin typeface="+mn-lt"/>
            </a:endParaRPr>
          </a:p>
          <a:p>
            <a:pPr eaLnBrk="1" hangingPunct="1"/>
            <a:endParaRPr lang="en-US" sz="3200" dirty="0" smtClean="0">
              <a:latin typeface="Calibri" pitchFamily="34" charset="0"/>
            </a:endParaRPr>
          </a:p>
          <a:p>
            <a:pPr eaLnBrk="1" hangingPunct="1"/>
            <a:endParaRPr lang="en-US" sz="3200" dirty="0" smtClean="0"/>
          </a:p>
        </p:txBody>
      </p:sp>
      <p:pic>
        <p:nvPicPr>
          <p:cNvPr id="9" name="Picture 7" descr="C:\Users\lenovo\Desktop\3U0RL{}MIBGKOUQ%MZ[E}H1.png"/>
          <p:cNvPicPr>
            <a:picLocks noChangeAspect="1" noChangeArrowheads="1"/>
          </p:cNvPicPr>
          <p:nvPr/>
        </p:nvPicPr>
        <p:blipFill>
          <a:blip r:embed="rId11"/>
          <a:srcRect/>
          <a:stretch>
            <a:fillRect/>
          </a:stretch>
        </p:blipFill>
        <p:spPr bwMode="auto">
          <a:xfrm>
            <a:off x="5886450" y="35061524"/>
            <a:ext cx="4067742" cy="628651"/>
          </a:xfrm>
          <a:prstGeom prst="rect">
            <a:avLst/>
          </a:prstGeom>
          <a:noFill/>
        </p:spPr>
      </p:pic>
      <p:pic>
        <p:nvPicPr>
          <p:cNvPr id="19" name="Picture 9" descr="C:\Users\lenovo\Desktop\6}X76DVTYP9~UZ}}5SJ[{RN.png"/>
          <p:cNvPicPr>
            <a:picLocks noChangeAspect="1" noChangeArrowheads="1"/>
          </p:cNvPicPr>
          <p:nvPr/>
        </p:nvPicPr>
        <p:blipFill>
          <a:blip r:embed="rId12"/>
          <a:srcRect/>
          <a:stretch>
            <a:fillRect/>
          </a:stretch>
        </p:blipFill>
        <p:spPr bwMode="auto">
          <a:xfrm>
            <a:off x="2143125" y="35694938"/>
            <a:ext cx="13344525" cy="1109662"/>
          </a:xfrm>
          <a:prstGeom prst="rect">
            <a:avLst/>
          </a:prstGeom>
          <a:noFill/>
        </p:spPr>
      </p:pic>
      <p:pic>
        <p:nvPicPr>
          <p:cNvPr id="1034" name="Picture 10" descr="C:\Users\lenovo\Desktop\`R2T$7EMF5}P29BIC_BEAO6.png"/>
          <p:cNvPicPr>
            <a:picLocks noChangeAspect="1" noChangeArrowheads="1"/>
          </p:cNvPicPr>
          <p:nvPr/>
        </p:nvPicPr>
        <p:blipFill>
          <a:blip r:embed="rId13"/>
          <a:srcRect/>
          <a:stretch>
            <a:fillRect/>
          </a:stretch>
        </p:blipFill>
        <p:spPr bwMode="auto">
          <a:xfrm>
            <a:off x="5062538" y="38152388"/>
            <a:ext cx="5184731" cy="538162"/>
          </a:xfrm>
          <a:prstGeom prst="rect">
            <a:avLst/>
          </a:prstGeom>
          <a:noFill/>
        </p:spPr>
      </p:pic>
      <p:pic>
        <p:nvPicPr>
          <p:cNvPr id="20" name="Picture 11" descr="C:\Users\lenovo\Desktop\%HA$@~[F__YL4`1LYGJQD10.png"/>
          <p:cNvPicPr>
            <a:picLocks noChangeAspect="1" noChangeArrowheads="1"/>
          </p:cNvPicPr>
          <p:nvPr/>
        </p:nvPicPr>
        <p:blipFill>
          <a:blip r:embed="rId14"/>
          <a:srcRect/>
          <a:stretch>
            <a:fillRect/>
          </a:stretch>
        </p:blipFill>
        <p:spPr bwMode="auto">
          <a:xfrm>
            <a:off x="21178839" y="9691689"/>
            <a:ext cx="3281362" cy="823912"/>
          </a:xfrm>
          <a:prstGeom prst="rect">
            <a:avLst/>
          </a:prstGeom>
          <a:noFill/>
        </p:spPr>
      </p:pic>
      <p:pic>
        <p:nvPicPr>
          <p:cNvPr id="23" name="Picture 12" descr="C:\Users\lenovo\Desktop\F3R{([Q~512OKMF_6P`4@[2.png"/>
          <p:cNvPicPr>
            <a:picLocks noChangeAspect="1" noChangeArrowheads="1"/>
          </p:cNvPicPr>
          <p:nvPr/>
        </p:nvPicPr>
        <p:blipFill>
          <a:blip r:embed="rId15"/>
          <a:srcRect/>
          <a:stretch>
            <a:fillRect/>
          </a:stretch>
        </p:blipFill>
        <p:spPr bwMode="auto">
          <a:xfrm>
            <a:off x="21545550" y="12058650"/>
            <a:ext cx="3714750" cy="1114425"/>
          </a:xfrm>
          <a:prstGeom prst="rect">
            <a:avLst/>
          </a:prstGeom>
          <a:noFill/>
        </p:spPr>
      </p:pic>
      <p:pic>
        <p:nvPicPr>
          <p:cNvPr id="24" name="Picture 13" descr="C:\Users\lenovo\Desktop\@90H9IL8~H1FN1{OL86XUB8.png"/>
          <p:cNvPicPr>
            <a:picLocks noChangeAspect="1" noChangeArrowheads="1"/>
          </p:cNvPicPr>
          <p:nvPr/>
        </p:nvPicPr>
        <p:blipFill>
          <a:blip r:embed="rId16"/>
          <a:srcRect/>
          <a:stretch>
            <a:fillRect/>
          </a:stretch>
        </p:blipFill>
        <p:spPr bwMode="auto">
          <a:xfrm>
            <a:off x="21483638" y="14744699"/>
            <a:ext cx="4233862" cy="844427"/>
          </a:xfrm>
          <a:prstGeom prst="rect">
            <a:avLst/>
          </a:prstGeom>
          <a:noFill/>
        </p:spPr>
      </p:pic>
    </p:spTree>
    <p:extLst>
      <p:ext uri="{BB962C8B-B14F-4D97-AF65-F5344CB8AC3E}">
        <p14:creationId xmlns:p14="http://schemas.microsoft.com/office/powerpoint/2010/main" xmlns="" val="397699634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408</TotalTime>
  <Words>908</Words>
  <Application>Microsoft Office PowerPoint</Application>
  <PresentationFormat>自定义</PresentationFormat>
  <Paragraphs>88</Paragraphs>
  <Slides>1</Slides>
  <Notes>0</Notes>
  <HiddenSlides>0</HiddenSlides>
  <MMClips>0</MMClips>
  <ScaleCrop>false</ScaleCrop>
  <HeadingPairs>
    <vt:vector size="4" baseType="variant">
      <vt:variant>
        <vt:lpstr>主题</vt:lpstr>
      </vt:variant>
      <vt:variant>
        <vt:i4>1</vt:i4>
      </vt:variant>
      <vt:variant>
        <vt:lpstr>幻灯片标题</vt:lpstr>
      </vt:variant>
      <vt:variant>
        <vt:i4>1</vt:i4>
      </vt:variant>
    </vt:vector>
  </HeadingPairs>
  <TitlesOfParts>
    <vt:vector size="2" baseType="lpstr">
      <vt:lpstr>Office Theme</vt:lpstr>
      <vt:lpstr>幻灯片 1</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Susan B. Houston</dc:creator>
  <cp:lastModifiedBy>lenovo</cp:lastModifiedBy>
  <cp:revision>53</cp:revision>
  <dcterms:created xsi:type="dcterms:W3CDTF">2016-06-27T20:00:38Z</dcterms:created>
  <dcterms:modified xsi:type="dcterms:W3CDTF">2016-12-12T11:39:54Z</dcterms:modified>
</cp:coreProperties>
</file>