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4"/>
    <p:sldMasterId id="2147483696" r:id="rId5"/>
    <p:sldMasterId id="2147483718" r:id="rId6"/>
  </p:sldMasterIdLst>
  <p:notesMasterIdLst>
    <p:notesMasterId r:id="rId43"/>
  </p:notesMasterIdLst>
  <p:handoutMasterIdLst>
    <p:handoutMasterId r:id="rId44"/>
  </p:handoutMasterIdLst>
  <p:sldIdLst>
    <p:sldId id="385" r:id="rId7"/>
    <p:sldId id="503" r:id="rId8"/>
    <p:sldId id="469" r:id="rId9"/>
    <p:sldId id="476" r:id="rId10"/>
    <p:sldId id="399" r:id="rId11"/>
    <p:sldId id="472" r:id="rId12"/>
    <p:sldId id="402" r:id="rId13"/>
    <p:sldId id="504" r:id="rId14"/>
    <p:sldId id="501" r:id="rId15"/>
    <p:sldId id="499" r:id="rId16"/>
    <p:sldId id="435" r:id="rId17"/>
    <p:sldId id="505" r:id="rId18"/>
    <p:sldId id="489" r:id="rId19"/>
    <p:sldId id="436" r:id="rId20"/>
    <p:sldId id="506" r:id="rId21"/>
    <p:sldId id="492" r:id="rId22"/>
    <p:sldId id="453" r:id="rId23"/>
    <p:sldId id="491" r:id="rId24"/>
    <p:sldId id="401" r:id="rId25"/>
    <p:sldId id="398" r:id="rId26"/>
    <p:sldId id="498" r:id="rId27"/>
    <p:sldId id="427" r:id="rId28"/>
    <p:sldId id="500" r:id="rId29"/>
    <p:sldId id="416" r:id="rId30"/>
    <p:sldId id="420" r:id="rId31"/>
    <p:sldId id="418" r:id="rId32"/>
    <p:sldId id="424" r:id="rId33"/>
    <p:sldId id="425" r:id="rId34"/>
    <p:sldId id="507" r:id="rId35"/>
    <p:sldId id="412" r:id="rId36"/>
    <p:sldId id="508" r:id="rId37"/>
    <p:sldId id="464" r:id="rId38"/>
    <p:sldId id="465" r:id="rId39"/>
    <p:sldId id="467" r:id="rId40"/>
    <p:sldId id="509" r:id="rId41"/>
    <p:sldId id="468" r:id="rId4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ine Rees" initials="JR" lastIdx="34" clrIdx="0"/>
  <p:cmAuthor id="1" name="Leigh Angres" initials="LA" lastIdx="1" clrIdx="1"/>
  <p:cmAuthor id="2" name="Carla Tighe Murray" initials="CTM" lastIdx="1" clrIdx="2"/>
  <p:cmAuthor id="3" name="Jeffrey Kling" initials="jrk" lastIdx="2" clrIdx="3"/>
  <p:cmAuthor id="4" name="Bob Sunshine" initials="BobS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2E2E"/>
    <a:srgbClr val="545454"/>
    <a:srgbClr val="333333"/>
    <a:srgbClr val="505050"/>
    <a:srgbClr val="FF5050"/>
    <a:srgbClr val="D0A172"/>
    <a:srgbClr val="E5E7E9"/>
    <a:srgbClr val="FFCC66"/>
    <a:srgbClr val="CE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20" autoAdjust="0"/>
  </p:normalViewPr>
  <p:slideViewPr>
    <p:cSldViewPr snapToGrid="0">
      <p:cViewPr varScale="1">
        <p:scale>
          <a:sx n="82" d="100"/>
          <a:sy n="82" d="100"/>
        </p:scale>
        <p:origin x="7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3318" y="216"/>
      </p:cViewPr>
      <p:guideLst>
        <p:guide orient="horz" pos="2928"/>
        <p:guide pos="216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bo.gov\shares\TAD\Papers\New%20Distribution%20Framework\SUMMARY%20Distribution%20Tables%20Format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p\Documents\Copy%20of%20SUMMARY%20Distribution%20Tables%20Formatted_k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p\Documents\Copy%20of%20SUMMARY%20Distribution%20Tables%20Formatted_k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p\Documents\Copy%20of%20SUMMARY%20Distribution%20Tables%20Formatted_k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26980603391267E-2"/>
          <c:y val="9.0996253081436385E-2"/>
          <c:w val="0.88635724003824423"/>
          <c:h val="0.79383587151977897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circle"/>
            <c:size val="10"/>
          </c:marker>
          <c:cat>
            <c:numRef>
              <c:f>'Chart data'!$B$34:$L$34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'Chart data'!$B$33:$L$33</c:f>
              <c:numCache>
                <c:formatCode>General</c:formatCode>
                <c:ptCount val="11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2500</c:v>
                </c:pt>
                <c:pt idx="4">
                  <c:v>2000</c:v>
                </c:pt>
                <c:pt idx="5">
                  <c:v>1500</c:v>
                </c:pt>
                <c:pt idx="6">
                  <c:v>1000</c:v>
                </c:pt>
                <c:pt idx="7">
                  <c:v>500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04-4034-BCF0-D466AE0D7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10496"/>
        <c:axId val="106016768"/>
      </c:lineChart>
      <c:catAx>
        <c:axId val="10601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Recipient’s Income as a Percentage of the Federal</a:t>
                </a:r>
                <a:r>
                  <a:rPr lang="en-US" sz="1200" baseline="0" dirty="0" smtClean="0"/>
                  <a:t> Poverty Guidelines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016768"/>
        <c:crosses val="autoZero"/>
        <c:auto val="1"/>
        <c:lblAlgn val="ctr"/>
        <c:lblOffset val="100"/>
        <c:noMultiLvlLbl val="0"/>
      </c:catAx>
      <c:valAx>
        <c:axId val="106016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010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93699099495644E-2"/>
          <c:y val="6.0442394868409528E-2"/>
          <c:w val="0.91569208537096836"/>
          <c:h val="0.840074738973385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Lowest
Quintile</c:v>
                </c:pt>
                <c:pt idx="1">
                  <c:v>Second
Quintile</c:v>
                </c:pt>
                <c:pt idx="2">
                  <c:v>Middle
Quintile</c:v>
                </c:pt>
                <c:pt idx="3">
                  <c:v>Fourth
Quintile</c:v>
                </c:pt>
                <c:pt idx="4">
                  <c:v>Highest
Quintile</c:v>
                </c:pt>
                <c:pt idx="5">
                  <c:v>All
Households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2600</c:v>
                </c:pt>
                <c:pt idx="1">
                  <c:v>2000</c:v>
                </c:pt>
                <c:pt idx="2">
                  <c:v>800</c:v>
                </c:pt>
                <c:pt idx="3">
                  <c:v>100</c:v>
                </c:pt>
                <c:pt idx="4">
                  <c:v>0</c:v>
                </c:pt>
                <c:pt idx="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C-4B97-A5A3-6FE4B329C13B}"/>
            </c:ext>
          </c:extLst>
        </c:ser>
        <c:ser>
          <c:idx val="1"/>
          <c:order val="1"/>
          <c:spPr>
            <a:noFill/>
          </c:spPr>
          <c:invertIfNegative val="0"/>
          <c:cat>
            <c:strRef>
              <c:f>Sheet1!$B$1:$G$1</c:f>
              <c:strCache>
                <c:ptCount val="6"/>
                <c:pt idx="0">
                  <c:v>Lowest
Quintile</c:v>
                </c:pt>
                <c:pt idx="1">
                  <c:v>Second
Quintile</c:v>
                </c:pt>
                <c:pt idx="2">
                  <c:v>Middle
Quintile</c:v>
                </c:pt>
                <c:pt idx="3">
                  <c:v>Fourth
Quintile</c:v>
                </c:pt>
                <c:pt idx="4">
                  <c:v>Highest
Quintile</c:v>
                </c:pt>
                <c:pt idx="5">
                  <c:v>All
Households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2800</c:v>
                </c:pt>
                <c:pt idx="1">
                  <c:v>1500</c:v>
                </c:pt>
                <c:pt idx="2">
                  <c:v>400</c:v>
                </c:pt>
                <c:pt idx="3">
                  <c:v>0</c:v>
                </c:pt>
                <c:pt idx="4">
                  <c:v>0</c:v>
                </c:pt>
                <c:pt idx="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C-4B97-A5A3-6FE4B329C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05760"/>
        <c:axId val="103607296"/>
      </c:barChart>
      <c:catAx>
        <c:axId val="10360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3607296"/>
        <c:crosses val="autoZero"/>
        <c:auto val="1"/>
        <c:lblAlgn val="ctr"/>
        <c:lblOffset val="100"/>
        <c:noMultiLvlLbl val="0"/>
      </c:catAx>
      <c:valAx>
        <c:axId val="103607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3605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93699099495644E-2"/>
          <c:y val="6.0442394868409528E-2"/>
          <c:w val="0.91569208537096836"/>
          <c:h val="0.840074738973385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Lowest
Quintile</c:v>
                </c:pt>
                <c:pt idx="1">
                  <c:v>Second
Quintile</c:v>
                </c:pt>
                <c:pt idx="2">
                  <c:v>Middle
Quintile</c:v>
                </c:pt>
                <c:pt idx="3">
                  <c:v>Fourth
Quintile</c:v>
                </c:pt>
                <c:pt idx="4">
                  <c:v>Highest
Quintile</c:v>
                </c:pt>
                <c:pt idx="5">
                  <c:v>All
Households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2600</c:v>
                </c:pt>
                <c:pt idx="1">
                  <c:v>2000</c:v>
                </c:pt>
                <c:pt idx="2">
                  <c:v>800</c:v>
                </c:pt>
                <c:pt idx="3">
                  <c:v>100</c:v>
                </c:pt>
                <c:pt idx="4">
                  <c:v>0</c:v>
                </c:pt>
                <c:pt idx="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C-469E-AD85-251B32464126}"/>
            </c:ext>
          </c:extLst>
        </c:ser>
        <c:ser>
          <c:idx val="1"/>
          <c:order val="1"/>
          <c:spPr>
            <a:solidFill>
              <a:schemeClr val="accent4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Lowest
Quintile</c:v>
                </c:pt>
                <c:pt idx="1">
                  <c:v>Second
Quintile</c:v>
                </c:pt>
                <c:pt idx="2">
                  <c:v>Middle
Quintile</c:v>
                </c:pt>
                <c:pt idx="3">
                  <c:v>Fourth
Quintile</c:v>
                </c:pt>
                <c:pt idx="4">
                  <c:v>Highest
Quintile</c:v>
                </c:pt>
                <c:pt idx="5">
                  <c:v>All
Households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2800</c:v>
                </c:pt>
                <c:pt idx="1">
                  <c:v>1500</c:v>
                </c:pt>
                <c:pt idx="2">
                  <c:v>400</c:v>
                </c:pt>
                <c:pt idx="3">
                  <c:v>0</c:v>
                </c:pt>
                <c:pt idx="4">
                  <c:v>0</c:v>
                </c:pt>
                <c:pt idx="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C-469E-AD85-251B32464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38720"/>
        <c:axId val="106240256"/>
      </c:barChart>
      <c:catAx>
        <c:axId val="10623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240256"/>
        <c:crosses val="autoZero"/>
        <c:auto val="1"/>
        <c:lblAlgn val="ctr"/>
        <c:lblOffset val="100"/>
        <c:noMultiLvlLbl val="0"/>
      </c:catAx>
      <c:valAx>
        <c:axId val="1062402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238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Lowest
Quintile</c:v>
                </c:pt>
                <c:pt idx="1">
                  <c:v>Second
Quintile</c:v>
                </c:pt>
                <c:pt idx="2">
                  <c:v>Middle
Quintile</c:v>
                </c:pt>
                <c:pt idx="3">
                  <c:v>Fourth
Quintile</c:v>
                </c:pt>
                <c:pt idx="4">
                  <c:v>Highest
Quintile</c:v>
                </c:pt>
                <c:pt idx="5">
                  <c:v>All
Households</c:v>
                </c:pt>
              </c:strCache>
            </c:strRef>
          </c:cat>
          <c:val>
            <c:numRef>
              <c:f>Sheet1!$B$7:$G$7</c:f>
              <c:numCache>
                <c:formatCode>#,##0___)</c:formatCode>
                <c:ptCount val="6"/>
                <c:pt idx="0">
                  <c:v>2700</c:v>
                </c:pt>
                <c:pt idx="1">
                  <c:v>2000</c:v>
                </c:pt>
                <c:pt idx="2">
                  <c:v>700</c:v>
                </c:pt>
                <c:pt idx="3">
                  <c:v>0</c:v>
                </c:pt>
                <c:pt idx="4">
                  <c:v>0</c:v>
                </c:pt>
                <c:pt idx="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E-4553-8840-8F519C45627A}"/>
            </c:ext>
          </c:extLst>
        </c:ser>
        <c:ser>
          <c:idx val="1"/>
          <c:order val="1"/>
          <c:spPr>
            <a:solidFill>
              <a:schemeClr val="accent4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Lowest
Quintile</c:v>
                </c:pt>
                <c:pt idx="1">
                  <c:v>Second
Quintile</c:v>
                </c:pt>
                <c:pt idx="2">
                  <c:v>Middle
Quintile</c:v>
                </c:pt>
                <c:pt idx="3">
                  <c:v>Fourth
Quintile</c:v>
                </c:pt>
                <c:pt idx="4">
                  <c:v>Highest
Quintile</c:v>
                </c:pt>
                <c:pt idx="5">
                  <c:v>All
Households</c:v>
                </c:pt>
              </c:strCache>
            </c:strRef>
          </c:cat>
          <c:val>
            <c:numRef>
              <c:f>Sheet1!$B$8:$G$8</c:f>
              <c:numCache>
                <c:formatCode>#,##0___)</c:formatCode>
                <c:ptCount val="6"/>
                <c:pt idx="0">
                  <c:v>2700</c:v>
                </c:pt>
                <c:pt idx="1">
                  <c:v>2000</c:v>
                </c:pt>
                <c:pt idx="2">
                  <c:v>700</c:v>
                </c:pt>
                <c:pt idx="3">
                  <c:v>0</c:v>
                </c:pt>
                <c:pt idx="4">
                  <c:v>0</c:v>
                </c:pt>
                <c:pt idx="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E-4553-8840-8F519C456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75200"/>
        <c:axId val="106276736"/>
      </c:barChart>
      <c:catAx>
        <c:axId val="10627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276736"/>
        <c:crosses val="autoZero"/>
        <c:auto val="1"/>
        <c:lblAlgn val="ctr"/>
        <c:lblOffset val="100"/>
        <c:noMultiLvlLbl val="0"/>
      </c:catAx>
      <c:valAx>
        <c:axId val="1062767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___)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27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0.02428</cdr:x>
      <cdr:y>0.06338</cdr:y>
    </cdr:from>
    <cdr:to>
      <cdr:x>0.08744</cdr:x>
      <cdr:y>0.11547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203" y="398429"/>
          <a:ext cx="546980" cy="3274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$3,500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90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A866E1-3E61-49E7-B249-18C1F1E80211}" type="datetimeFigureOut">
              <a:rPr lang="en-US" altLang="en-US"/>
              <a:pPr>
                <a:defRPr/>
              </a:pPr>
              <a:t>12/31/2015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7"/>
            <a:ext cx="55054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415F8CC-CDBC-48FF-9A13-55EA849CF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B54CA6-D8AE-4153-83D6-3085C08EF73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"/>
            <a:ext cx="87630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5454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505050"/>
              </a:buClr>
              <a:buFont typeface="Arial" pitchFamily="34" charset="0"/>
              <a:buChar char="■"/>
              <a:defRPr sz="2400">
                <a:solidFill>
                  <a:srgbClr val="2E2E2E"/>
                </a:solidFill>
              </a:defRPr>
            </a:lvl1pPr>
            <a:lvl2pPr>
              <a:buClr>
                <a:srgbClr val="505050"/>
              </a:buClr>
              <a:defRPr sz="2000">
                <a:solidFill>
                  <a:srgbClr val="2E2E2E"/>
                </a:solidFill>
              </a:defRPr>
            </a:lvl2pPr>
            <a:lvl3pPr>
              <a:buClr>
                <a:srgbClr val="505050"/>
              </a:buClr>
              <a:defRPr sz="1800">
                <a:solidFill>
                  <a:srgbClr val="2E2E2E"/>
                </a:solidFill>
              </a:defRPr>
            </a:lvl3pPr>
            <a:lvl4pPr>
              <a:buClr>
                <a:srgbClr val="505050"/>
              </a:buClr>
              <a:defRPr sz="1600">
                <a:solidFill>
                  <a:srgbClr val="2E2E2E"/>
                </a:solidFill>
              </a:defRPr>
            </a:lvl4pPr>
            <a:lvl5pPr>
              <a:buClr>
                <a:srgbClr val="505050"/>
              </a:buClr>
              <a:defRPr sz="1400">
                <a:solidFill>
                  <a:srgbClr val="2E2E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9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249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545454"/>
              </a:buClr>
              <a:buFont typeface="Arial" pitchFamily="34" charset="0"/>
              <a:buChar char="■"/>
              <a:defRPr sz="2400">
                <a:solidFill>
                  <a:srgbClr val="505050"/>
                </a:solidFill>
              </a:defRPr>
            </a:lvl1pPr>
            <a:lvl2pPr>
              <a:buClr>
                <a:srgbClr val="545454"/>
              </a:buClr>
              <a:defRPr sz="2000">
                <a:solidFill>
                  <a:srgbClr val="505050"/>
                </a:solidFill>
              </a:defRPr>
            </a:lvl2pPr>
            <a:lvl3pPr>
              <a:defRPr sz="1800">
                <a:solidFill>
                  <a:srgbClr val="505050"/>
                </a:solidFill>
              </a:defRPr>
            </a:lvl3pPr>
            <a:lvl4pPr>
              <a:buClr>
                <a:srgbClr val="545454"/>
              </a:buClr>
              <a:defRPr sz="1600">
                <a:solidFill>
                  <a:srgbClr val="505050"/>
                </a:solidFill>
              </a:defRPr>
            </a:lvl4pPr>
            <a:lvl5pPr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■"/>
              <a:defRPr sz="2400">
                <a:solidFill>
                  <a:srgbClr val="505050"/>
                </a:solidFill>
              </a:defRPr>
            </a:lvl1pPr>
            <a:lvl2pPr>
              <a:defRPr sz="2000">
                <a:solidFill>
                  <a:srgbClr val="505050"/>
                </a:solidFill>
              </a:defRPr>
            </a:lvl2pPr>
            <a:lvl3pPr>
              <a:defRPr sz="1800">
                <a:solidFill>
                  <a:srgbClr val="505050"/>
                </a:solidFill>
              </a:defRPr>
            </a:lvl3pPr>
            <a:lvl4pPr>
              <a:defRPr sz="1600">
                <a:solidFill>
                  <a:srgbClr val="505050"/>
                </a:solidFill>
              </a:defRPr>
            </a:lvl4pPr>
            <a:lvl5pPr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4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0"/>
            <a:ext cx="8715375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a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3152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Clr>
                <a:srgbClr val="505050"/>
              </a:buClr>
              <a:buFont typeface="Arial" pitchFamily="34" charset="0"/>
              <a:buNone/>
              <a:defRPr sz="3200">
                <a:solidFill>
                  <a:srgbClr val="2E2E2E"/>
                </a:solidFill>
              </a:defRPr>
            </a:lvl1pPr>
            <a:lvl2pPr>
              <a:buClr>
                <a:srgbClr val="505050"/>
              </a:buClr>
              <a:defRPr sz="2000">
                <a:solidFill>
                  <a:srgbClr val="2E2E2E"/>
                </a:solidFill>
              </a:defRPr>
            </a:lvl2pPr>
            <a:lvl3pPr>
              <a:buClr>
                <a:srgbClr val="505050"/>
              </a:buClr>
              <a:defRPr sz="1800">
                <a:solidFill>
                  <a:srgbClr val="2E2E2E"/>
                </a:solidFill>
              </a:defRPr>
            </a:lvl3pPr>
            <a:lvl4pPr>
              <a:buClr>
                <a:srgbClr val="505050"/>
              </a:buClr>
              <a:defRPr sz="1600">
                <a:solidFill>
                  <a:srgbClr val="2E2E2E"/>
                </a:solidFill>
              </a:defRPr>
            </a:lvl4pPr>
            <a:lvl5pPr>
              <a:buClr>
                <a:srgbClr val="505050"/>
              </a:buClr>
              <a:defRPr sz="1400">
                <a:solidFill>
                  <a:srgbClr val="2E2E2E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5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ative figure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249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1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0"/>
            <a:ext cx="8715375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6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C224EA1-3318-44AC-B3FF-65A0544564BC}" type="datetimeFigureOut">
              <a:rPr lang="en-US"/>
              <a:pPr>
                <a:defRPr/>
              </a:pPr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48D7D6-E043-4227-ABBD-A20E9A828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9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F8D241-53E9-463A-AB9F-04EA0C1C0B4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08A3A-DA44-4896-A1FF-664097158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2E2E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762284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i="0">
                <a:solidFill>
                  <a:srgbClr val="2E2E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23776" y="990600"/>
            <a:ext cx="21336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400" i="0" cap="none" baseline="0">
                <a:solidFill>
                  <a:srgbClr val="2E2E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MONTH 00, 2012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E2E2E"/>
                </a:solidFill>
                <a:latin typeface="Calibri"/>
                <a:ea typeface="+mn-ea"/>
              </a:rPr>
              <a:t>Congressional Budget Office</a:t>
            </a:r>
            <a:endParaRPr lang="en-US" sz="3200" b="1" dirty="0">
              <a:solidFill>
                <a:srgbClr val="2E2E2E"/>
              </a:solidFill>
              <a:latin typeface="Calibri"/>
              <a:ea typeface="+mn-e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953000"/>
            <a:ext cx="777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2E2E2E"/>
                </a:solidFill>
              </a:defRPr>
            </a:lvl1pPr>
          </a:lstStyle>
          <a:p>
            <a:pPr lvl="0"/>
            <a:r>
              <a:rPr lang="en-US" dirty="0" smtClean="0"/>
              <a:t>Click to edit name,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 txBox="1">
            <a:spLocks/>
          </p:cNvSpPr>
          <p:nvPr userDrawn="1"/>
        </p:nvSpPr>
        <p:spPr>
          <a:xfrm>
            <a:off x="8610600" y="6520298"/>
            <a:ext cx="533400" cy="28634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5719B3-F704-45FC-8256-116F91F23818}" type="slidenum">
              <a:rPr lang="en-US" sz="1200" b="1" baseline="0" smtClean="0">
                <a:ln w="9525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pPr algn="ctr"/>
              <a:t>‹#›</a:t>
            </a:fld>
            <a:endParaRPr lang="en-US" sz="1200" b="1" baseline="0" dirty="0">
              <a:ln w="9525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476190"/>
            <a:ext cx="9144000" cy="351045"/>
          </a:xfrm>
          <a:prstGeom prst="rect">
            <a:avLst/>
          </a:prstGeom>
        </p:spPr>
        <p:txBody>
          <a:bodyPr vert="horz" wrap="square" lIns="91424" tIns="91424" rIns="91424" bIns="45712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ts val="0"/>
              </a:spcBef>
              <a:defRPr sz="2000" kern="1200" spc="1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CONGRESSIONAL BUDGET OFFICE</a:t>
            </a:r>
            <a:endParaRPr kumimoji="0" lang="en-US" sz="1300" b="0" i="0" u="none" strike="noStrike" kern="1200" cap="none" spc="15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17" y="6570055"/>
            <a:ext cx="179578" cy="186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 txBox="1">
            <a:spLocks/>
          </p:cNvSpPr>
          <p:nvPr userDrawn="1"/>
        </p:nvSpPr>
        <p:spPr>
          <a:xfrm>
            <a:off x="8610600" y="6520298"/>
            <a:ext cx="533400" cy="28634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5719B3-F704-45FC-8256-116F91F23818}" type="slidenum">
              <a:rPr lang="en-US" sz="1200" b="1" baseline="0" smtClean="0">
                <a:ln w="9525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pPr algn="ctr"/>
              <a:t>‹#›</a:t>
            </a:fld>
            <a:endParaRPr lang="en-US" sz="1200" b="1" baseline="0" dirty="0">
              <a:ln w="9525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476190"/>
            <a:ext cx="9144000" cy="351045"/>
          </a:xfrm>
          <a:prstGeom prst="rect">
            <a:avLst/>
          </a:prstGeom>
        </p:spPr>
        <p:txBody>
          <a:bodyPr vert="horz" wrap="square" lIns="91424" tIns="91424" rIns="91424" bIns="45712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ts val="0"/>
              </a:spcBef>
              <a:defRPr sz="2000" kern="1200" spc="1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CONGRESSIONAL BUDGET OFFICE</a:t>
            </a:r>
            <a:endParaRPr kumimoji="0" lang="en-US" sz="1300" b="0" i="0" u="none" strike="noStrike" kern="1200" cap="none" spc="15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17" y="6570055"/>
            <a:ext cx="179578" cy="186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6" r:id="rId4"/>
    <p:sldLayoutId id="214748372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i="0" kern="1200" baseline="0">
          <a:solidFill>
            <a:srgbClr val="2540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3179336"/>
            <a:ext cx="7762284" cy="11856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Annual Meeting of the Allied Social Science Associations </a:t>
            </a:r>
          </a:p>
          <a:p>
            <a:pPr algn="ctr"/>
            <a:r>
              <a:rPr lang="en-US" dirty="0" smtClean="0"/>
              <a:t>San </a:t>
            </a:r>
            <a:r>
              <a:rPr lang="en-US" dirty="0"/>
              <a:t>Francisco, California</a:t>
            </a:r>
            <a:endParaRPr lang="en-US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2E2E"/>
                </a:solidFill>
              </a:rPr>
              <a:t>January 4, 2016</a:t>
            </a:r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17145" y="4876800"/>
            <a:ext cx="7772400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E2E2E"/>
                </a:solidFill>
              </a:rPr>
              <a:t>Kevin Perese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E2E2E"/>
                </a:solidFill>
              </a:rPr>
              <a:t>Principal Analyst, Tax Analysis Division</a:t>
            </a:r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09600" y="1948580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E2E2E"/>
                </a:solidFill>
              </a:rPr>
              <a:t>Frameworks for Distributional Analyses</a:t>
            </a:r>
            <a:endParaRPr lang="en-US" sz="3200" b="1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CBO’s Current Distributional Framework</a:t>
            </a:r>
            <a:endParaRPr lang="en-US" sz="32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4128" y="992210"/>
            <a:ext cx="7324927" cy="5297419"/>
            <a:chOff x="924128" y="1313234"/>
            <a:chExt cx="7324927" cy="52974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24128" y="1789896"/>
              <a:ext cx="7324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1313234"/>
              <a:ext cx="0" cy="4873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21805" y="1381328"/>
              <a:ext cx="10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Strengths</a:t>
              </a:r>
              <a:endParaRPr lang="en-US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0301" y="1387808"/>
              <a:ext cx="1463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Shortcomings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128" y="1809339"/>
              <a:ext cx="3219855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Before-tax income, a broad income measure, is a proxy for both overall economic well-being and ability to pay tax liabilities.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Before-tax income is therefore an appropriate denominator for calculating average tax rates.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Because before-tax income  includes government transfers, retired households are relatively evenly spread among before-tax income groups.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9360" y="1815819"/>
              <a:ext cx="321985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The framework is tax-centric, so it doesn’t allow for analysis of government transfers—that is, analysts cannot calculate meaningful transfer rates or net tax and transfer rates.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+mn-lt"/>
                </a:rPr>
                <a:t>Therefore, the redistributive properties of transfers and taxes are not treated equally.</a:t>
              </a:r>
            </a:p>
            <a:p>
              <a:endParaRPr lang="en-US" dirty="0" smtClean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22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Income</a:t>
            </a:r>
            <a:br>
              <a:rPr lang="en-US" dirty="0" smtClean="0"/>
            </a:br>
            <a:r>
              <a:rPr lang="en-US" dirty="0" smtClean="0"/>
              <a:t>Distributional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7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14400" y="1295400"/>
            <a:ext cx="7315200" cy="3429000"/>
            <a:chOff x="914400" y="1295400"/>
            <a:chExt cx="7315200" cy="3429000"/>
          </a:xfrm>
        </p:grpSpPr>
        <p:sp>
          <p:nvSpPr>
            <p:cNvPr id="4" name="Oval 3"/>
            <p:cNvSpPr/>
            <p:nvPr/>
          </p:nvSpPr>
          <p:spPr>
            <a:xfrm>
              <a:off x="9144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5532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338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6877" y="2706469"/>
              <a:ext cx="890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Market</a:t>
              </a:r>
            </a:p>
            <a:p>
              <a:pPr algn="ctr"/>
              <a:r>
                <a:rPr lang="en-US" b="1" dirty="0" smtClean="0">
                  <a:latin typeface="+mn-lt"/>
                </a:rPr>
                <a:t>Income</a:t>
              </a:r>
              <a:endParaRPr lang="en-US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3262" y="2706469"/>
              <a:ext cx="1200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Before-Tax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3940" y="2743200"/>
              <a:ext cx="1030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After-Tax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1" name="Straight Connector 10"/>
            <p:cNvCxnSpPr>
              <a:stCxn id="4" idx="6"/>
              <a:endCxn id="6" idx="2"/>
            </p:cNvCxnSpPr>
            <p:nvPr/>
          </p:nvCxnSpPr>
          <p:spPr>
            <a:xfrm>
              <a:off x="2590800" y="3048000"/>
              <a:ext cx="114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10200" y="3029634"/>
              <a:ext cx="114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981700" y="3019083"/>
              <a:ext cx="0" cy="97223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208792" y="1295400"/>
              <a:ext cx="1906008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7985" y="1371600"/>
              <a:ext cx="1757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Cash and In-Kind</a:t>
              </a:r>
            </a:p>
            <a:p>
              <a:pPr algn="ctr"/>
              <a:r>
                <a:rPr lang="en-US" dirty="0" smtClean="0">
                  <a:latin typeface="+mn-lt"/>
                </a:rPr>
                <a:t>Govt. Transfers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4078069"/>
              <a:ext cx="1929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Direct and Indirect</a:t>
              </a:r>
            </a:p>
            <a:p>
              <a:pPr algn="ctr"/>
              <a:r>
                <a:rPr lang="en-US" dirty="0" smtClean="0">
                  <a:latin typeface="+mn-lt"/>
                </a:rPr>
                <a:t>Federal Taxes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82768" y="31603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2057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2057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8560" y="320896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Market Income Distributional Framework</a:t>
            </a:r>
            <a:endParaRPr lang="en-US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3146" y="3991317"/>
            <a:ext cx="2011158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158490" y="2057400"/>
            <a:ext cx="3810" cy="9829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0202" y="4017548"/>
            <a:ext cx="309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Used to rank households and</a:t>
            </a:r>
          </a:p>
          <a:p>
            <a:r>
              <a:rPr lang="en-US" dirty="0" smtClean="0">
                <a:latin typeface="+mn-lt"/>
              </a:rPr>
              <a:t>as the denominator in average 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ax rate calculations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953311" y="3540870"/>
            <a:ext cx="350195" cy="43774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3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Market Income Distributional Framework</a:t>
            </a:r>
            <a:endParaRPr lang="en-US" sz="32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4128" y="992210"/>
            <a:ext cx="7324927" cy="4873557"/>
            <a:chOff x="924128" y="1313234"/>
            <a:chExt cx="7324927" cy="487355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24128" y="1789896"/>
              <a:ext cx="7324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1313234"/>
              <a:ext cx="0" cy="4873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21805" y="1381328"/>
              <a:ext cx="10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Strengths</a:t>
              </a:r>
              <a:endParaRPr lang="en-US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0301" y="1387808"/>
              <a:ext cx="1463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Shortcomings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128" y="1809339"/>
              <a:ext cx="321985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Market income is an </a:t>
              </a:r>
              <a:r>
                <a:rPr lang="en-US" dirty="0">
                  <a:latin typeface="+mn-lt"/>
                </a:rPr>
                <a:t>intuitive measure of pre-government </a:t>
              </a:r>
              <a:r>
                <a:rPr lang="en-US" dirty="0" smtClean="0">
                  <a:latin typeface="+mn-lt"/>
                </a:rPr>
                <a:t>income.</a:t>
              </a: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The framework lets analysts calculate transfer rates, tax rates, and net tax and transfer rates.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9360" y="1815819"/>
              <a:ext cx="3219855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“Market income” suggests </a:t>
              </a:r>
              <a:r>
                <a:rPr lang="en-US" dirty="0">
                  <a:latin typeface="+mn-lt"/>
                </a:rPr>
                <a:t>no </a:t>
              </a:r>
              <a:r>
                <a:rPr lang="en-US" dirty="0" smtClean="0">
                  <a:latin typeface="+mn-lt"/>
                </a:rPr>
                <a:t>government intervention</a:t>
              </a:r>
              <a:r>
                <a:rPr lang="en-US" dirty="0">
                  <a:latin typeface="+mn-lt"/>
                </a:rPr>
                <a:t>, but </a:t>
              </a:r>
              <a:r>
                <a:rPr lang="en-US" dirty="0" smtClean="0">
                  <a:latin typeface="+mn-lt"/>
                </a:rPr>
                <a:t>the measure includes </a:t>
              </a:r>
              <a:r>
                <a:rPr lang="en-US" dirty="0" smtClean="0">
                  <a:latin typeface="+mn-lt"/>
                </a:rPr>
                <a:t>the effects of other, less </a:t>
              </a:r>
              <a:r>
                <a:rPr lang="en-US" dirty="0">
                  <a:latin typeface="+mn-lt"/>
                </a:rPr>
                <a:t>direct governmental </a:t>
              </a:r>
              <a:r>
                <a:rPr lang="en-US" dirty="0" smtClean="0">
                  <a:latin typeface="+mn-lt"/>
                </a:rPr>
                <a:t>policies.</a:t>
              </a: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Market income is not a good proxy </a:t>
              </a:r>
              <a:r>
                <a:rPr lang="en-US" dirty="0">
                  <a:latin typeface="+mn-lt"/>
                </a:rPr>
                <a:t>for overall economic well-being and ability to pay tax </a:t>
              </a:r>
              <a:r>
                <a:rPr lang="en-US" dirty="0" smtClean="0">
                  <a:latin typeface="+mn-lt"/>
                </a:rPr>
                <a:t>liabilities.</a:t>
              </a: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Life-cycle patterns in market income make retired people appear poor in cross-sectional analyses.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5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After-Tax Income</a:t>
            </a:r>
            <a:br>
              <a:rPr lang="en-US" dirty="0" smtClean="0"/>
            </a:br>
            <a:r>
              <a:rPr lang="en-US" dirty="0" smtClean="0"/>
              <a:t>Distributional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5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14400" y="1295400"/>
            <a:ext cx="7315200" cy="3429000"/>
            <a:chOff x="914400" y="1295400"/>
            <a:chExt cx="7315200" cy="3429000"/>
          </a:xfrm>
        </p:grpSpPr>
        <p:sp>
          <p:nvSpPr>
            <p:cNvPr id="4" name="Oval 3"/>
            <p:cNvSpPr/>
            <p:nvPr/>
          </p:nvSpPr>
          <p:spPr>
            <a:xfrm>
              <a:off x="9144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5532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338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6877" y="2706469"/>
              <a:ext cx="890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Market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05894" y="2706469"/>
              <a:ext cx="1175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Before-Tax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80988" y="2743200"/>
              <a:ext cx="1056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After-Tax</a:t>
              </a:r>
            </a:p>
            <a:p>
              <a:pPr algn="ctr"/>
              <a:r>
                <a:rPr lang="en-US" b="1" dirty="0" smtClean="0">
                  <a:latin typeface="+mn-lt"/>
                </a:rPr>
                <a:t>Income</a:t>
              </a:r>
              <a:endParaRPr lang="en-US" b="1" dirty="0">
                <a:latin typeface="+mn-lt"/>
              </a:endParaRPr>
            </a:p>
          </p:txBody>
        </p:sp>
        <p:cxnSp>
          <p:nvCxnSpPr>
            <p:cNvPr id="11" name="Straight Connector 10"/>
            <p:cNvCxnSpPr>
              <a:stCxn id="4" idx="6"/>
              <a:endCxn id="6" idx="2"/>
            </p:cNvCxnSpPr>
            <p:nvPr/>
          </p:nvCxnSpPr>
          <p:spPr>
            <a:xfrm>
              <a:off x="2590800" y="3048000"/>
              <a:ext cx="114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10200" y="3029634"/>
              <a:ext cx="114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981700" y="3019083"/>
              <a:ext cx="0" cy="97223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208792" y="1295400"/>
              <a:ext cx="1906008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7985" y="1371600"/>
              <a:ext cx="1757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Cash and In-Kind</a:t>
              </a:r>
            </a:p>
            <a:p>
              <a:pPr algn="ctr"/>
              <a:r>
                <a:rPr lang="en-US" dirty="0" smtClean="0">
                  <a:latin typeface="+mn-lt"/>
                </a:rPr>
                <a:t>Govt. Transfers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4078069"/>
              <a:ext cx="1929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Direct and Indirect</a:t>
              </a:r>
            </a:p>
            <a:p>
              <a:pPr algn="ctr"/>
              <a:r>
                <a:rPr lang="en-US" dirty="0" smtClean="0">
                  <a:latin typeface="+mn-lt"/>
                </a:rPr>
                <a:t>Federal Taxes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82768" y="31603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2057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2057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8560" y="317086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After-Tax Income Distributional Framework</a:t>
            </a:r>
            <a:endParaRPr lang="en-US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3146" y="3991317"/>
            <a:ext cx="2011158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158490" y="2057400"/>
            <a:ext cx="3810" cy="9829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7376" y="1215981"/>
            <a:ext cx="309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Used to rank households and</a:t>
            </a:r>
          </a:p>
          <a:p>
            <a:r>
              <a:rPr lang="en-US" dirty="0" smtClean="0">
                <a:latin typeface="+mn-lt"/>
              </a:rPr>
              <a:t>as the denominator in average 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ax rate calculations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95353" y="2101173"/>
            <a:ext cx="389107" cy="49611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3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After-Tax Income Distributional Framework</a:t>
            </a:r>
            <a:endParaRPr lang="en-US" sz="32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4128" y="992210"/>
            <a:ext cx="7324927" cy="4873557"/>
            <a:chOff x="924128" y="1313234"/>
            <a:chExt cx="7324927" cy="487355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24128" y="1789896"/>
              <a:ext cx="7324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1313234"/>
              <a:ext cx="0" cy="4873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21805" y="1381328"/>
              <a:ext cx="10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Strengths</a:t>
              </a:r>
              <a:endParaRPr lang="en-US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0301" y="1387808"/>
              <a:ext cx="1463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Shortcomings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128" y="1809339"/>
              <a:ext cx="321985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After-tax income is a proxy for overall economic well-being.</a:t>
              </a:r>
            </a:p>
            <a:p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It can be used as a benchmark for how income inequality is changing over time regardless of source (market income, transfers, or taxes).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9360" y="1815819"/>
              <a:ext cx="32198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After-tax income is not an appropriate denominator for calculating tax or transfer rates because taxes and transfers are included in it.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68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Trying to Strike a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2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biipmi.com/wp-content/uploads/2013/01/balanced_scale_of_jus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38" y="885217"/>
            <a:ext cx="7315200" cy="49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411" y="4854101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Cross-Sectional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6622" y="4860581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Large Intergenerational</a:t>
            </a:r>
          </a:p>
          <a:p>
            <a:pPr algn="ctr"/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Trying to Strike a Balance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7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Gross Income</a:t>
            </a:r>
            <a:br>
              <a:rPr lang="en-US" dirty="0" smtClean="0"/>
            </a:br>
            <a:r>
              <a:rPr lang="en-US" dirty="0" smtClean="0"/>
              <a:t>Distributional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609600" y="1971827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E2E2E"/>
                </a:solidFill>
              </a:rPr>
              <a:t>Frameworks for Distributional Analyses</a:t>
            </a:r>
            <a:endParaRPr lang="en-US" sz="3200" b="1" dirty="0">
              <a:solidFill>
                <a:srgbClr val="2E2E2E"/>
              </a:solidFill>
            </a:endParaRPr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609600" y="2692936"/>
            <a:ext cx="7762284" cy="158723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Edward Harris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Kevin Perese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Joshua Shakin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1389888" y="4826024"/>
            <a:ext cx="6391656" cy="11673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 smtClean="0">
                <a:latin typeface="+mn-lt"/>
              </a:rPr>
              <a:t>The information in this presentation is preliminary and is being circulated to stimulate discussion and critical comment as developmental work for analysis for the Congress.</a:t>
            </a:r>
            <a:endParaRPr lang="en-US" sz="2200" dirty="0">
              <a:solidFill>
                <a:srgbClr val="2E2E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77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295400"/>
            <a:ext cx="8842248" cy="3429000"/>
            <a:chOff x="182880" y="1295400"/>
            <a:chExt cx="8842248" cy="3429000"/>
          </a:xfrm>
        </p:grpSpPr>
        <p:sp>
          <p:nvSpPr>
            <p:cNvPr id="4" name="Oval 3"/>
            <p:cNvSpPr/>
            <p:nvPr/>
          </p:nvSpPr>
          <p:spPr>
            <a:xfrm>
              <a:off x="18288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48728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977384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880" y="2715613"/>
              <a:ext cx="9133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Market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7731" y="2740074"/>
              <a:ext cx="1175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Before-Tax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8612" y="2724912"/>
              <a:ext cx="1030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After-Tax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999338" y="3048077"/>
              <a:ext cx="0" cy="97223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266960" y="1295400"/>
              <a:ext cx="1906008" cy="762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87273" y="1371600"/>
              <a:ext cx="1691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Social Insurance</a:t>
              </a:r>
            </a:p>
            <a:p>
              <a:pPr algn="ctr"/>
              <a:r>
                <a:rPr lang="en-US" dirty="0" smtClean="0">
                  <a:latin typeface="+mn-lt"/>
                </a:rPr>
                <a:t>Transfers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8464" y="4078069"/>
              <a:ext cx="1929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Direct and Indirect</a:t>
              </a:r>
            </a:p>
            <a:p>
              <a:pPr algn="ctr"/>
              <a:r>
                <a:rPr lang="en-US" dirty="0" smtClean="0">
                  <a:latin typeface="+mn-lt"/>
                </a:rPr>
                <a:t>Federal Taxes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379464" y="31603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9536" y="319689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Gross Income Distributional Framework</a:t>
            </a:r>
            <a:endParaRPr lang="en-US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2740" y="4020311"/>
            <a:ext cx="2011158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8608" y="2606040"/>
            <a:ext cx="1676400" cy="914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56232" y="3044952"/>
            <a:ext cx="71323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56640" y="3041904"/>
            <a:ext cx="71323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" idx="2"/>
          </p:cNvCxnSpPr>
          <p:nvPr/>
        </p:nvCxnSpPr>
        <p:spPr>
          <a:xfrm>
            <a:off x="6650736" y="3048000"/>
            <a:ext cx="69799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89878" y="2718738"/>
            <a:ext cx="890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Gross</a:t>
            </a:r>
          </a:p>
          <a:p>
            <a:pPr algn="ctr"/>
            <a:r>
              <a:rPr lang="en-US" b="1" dirty="0" smtClean="0">
                <a:latin typeface="+mn-lt"/>
              </a:rPr>
              <a:t>Income</a:t>
            </a:r>
            <a:endParaRPr lang="en-US" b="1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68784" y="1301496"/>
            <a:ext cx="1906008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886880" y="1368552"/>
            <a:ext cx="149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Means-Tested</a:t>
            </a:r>
          </a:p>
          <a:p>
            <a:pPr algn="ctr"/>
            <a:r>
              <a:rPr lang="en-US" dirty="0" smtClean="0">
                <a:latin typeface="+mn-lt"/>
              </a:rPr>
              <a:t>Transfers</a:t>
            </a:r>
            <a:endParaRPr lang="en-US" dirty="0">
              <a:latin typeface="+mn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637138" y="2075765"/>
            <a:ext cx="0" cy="97223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38362" y="2063573"/>
            <a:ext cx="0" cy="97223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45598" y="214786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74854" y="214482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40286" y="215091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2366" y="214786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6954" y="4017548"/>
            <a:ext cx="309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Used to rank households and</a:t>
            </a:r>
          </a:p>
          <a:p>
            <a:r>
              <a:rPr lang="en-US" dirty="0" smtClean="0">
                <a:latin typeface="+mn-lt"/>
              </a:rPr>
              <a:t>as the denominator in average 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ax rate calculations</a:t>
            </a:r>
            <a:endParaRPr lang="en-US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00063" y="3540870"/>
            <a:ext cx="350195" cy="43774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2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Gross Income Distributional Framework</a:t>
            </a:r>
            <a:endParaRPr lang="en-US" sz="32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4128" y="992210"/>
            <a:ext cx="7324927" cy="5303899"/>
            <a:chOff x="924128" y="1313234"/>
            <a:chExt cx="7324927" cy="530389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24128" y="1789896"/>
              <a:ext cx="7324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1313234"/>
              <a:ext cx="0" cy="4873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21805" y="1381328"/>
              <a:ext cx="10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Strengths</a:t>
              </a:r>
              <a:endParaRPr lang="en-US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0301" y="1387808"/>
              <a:ext cx="1463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Shortcomings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128" y="1809339"/>
              <a:ext cx="321985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The framework allows analysts to calculate means-tested transfer rates, tax rates, and net tax and transfer rates.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It accounts </a:t>
              </a:r>
              <a:r>
                <a:rPr lang="en-US" dirty="0">
                  <a:latin typeface="+mn-lt"/>
                </a:rPr>
                <a:t>for </a:t>
              </a:r>
              <a:r>
                <a:rPr lang="en-US" dirty="0" smtClean="0">
                  <a:latin typeface="+mn-lt"/>
                </a:rPr>
                <a:t>life-cycle </a:t>
              </a:r>
              <a:r>
                <a:rPr lang="en-US" dirty="0">
                  <a:latin typeface="+mn-lt"/>
                </a:rPr>
                <a:t>income patterns </a:t>
              </a:r>
              <a:r>
                <a:rPr lang="en-US" dirty="0" smtClean="0">
                  <a:latin typeface="+mn-lt"/>
                </a:rPr>
                <a:t>caused by the receipt of social insurance benefits.</a:t>
              </a: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9360" y="1815819"/>
              <a:ext cx="3219855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Gross income does not fully represent people’s ability to pay their tax liabilities.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There is some redistribution in social insurance programs that the framework does not capture.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Social insurance benefits and the taxes that finance them are not treated equally.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Not including public goods results in an incomplete fiscal picture when calculating net tax and transfer rates.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65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9529"/>
            <a:ext cx="7772400" cy="1470025"/>
          </a:xfrm>
        </p:spPr>
        <p:txBody>
          <a:bodyPr/>
          <a:lstStyle/>
          <a:p>
            <a:r>
              <a:rPr lang="en-US" dirty="0" smtClean="0"/>
              <a:t>Going From</a:t>
            </a:r>
            <a:br>
              <a:rPr lang="en-US" dirty="0" smtClean="0"/>
            </a:br>
            <a:r>
              <a:rPr lang="en-US" dirty="0" smtClean="0"/>
              <a:t>Before-Tax Income Quintiles </a:t>
            </a:r>
            <a:br>
              <a:rPr lang="en-US" dirty="0" smtClean="0"/>
            </a:br>
            <a:r>
              <a:rPr lang="en-US" dirty="0" smtClean="0"/>
              <a:t>to Gross Income Quintiles</a:t>
            </a:r>
            <a:br>
              <a:rPr lang="en-US" dirty="0" smtClean="0"/>
            </a:br>
            <a:r>
              <a:rPr lang="en-US" dirty="0" smtClean="0"/>
              <a:t>Shuffles the Households.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2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192"/>
            <a:ext cx="9144000" cy="990600"/>
          </a:xfrm>
        </p:spPr>
        <p:txBody>
          <a:bodyPr/>
          <a:lstStyle/>
          <a:p>
            <a:pPr algn="ctr"/>
            <a:r>
              <a:rPr lang="en-US" altLang="en-US" b="0" dirty="0" smtClean="0">
                <a:solidFill>
                  <a:srgbClr val="333333"/>
                </a:solidFill>
              </a:rPr>
              <a:t>Overlap Between Gross Income Quintiles and </a:t>
            </a:r>
            <a:br>
              <a:rPr lang="en-US" altLang="en-US" b="0" dirty="0" smtClean="0">
                <a:solidFill>
                  <a:srgbClr val="333333"/>
                </a:solidFill>
              </a:rPr>
            </a:br>
            <a:r>
              <a:rPr lang="en-US" altLang="en-US" b="0" dirty="0" smtClean="0">
                <a:solidFill>
                  <a:srgbClr val="333333"/>
                </a:solidFill>
              </a:rPr>
              <a:t>Before-Tax Income Quintiles, 2006</a:t>
            </a:r>
            <a:endParaRPr lang="en-US" b="0" dirty="0">
              <a:solidFill>
                <a:srgbClr val="3333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50636"/>
              </p:ext>
            </p:extLst>
          </p:nvPr>
        </p:nvGraphicFramePr>
        <p:xfrm>
          <a:off x="584662" y="1587274"/>
          <a:ext cx="7849568" cy="276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1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818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Before-Tax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Income Quintiles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Lowest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Second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Middle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Fourth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Highest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48">
                <a:tc rowSpan="5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Gross Income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Quintiles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Lowest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81.2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14.5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3.9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0.5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94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18.6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73.8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6.5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1.0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0.1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28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Middle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11.2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84.7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3.9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0.2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778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Fourth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5.5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1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92.8</a:t>
                      </a:r>
                      <a:endParaRPr lang="en-US" sz="1600" b="1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1.7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778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Highest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1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98.0</a:t>
                      </a:r>
                      <a:endParaRPr lang="en-US" sz="1600" b="1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  <a:endParaRPr lang="en-US" sz="1600" spc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8641" y="1265940"/>
            <a:ext cx="14903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Percentage Points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48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1540993" y="838186"/>
            <a:ext cx="2487710" cy="2437133"/>
            <a:chOff x="1038073" y="1085074"/>
            <a:chExt cx="2487710" cy="2437133"/>
          </a:xfrm>
        </p:grpSpPr>
        <p:grpSp>
          <p:nvGrpSpPr>
            <p:cNvPr id="49" name="Group 4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" name="Smiley Face 2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miley Face 2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miley Face 2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miley Face 2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miley Face 2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miley Face 29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miley Face 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miley Face 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miley Face 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miley Face 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1" name="Smiley Face 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Smiley Face 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Smiley Face 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Smiley Face 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miley Face 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miley Face 5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miley Face 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miley Face 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miley Face 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miley Face 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2" name="Smiley Face 61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Smiley Face 62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miley Face 63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iley Face 64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iley Face 65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miley Face 66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miley Face 67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iley Face 68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iley Face 69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iley Face 70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73" name="Smiley Face 72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miley Face 73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miley Face 74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miley Face 75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miley Face 76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miley Face 77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miley Face 78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miley Face 79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miley Face 80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miley Face 81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84" name="Smiley Face 83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miley Face 84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miley Face 85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miley Face 86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Smiley Face 87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miley Face 88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Smiley Face 89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Smiley Face 90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miley Face 91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Smiley Face 92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95" name="Smiley Face 9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miley Face 9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Smiley Face 9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miley Face 9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miley Face 9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Smiley Face 99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miley Face 100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Smiley Face 101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miley Face 102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miley Face 103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06" name="Smiley Face 105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miley Face 106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miley Face 107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miley Face 108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miley Face 109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miley Face 110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miley Face 111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miley Face 112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Smiley Face 113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miley Face 114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17" name="Smiley Face 116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Smiley Face 117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miley Face 118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Smiley Face 119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Smiley Face 120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miley Face 121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miley Face 122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miley Face 123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miley Face 124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miley Face 125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28" name="Smiley Face 1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miley Face 1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miley Face 1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miley Face 1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miley Face 1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Smiley Face 1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Smiley Face 1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miley Face 1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Smiley Face 1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Smiley Face 1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39" name="Smiley Face 1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iley Face 1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iley Face 1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iley Face 1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iley Face 1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iley Face 1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iley Face 1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iley Face 1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miley Face 1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Smiley Face 1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29785" y="853426"/>
            <a:ext cx="2487710" cy="2437133"/>
            <a:chOff x="1038073" y="1085074"/>
            <a:chExt cx="2487710" cy="2437133"/>
          </a:xfrm>
        </p:grpSpPr>
        <p:grpSp>
          <p:nvGrpSpPr>
            <p:cNvPr id="151" name="Group 150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1" name="Smiley Face 2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Smiley Face 2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miley Face 2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miley Face 2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Smiley Face 2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Smiley Face 255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Smiley Face 2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Smiley Face 2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Smiley Face 2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Smiley Face 2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241" name="Smiley Face 24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Smiley Face 24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Smiley Face 24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Smiley Face 24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Smiley Face 24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Smiley Face 24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Smiley Face 24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Smiley Face 24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Smiley Face 24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Smiley Face 24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231" name="Smiley Face 23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Smiley Face 23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Smiley Face 23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Smiley Face 23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Smiley Face 23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Smiley Face 23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Smiley Face 2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Smiley Face 2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Smiley Face 2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Smiley Face 2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221" name="Smiley Face 22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Smiley Face 22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Smiley Face 22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Smiley Face 22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Smiley Face 22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Smiley Face 22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Smiley Face 22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Smiley Face 22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Smiley Face 22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Smiley Face 22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211" name="Smiley Face 21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Smiley Face 21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Smiley Face 21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Smiley Face 21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Smiley Face 21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Smiley Face 21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Smiley Face 21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Smiley Face 21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Smiley Face 21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Smiley Face 21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201" name="Smiley Face 20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iley Face 20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iley Face 20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iley Face 20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iley Face 20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iley Face 20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iley Face 20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Smiley Face 20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Smiley Face 20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Smiley Face 20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91" name="Smiley Face 19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Smiley Face 19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Smiley Face 19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iley Face 19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iley Face 19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iley Face 19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iley Face 19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iley Face 19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iley Face 19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iley Face 19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81" name="Smiley Face 18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Smiley Face 18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Smiley Face 18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miley Face 18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Smiley Face 18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Smiley Face 18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Smiley Face 18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Smiley Face 18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Smiley Face 18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Smiley Face 18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71" name="Smiley Face 17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Smiley Face 17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Smiley Face 17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Smiley Face 17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Smiley Face 17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Smiley Face 17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Smiley Face 17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Smiley Face 17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Smiley Face 17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Smiley Face 17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61" name="Smiley Face 16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iley Face 16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iley Face 16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Smiley Face 16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Smiley Face 16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iley Face 16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iley Face 16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iley Face 16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iley Face 16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Smiley Face 16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5" name="TextBox 484"/>
          <p:cNvSpPr txBox="1"/>
          <p:nvPr/>
        </p:nvSpPr>
        <p:spPr>
          <a:xfrm rot="16200000">
            <a:off x="-282311" y="183502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Before-Tax Income</a:t>
            </a:r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1883180" y="3749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Quintile</a:t>
            </a:r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5171972" y="3718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1540993" y="838186"/>
            <a:ext cx="2487710" cy="2437133"/>
            <a:chOff x="1038073" y="1085074"/>
            <a:chExt cx="2487710" cy="2437133"/>
          </a:xfrm>
        </p:grpSpPr>
        <p:grpSp>
          <p:nvGrpSpPr>
            <p:cNvPr id="49" name="Group 4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" name="Smiley Face 2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miley Face 2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miley Face 2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miley Face 2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miley Face 2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miley Face 29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miley Face 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miley Face 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miley Face 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miley Face 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1" name="Smiley Face 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Smiley Face 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Smiley Face 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Smiley Face 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miley Face 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miley Face 5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miley Face 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miley Face 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miley Face 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miley Face 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2" name="Smiley Face 61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Smiley Face 62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miley Face 63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iley Face 64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iley Face 65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miley Face 66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miley Face 67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iley Face 68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iley Face 69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iley Face 70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73" name="Smiley Face 72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miley Face 73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miley Face 74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miley Face 75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miley Face 76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miley Face 77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miley Face 78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miley Face 79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miley Face 80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miley Face 81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84" name="Smiley Face 83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miley Face 84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miley Face 85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miley Face 86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Smiley Face 87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miley Face 88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Smiley Face 89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Smiley Face 90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miley Face 91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Smiley Face 92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95" name="Smiley Face 9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miley Face 9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Smiley Face 9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miley Face 9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miley Face 9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Smiley Face 99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miley Face 100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Smiley Face 101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miley Face 102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miley Face 103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06" name="Smiley Face 105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miley Face 106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miley Face 107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miley Face 108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miley Face 109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miley Face 110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miley Face 111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miley Face 112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Smiley Face 113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miley Face 114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17" name="Smiley Face 116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Smiley Face 117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miley Face 118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Smiley Face 119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Smiley Face 120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miley Face 121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miley Face 122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miley Face 123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miley Face 124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miley Face 125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28" name="Smiley Face 1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miley Face 1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miley Face 1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miley Face 1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miley Face 1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Smiley Face 1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Smiley Face 1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miley Face 1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Smiley Face 1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Smiley Face 1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39" name="Smiley Face 1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iley Face 1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iley Face 1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iley Face 1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iley Face 1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iley Face 1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iley Face 1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iley Face 1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miley Face 1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Smiley Face 1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29785" y="853426"/>
            <a:ext cx="2487710" cy="2437133"/>
            <a:chOff x="1038073" y="1085074"/>
            <a:chExt cx="2487710" cy="2437133"/>
          </a:xfrm>
        </p:grpSpPr>
        <p:grpSp>
          <p:nvGrpSpPr>
            <p:cNvPr id="151" name="Group 150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1" name="Smiley Face 2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Smiley Face 2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miley Face 2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miley Face 2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Smiley Face 2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Smiley Face 255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Smiley Face 2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Smiley Face 2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Smiley Face 2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Smiley Face 2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241" name="Smiley Face 24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Smiley Face 24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Smiley Face 24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Smiley Face 24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Smiley Face 24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Smiley Face 24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Smiley Face 24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Smiley Face 24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Smiley Face 24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Smiley Face 24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231" name="Smiley Face 23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Smiley Face 23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Smiley Face 23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Smiley Face 23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Smiley Face 23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Smiley Face 23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Smiley Face 2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Smiley Face 2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Smiley Face 2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Smiley Face 2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221" name="Smiley Face 22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Smiley Face 22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Smiley Face 22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Smiley Face 22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Smiley Face 22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Smiley Face 22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Smiley Face 22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Smiley Face 22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Smiley Face 22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Smiley Face 22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211" name="Smiley Face 21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Smiley Face 21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Smiley Face 21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Smiley Face 21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Smiley Face 21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Smiley Face 21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Smiley Face 21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Smiley Face 21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Smiley Face 21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Smiley Face 21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201" name="Smiley Face 20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iley Face 20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iley Face 20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iley Face 20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iley Face 20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iley Face 20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iley Face 20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Smiley Face 20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Smiley Face 20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Smiley Face 20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91" name="Smiley Face 19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Smiley Face 19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Smiley Face 19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iley Face 19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iley Face 19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iley Face 19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iley Face 19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iley Face 19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iley Face 19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iley Face 19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81" name="Smiley Face 18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Smiley Face 18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Smiley Face 18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miley Face 18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Smiley Face 18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Smiley Face 18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Smiley Face 18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Smiley Face 18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Smiley Face 18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Smiley Face 18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71" name="Smiley Face 17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Smiley Face 17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Smiley Face 17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Smiley Face 17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Smiley Face 17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Smiley Face 17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Smiley Face 17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Smiley Face 17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Smiley Face 17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Smiley Face 17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61" name="Smiley Face 16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iley Face 16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iley Face 16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Smiley Face 16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Smiley Face 16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iley Face 16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iley Face 16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iley Face 16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iley Face 16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Smiley Face 16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5" name="TextBox 484"/>
          <p:cNvSpPr txBox="1"/>
          <p:nvPr/>
        </p:nvSpPr>
        <p:spPr>
          <a:xfrm rot="16200000">
            <a:off x="-282311" y="183502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Before-Tax Income</a:t>
            </a:r>
            <a:endParaRPr lang="en-US" dirty="0"/>
          </a:p>
        </p:txBody>
      </p:sp>
      <p:sp>
        <p:nvSpPr>
          <p:cNvPr id="486" name="TextBox 485"/>
          <p:cNvSpPr txBox="1"/>
          <p:nvPr/>
        </p:nvSpPr>
        <p:spPr>
          <a:xfrm rot="16200000">
            <a:off x="-35259" y="47946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Gross Income</a:t>
            </a:r>
            <a:endParaRPr lang="en-US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1537745" y="3753338"/>
            <a:ext cx="2487710" cy="2437133"/>
            <a:chOff x="1038073" y="1085074"/>
            <a:chExt cx="2487710" cy="2437133"/>
          </a:xfrm>
        </p:grpSpPr>
        <p:grpSp>
          <p:nvGrpSpPr>
            <p:cNvPr id="488" name="Group 487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588" name="Smiley Face 58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Smiley Face 58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Smiley Face 58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Smiley Face 59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Smiley Face 59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Smiley Face 592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Smiley Face 59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Smiley Face 59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Smiley Face 59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Smiley Face 59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78" name="Smiley Face 57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Smiley Face 57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Smiley Face 57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Smiley Face 58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Smiley Face 58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Smiley Face 58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Smiley Face 58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Smiley Face 58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Smiley Face 58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Smiley Face 58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568" name="Smiley Face 56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Smiley Face 56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Smiley Face 56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Smiley Face 57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Smiley Face 57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Smiley Face 57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Smiley Face 57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Smiley Face 57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Smiley Face 57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Smiley Face 57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558" name="Smiley Face 55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Smiley Face 55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Smiley Face 55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Smiley Face 56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Smiley Face 56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Smiley Face 56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Smiley Face 56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Smiley Face 56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Smiley Face 56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Smiley Face 56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548" name="Smiley Face 54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Smiley Face 54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Smiley Face 54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Smiley Face 55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Smiley Face 55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Smiley Face 55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Smiley Face 55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Smiley Face 55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Smiley Face 55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Smiley Face 55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538" name="Smiley Face 53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Smiley Face 53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Smiley Face 53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Smiley Face 54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Smiley Face 54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Smiley Face 54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Smiley Face 54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Smiley Face 54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Smiley Face 54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Smiley Face 54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528" name="Smiley Face 5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Smiley Face 5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Smiley Face 5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Smiley Face 5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Smiley Face 5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Smiley Face 5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Smiley Face 5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Smiley Face 5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Smiley Face 5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Smiley Face 5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518" name="Smiley Face 51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Smiley Face 51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Smiley Face 51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Smiley Face 52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Smiley Face 52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Smiley Face 52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Smiley Face 52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Smiley Face 52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Smiley Face 52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Smiley Face 52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508" name="Smiley Face 50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Smiley Face 50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Smiley Face 50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Smiley Face 51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Smiley Face 51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Smiley Face 51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Smiley Face 51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Smiley Face 51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Smiley Face 51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Smiley Face 51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498" name="Smiley Face 49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Smiley Face 49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Smiley Face 49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Smiley Face 50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Smiley Face 50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Smiley Face 50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Smiley Face 50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Smiley Face 50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Smiley Face 50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Smiley Face 50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" name="Straight Arrow Connector 2"/>
          <p:cNvCxnSpPr/>
          <p:nvPr/>
        </p:nvCxnSpPr>
        <p:spPr>
          <a:xfrm flipH="1">
            <a:off x="4143983" y="3290559"/>
            <a:ext cx="603115" cy="46277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5171972" y="3718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Quintile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1883180" y="3749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8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1540993" y="838186"/>
            <a:ext cx="2487710" cy="2437133"/>
            <a:chOff x="1038073" y="1085074"/>
            <a:chExt cx="2487710" cy="2437133"/>
          </a:xfrm>
        </p:grpSpPr>
        <p:grpSp>
          <p:nvGrpSpPr>
            <p:cNvPr id="49" name="Group 4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" name="Smiley Face 2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miley Face 2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miley Face 2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miley Face 2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miley Face 2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miley Face 29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miley Face 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miley Face 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miley Face 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miley Face 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1" name="Smiley Face 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Smiley Face 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Smiley Face 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Smiley Face 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miley Face 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miley Face 5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miley Face 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miley Face 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miley Face 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miley Face 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2" name="Smiley Face 61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Smiley Face 62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miley Face 63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iley Face 64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iley Face 65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miley Face 66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miley Face 67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iley Face 68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iley Face 69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iley Face 70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73" name="Smiley Face 72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miley Face 73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miley Face 74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miley Face 75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miley Face 76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miley Face 77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miley Face 78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miley Face 79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miley Face 80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miley Face 81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84" name="Smiley Face 83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miley Face 84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miley Face 85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miley Face 86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Smiley Face 87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miley Face 88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Smiley Face 89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Smiley Face 90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miley Face 91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Smiley Face 92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95" name="Smiley Face 9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miley Face 9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Smiley Face 9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miley Face 9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miley Face 9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Smiley Face 99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miley Face 100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Smiley Face 101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miley Face 102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miley Face 103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06" name="Smiley Face 105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miley Face 106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miley Face 107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miley Face 108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miley Face 109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miley Face 110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miley Face 111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miley Face 112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Smiley Face 113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miley Face 114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17" name="Smiley Face 116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Smiley Face 117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miley Face 118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Smiley Face 119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Smiley Face 120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miley Face 121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miley Face 122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miley Face 123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miley Face 124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miley Face 125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28" name="Smiley Face 1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miley Face 1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miley Face 1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miley Face 1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miley Face 1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Smiley Face 1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Smiley Face 1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miley Face 1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Smiley Face 1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Smiley Face 1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39" name="Smiley Face 1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iley Face 1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iley Face 1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iley Face 1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iley Face 1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iley Face 1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iley Face 1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iley Face 1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miley Face 1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Smiley Face 1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29785" y="853426"/>
            <a:ext cx="2487710" cy="2437133"/>
            <a:chOff x="1038073" y="1085074"/>
            <a:chExt cx="2487710" cy="2437133"/>
          </a:xfrm>
        </p:grpSpPr>
        <p:grpSp>
          <p:nvGrpSpPr>
            <p:cNvPr id="151" name="Group 150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1" name="Smiley Face 2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Smiley Face 2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miley Face 2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miley Face 2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Smiley Face 2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Smiley Face 255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Smiley Face 2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Smiley Face 2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Smiley Face 2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Smiley Face 2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241" name="Smiley Face 24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Smiley Face 24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Smiley Face 24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Smiley Face 24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Smiley Face 24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Smiley Face 24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Smiley Face 24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Smiley Face 24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Smiley Face 24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Smiley Face 24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231" name="Smiley Face 23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Smiley Face 23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Smiley Face 23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Smiley Face 23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Smiley Face 23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Smiley Face 23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Smiley Face 2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Smiley Face 2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Smiley Face 2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Smiley Face 2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221" name="Smiley Face 22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Smiley Face 22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Smiley Face 22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Smiley Face 22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Smiley Face 22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Smiley Face 22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Smiley Face 22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Smiley Face 22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Smiley Face 22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Smiley Face 22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211" name="Smiley Face 21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Smiley Face 21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Smiley Face 21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Smiley Face 21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Smiley Face 21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Smiley Face 21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Smiley Face 21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Smiley Face 21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Smiley Face 21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Smiley Face 21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201" name="Smiley Face 20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iley Face 20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iley Face 20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iley Face 20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iley Face 20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iley Face 20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iley Face 20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Smiley Face 20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Smiley Face 20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Smiley Face 20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91" name="Smiley Face 19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Smiley Face 19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Smiley Face 19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iley Face 19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iley Face 19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iley Face 19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iley Face 19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iley Face 19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iley Face 19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iley Face 19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81" name="Smiley Face 18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Smiley Face 18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Smiley Face 18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miley Face 18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Smiley Face 18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Smiley Face 18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Smiley Face 18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Smiley Face 18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Smiley Face 18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Smiley Face 18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71" name="Smiley Face 17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Smiley Face 17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Smiley Face 17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Smiley Face 17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Smiley Face 17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Smiley Face 17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Smiley Face 17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Smiley Face 17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Smiley Face 17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Smiley Face 17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61" name="Smiley Face 16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iley Face 16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iley Face 16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Smiley Face 16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Smiley Face 16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iley Face 16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iley Face 16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iley Face 16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iley Face 16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Smiley Face 16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5" name="TextBox 484"/>
          <p:cNvSpPr txBox="1"/>
          <p:nvPr/>
        </p:nvSpPr>
        <p:spPr>
          <a:xfrm rot="16200000">
            <a:off x="-282311" y="183502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Before-Tax Income</a:t>
            </a:r>
            <a:endParaRPr lang="en-US" dirty="0"/>
          </a:p>
        </p:txBody>
      </p:sp>
      <p:sp>
        <p:nvSpPr>
          <p:cNvPr id="486" name="TextBox 485"/>
          <p:cNvSpPr txBox="1"/>
          <p:nvPr/>
        </p:nvSpPr>
        <p:spPr>
          <a:xfrm rot="16200000">
            <a:off x="-35259" y="47946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Gross Income</a:t>
            </a:r>
            <a:endParaRPr lang="en-US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1537745" y="3753338"/>
            <a:ext cx="2487710" cy="2437133"/>
            <a:chOff x="1038073" y="1085074"/>
            <a:chExt cx="2487710" cy="2437133"/>
          </a:xfrm>
        </p:grpSpPr>
        <p:grpSp>
          <p:nvGrpSpPr>
            <p:cNvPr id="488" name="Group 487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588" name="Smiley Face 58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Smiley Face 58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Smiley Face 58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Smiley Face 59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Smiley Face 59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Smiley Face 592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Smiley Face 59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Smiley Face 59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Smiley Face 59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Smiley Face 59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78" name="Smiley Face 57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Smiley Face 57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Smiley Face 57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Smiley Face 58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Smiley Face 58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Smiley Face 58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Smiley Face 58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Smiley Face 58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Smiley Face 58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Smiley Face 58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568" name="Smiley Face 56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Smiley Face 56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Smiley Face 56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Smiley Face 57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Smiley Face 57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Smiley Face 57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Smiley Face 57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Smiley Face 57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Smiley Face 57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Smiley Face 57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558" name="Smiley Face 55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Smiley Face 55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Smiley Face 55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Smiley Face 56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Smiley Face 56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Smiley Face 56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Smiley Face 56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Smiley Face 56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Smiley Face 56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Smiley Face 56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548" name="Smiley Face 54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Smiley Face 54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Smiley Face 54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Smiley Face 55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Smiley Face 55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Smiley Face 55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Smiley Face 55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Smiley Face 55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Smiley Face 55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Smiley Face 55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538" name="Smiley Face 53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Smiley Face 53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Smiley Face 53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Smiley Face 54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Smiley Face 54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Smiley Face 54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Smiley Face 54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Smiley Face 54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Smiley Face 54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Smiley Face 54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528" name="Smiley Face 5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Smiley Face 5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Smiley Face 5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Smiley Face 5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Smiley Face 5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Smiley Face 5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Smiley Face 5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Smiley Face 5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Smiley Face 5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Smiley Face 5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518" name="Smiley Face 51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Smiley Face 51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Smiley Face 51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Smiley Face 52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Smiley Face 52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Smiley Face 52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Smiley Face 52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Smiley Face 52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Smiley Face 52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Smiley Face 52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508" name="Smiley Face 50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Smiley Face 50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Smiley Face 50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Smiley Face 51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Smiley Face 51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Smiley Face 51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Smiley Face 51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Smiley Face 51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Smiley Face 51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Smiley Face 51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498" name="Smiley Face 49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Smiley Face 49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Smiley Face 49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Smiley Face 50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Smiley Face 50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Smiley Face 50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Smiley Face 50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Smiley Face 50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Smiley Face 50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Smiley Face 50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51" name="Straight Arrow Connector 450"/>
          <p:cNvCxnSpPr/>
          <p:nvPr/>
        </p:nvCxnSpPr>
        <p:spPr>
          <a:xfrm flipH="1">
            <a:off x="4143983" y="3290559"/>
            <a:ext cx="603115" cy="46277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Elbow Connector 451"/>
          <p:cNvCxnSpPr>
            <a:stCxn id="2" idx="1"/>
          </p:cNvCxnSpPr>
          <p:nvPr/>
        </p:nvCxnSpPr>
        <p:spPr>
          <a:xfrm rot="10800000">
            <a:off x="4143989" y="5728449"/>
            <a:ext cx="2290672" cy="589193"/>
          </a:xfrm>
          <a:prstGeom prst="bentConnector3">
            <a:avLst>
              <a:gd name="adj1" fmla="val 78452"/>
            </a:avLst>
          </a:prstGeom>
          <a:ln w="254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34661" y="6056031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Middle, Fourth, </a:t>
            </a:r>
          </a:p>
          <a:p>
            <a:r>
              <a:rPr lang="en-US" sz="1400" dirty="0" smtClean="0"/>
              <a:t>and Highest Quintiles</a:t>
            </a:r>
            <a:endParaRPr lang="en-US" sz="1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5171972" y="3718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Quintile</a:t>
            </a:r>
            <a:endParaRPr lang="en-US" dirty="0"/>
          </a:p>
        </p:txBody>
      </p:sp>
      <p:sp>
        <p:nvSpPr>
          <p:cNvPr id="344" name="TextBox 343"/>
          <p:cNvSpPr txBox="1"/>
          <p:nvPr/>
        </p:nvSpPr>
        <p:spPr>
          <a:xfrm>
            <a:off x="1883180" y="3749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0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1540993" y="838186"/>
            <a:ext cx="2487710" cy="2437133"/>
            <a:chOff x="1038073" y="1085074"/>
            <a:chExt cx="2487710" cy="2437133"/>
          </a:xfrm>
        </p:grpSpPr>
        <p:grpSp>
          <p:nvGrpSpPr>
            <p:cNvPr id="49" name="Group 4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" name="Smiley Face 2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miley Face 2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miley Face 2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miley Face 2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miley Face 2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miley Face 29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miley Face 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miley Face 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miley Face 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miley Face 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1" name="Smiley Face 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Smiley Face 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Smiley Face 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Smiley Face 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miley Face 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miley Face 5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miley Face 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miley Face 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miley Face 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miley Face 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2" name="Smiley Face 61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Smiley Face 62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miley Face 63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iley Face 64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iley Face 65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miley Face 66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miley Face 67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iley Face 68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iley Face 69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iley Face 70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73" name="Smiley Face 72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miley Face 73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miley Face 74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miley Face 75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miley Face 76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miley Face 77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miley Face 78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miley Face 79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miley Face 80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miley Face 81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84" name="Smiley Face 83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miley Face 84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miley Face 85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miley Face 86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Smiley Face 87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miley Face 88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Smiley Face 89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Smiley Face 90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miley Face 91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Smiley Face 92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95" name="Smiley Face 9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miley Face 9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Smiley Face 9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miley Face 9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miley Face 9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Smiley Face 99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miley Face 100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Smiley Face 101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miley Face 102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miley Face 103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06" name="Smiley Face 105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miley Face 106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miley Face 107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miley Face 108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miley Face 109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miley Face 110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miley Face 111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miley Face 112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Smiley Face 113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miley Face 114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17" name="Smiley Face 116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Smiley Face 117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miley Face 118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Smiley Face 119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Smiley Face 120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miley Face 121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miley Face 122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miley Face 123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miley Face 124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miley Face 125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28" name="Smiley Face 1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miley Face 1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miley Face 1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miley Face 1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miley Face 1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Smiley Face 1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Smiley Face 1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miley Face 1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Smiley Face 1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Smiley Face 1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39" name="Smiley Face 1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iley Face 1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iley Face 1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iley Face 1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iley Face 1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iley Face 1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iley Face 1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iley Face 1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miley Face 1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Smiley Face 1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29785" y="853426"/>
            <a:ext cx="2487710" cy="2437133"/>
            <a:chOff x="1038073" y="1085074"/>
            <a:chExt cx="2487710" cy="2437133"/>
          </a:xfrm>
        </p:grpSpPr>
        <p:grpSp>
          <p:nvGrpSpPr>
            <p:cNvPr id="151" name="Group 150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1" name="Smiley Face 2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Smiley Face 2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miley Face 2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miley Face 2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Smiley Face 2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Smiley Face 255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Smiley Face 2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Smiley Face 2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Smiley Face 2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Smiley Face 2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241" name="Smiley Face 24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Smiley Face 24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Smiley Face 24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Smiley Face 24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Smiley Face 24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Smiley Face 24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Smiley Face 24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Smiley Face 24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Smiley Face 24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Smiley Face 24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231" name="Smiley Face 23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Smiley Face 23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Smiley Face 23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Smiley Face 23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Smiley Face 23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Smiley Face 23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Smiley Face 2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Smiley Face 2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Smiley Face 2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Smiley Face 2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221" name="Smiley Face 22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Smiley Face 22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Smiley Face 22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Smiley Face 22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Smiley Face 22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Smiley Face 22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Smiley Face 22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Smiley Face 22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Smiley Face 22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Smiley Face 22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211" name="Smiley Face 21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Smiley Face 21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Smiley Face 21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Smiley Face 21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Smiley Face 21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Smiley Face 21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Smiley Face 21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Smiley Face 21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Smiley Face 21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Smiley Face 21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201" name="Smiley Face 20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iley Face 20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iley Face 20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iley Face 20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iley Face 20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iley Face 20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iley Face 20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Smiley Face 20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Smiley Face 20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Smiley Face 20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91" name="Smiley Face 19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Smiley Face 19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Smiley Face 19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iley Face 19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iley Face 19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iley Face 19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iley Face 19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iley Face 19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iley Face 19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iley Face 19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81" name="Smiley Face 18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Smiley Face 18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Smiley Face 18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miley Face 18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Smiley Face 18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Smiley Face 18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Smiley Face 18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Smiley Face 18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Smiley Face 18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Smiley Face 18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71" name="Smiley Face 17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Smiley Face 17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Smiley Face 17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Smiley Face 17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Smiley Face 17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Smiley Face 17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Smiley Face 17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Smiley Face 17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Smiley Face 17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Smiley Face 17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61" name="Smiley Face 16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iley Face 16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iley Face 16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Smiley Face 16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Smiley Face 16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iley Face 16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iley Face 16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iley Face 16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iley Face 16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Smiley Face 16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5" name="TextBox 484"/>
          <p:cNvSpPr txBox="1"/>
          <p:nvPr/>
        </p:nvSpPr>
        <p:spPr>
          <a:xfrm rot="16200000">
            <a:off x="-282311" y="183502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Before-Tax Income</a:t>
            </a:r>
            <a:endParaRPr lang="en-US" dirty="0"/>
          </a:p>
        </p:txBody>
      </p:sp>
      <p:sp>
        <p:nvSpPr>
          <p:cNvPr id="486" name="TextBox 485"/>
          <p:cNvSpPr txBox="1"/>
          <p:nvPr/>
        </p:nvSpPr>
        <p:spPr>
          <a:xfrm rot="16200000">
            <a:off x="-35259" y="47946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Gross Income</a:t>
            </a:r>
            <a:endParaRPr lang="en-US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1537745" y="3753338"/>
            <a:ext cx="2487710" cy="2437133"/>
            <a:chOff x="1038073" y="1085074"/>
            <a:chExt cx="2487710" cy="2437133"/>
          </a:xfrm>
        </p:grpSpPr>
        <p:grpSp>
          <p:nvGrpSpPr>
            <p:cNvPr id="488" name="Group 487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588" name="Smiley Face 58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Smiley Face 58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Smiley Face 58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Smiley Face 59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Smiley Face 59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Smiley Face 592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Smiley Face 59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Smiley Face 59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Smiley Face 59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Smiley Face 59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78" name="Smiley Face 57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Smiley Face 57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Smiley Face 57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Smiley Face 58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Smiley Face 58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Smiley Face 58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Smiley Face 58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Smiley Face 58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Smiley Face 58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Smiley Face 58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568" name="Smiley Face 56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Smiley Face 56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Smiley Face 56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Smiley Face 57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Smiley Face 57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Smiley Face 57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Smiley Face 57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Smiley Face 57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Smiley Face 57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Smiley Face 57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558" name="Smiley Face 55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Smiley Face 55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Smiley Face 55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Smiley Face 56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Smiley Face 56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Smiley Face 56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Smiley Face 56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Smiley Face 56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Smiley Face 56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Smiley Face 56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548" name="Smiley Face 54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Smiley Face 54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Smiley Face 54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Smiley Face 55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Smiley Face 55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Smiley Face 55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Smiley Face 55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Smiley Face 55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Smiley Face 55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Smiley Face 55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538" name="Smiley Face 53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Smiley Face 53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Smiley Face 53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Smiley Face 54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Smiley Face 54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Smiley Face 54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Smiley Face 54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Smiley Face 54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Smiley Face 54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Smiley Face 54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528" name="Smiley Face 5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Smiley Face 5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Smiley Face 5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Smiley Face 5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Smiley Face 5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Smiley Face 5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Smiley Face 5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Smiley Face 5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Smiley Face 5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Smiley Face 5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518" name="Smiley Face 51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Smiley Face 51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Smiley Face 51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Smiley Face 52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Smiley Face 52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Smiley Face 52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Smiley Face 52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Smiley Face 52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Smiley Face 52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Smiley Face 52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508" name="Smiley Face 50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Smiley Face 50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Smiley Face 50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Smiley Face 51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Smiley Face 51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Smiley Face 51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Smiley Face 51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Smiley Face 51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Smiley Face 51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Smiley Face 51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498" name="Smiley Face 49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Smiley Face 49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Smiley Face 49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Smiley Face 50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Smiley Face 50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Smiley Face 50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Smiley Face 50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Smiley Face 50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Smiley Face 50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Smiley Face 50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8" name="Group 597"/>
          <p:cNvGrpSpPr/>
          <p:nvPr/>
        </p:nvGrpSpPr>
        <p:grpSpPr>
          <a:xfrm>
            <a:off x="4836265" y="3797762"/>
            <a:ext cx="2487710" cy="2437133"/>
            <a:chOff x="1038073" y="1085074"/>
            <a:chExt cx="2487710" cy="2437133"/>
          </a:xfrm>
        </p:grpSpPr>
        <p:grpSp>
          <p:nvGrpSpPr>
            <p:cNvPr id="599" name="Group 59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699" name="Smiley Face 69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Smiley Face 69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Smiley Face 70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Smiley Face 70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Smiley Face 70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Smiley Face 703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Smiley Face 70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Smiley Face 70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Smiley Face 70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Smiley Face 70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0" name="Group 59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689" name="Smiley Face 68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Smiley Face 68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Smiley Face 69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miley Face 69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Smiley Face 69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Smiley Face 69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Smiley Face 69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Smiley Face 69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Smiley Face 69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Smiley Face 69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79" name="Smiley Face 67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Smiley Face 67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Smiley Face 68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miley Face 68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Smiley Face 68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Smiley Face 68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Smiley Face 68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Smiley Face 68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Smiley Face 68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Smiley Face 68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2" name="Group 60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669" name="Smiley Face 66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Smiley Face 66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Smiley Face 67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Smiley Face 67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Smiley Face 67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Smiley Face 67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Smiley Face 67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Smiley Face 67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Smiley Face 67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Smiley Face 67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3" name="Group 60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659" name="Smiley Face 65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Smiley Face 65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Smiley Face 66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Smiley Face 66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Smiley Face 66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Smiley Face 66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Smiley Face 66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Smiley Face 66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Smiley Face 66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Smiley Face 66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649" name="Smiley Face 64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Smiley Face 64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Smiley Face 65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Smiley Face 65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Smiley Face 65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Smiley Face 65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Smiley Face 65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Smiley Face 65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Smiley Face 65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Smiley Face 65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5" name="Group 6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639" name="Smiley Face 6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Smiley Face 6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Smiley Face 6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Smiley Face 6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Smiley Face 6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Smiley Face 6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Smiley Face 6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Smiley Face 6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Smiley Face 6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Smiley Face 6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6" name="Group 60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629" name="Smiley Face 62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Smiley Face 62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Smiley Face 63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Smiley Face 63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Smiley Face 63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Smiley Face 63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Smiley Face 63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Smiley Face 63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Smiley Face 63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Smiley Face 63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619" name="Smiley Face 61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Smiley Face 61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Smiley Face 62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Smiley Face 62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Smiley Face 62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Smiley Face 62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Smiley Face 62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Smiley Face 62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Smiley Face 62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Smiley Face 62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609" name="Smiley Face 60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Smiley Face 60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Smiley Face 61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Smiley Face 61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Smiley Face 61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Smiley Face 61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Smiley Face 61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Smiley Face 61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Smiley Face 61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Smiley Face 61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50" name="Straight Arrow Connector 449"/>
          <p:cNvCxnSpPr/>
          <p:nvPr/>
        </p:nvCxnSpPr>
        <p:spPr>
          <a:xfrm>
            <a:off x="4124528" y="3362415"/>
            <a:ext cx="558118" cy="46277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5171972" y="3718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Quintile</a:t>
            </a:r>
            <a:endParaRPr lang="en-US" dirty="0"/>
          </a:p>
        </p:txBody>
      </p:sp>
      <p:sp>
        <p:nvSpPr>
          <p:cNvPr id="452" name="TextBox 451"/>
          <p:cNvSpPr txBox="1"/>
          <p:nvPr/>
        </p:nvSpPr>
        <p:spPr>
          <a:xfrm>
            <a:off x="1883180" y="3749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5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1540993" y="838186"/>
            <a:ext cx="2487710" cy="2437133"/>
            <a:chOff x="1038073" y="1085074"/>
            <a:chExt cx="2487710" cy="2437133"/>
          </a:xfrm>
        </p:grpSpPr>
        <p:grpSp>
          <p:nvGrpSpPr>
            <p:cNvPr id="49" name="Group 4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" name="Smiley Face 2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miley Face 2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miley Face 2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miley Face 2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miley Face 2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miley Face 29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Smiley Face 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miley Face 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miley Face 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miley Face 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1" name="Smiley Face 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Smiley Face 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Smiley Face 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Smiley Face 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miley Face 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miley Face 5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miley Face 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miley Face 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miley Face 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miley Face 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2" name="Smiley Face 61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Smiley Face 62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miley Face 63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iley Face 64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iley Face 65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miley Face 66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miley Face 67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iley Face 68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iley Face 69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iley Face 70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73" name="Smiley Face 72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miley Face 73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miley Face 74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miley Face 75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miley Face 76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miley Face 77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miley Face 78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miley Face 79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miley Face 80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miley Face 81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84" name="Smiley Face 83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miley Face 84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miley Face 85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Smiley Face 86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Smiley Face 87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miley Face 88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Smiley Face 89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Smiley Face 90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miley Face 91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Smiley Face 92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95" name="Smiley Face 94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miley Face 95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Smiley Face 96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miley Face 97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miley Face 98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Smiley Face 99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miley Face 100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Smiley Face 101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miley Face 102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miley Face 103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06" name="Smiley Face 105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miley Face 106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miley Face 107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miley Face 108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miley Face 109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miley Face 110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miley Face 111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miley Face 112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Smiley Face 113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miley Face 114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17" name="Smiley Face 116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Smiley Face 117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miley Face 118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Smiley Face 119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Smiley Face 120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miley Face 121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miley Face 122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miley Face 123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miley Face 124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miley Face 125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28" name="Smiley Face 1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miley Face 1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miley Face 1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miley Face 1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miley Face 1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Smiley Face 1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Smiley Face 1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miley Face 1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Smiley Face 1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Smiley Face 1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39" name="Smiley Face 1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iley Face 1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iley Face 1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iley Face 1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iley Face 1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iley Face 1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iley Face 1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iley Face 1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miley Face 1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Smiley Face 1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29785" y="853426"/>
            <a:ext cx="2487710" cy="2437133"/>
            <a:chOff x="1038073" y="1085074"/>
            <a:chExt cx="2487710" cy="2437133"/>
          </a:xfrm>
        </p:grpSpPr>
        <p:grpSp>
          <p:nvGrpSpPr>
            <p:cNvPr id="151" name="Group 150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251" name="Smiley Face 25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Smiley Face 25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miley Face 25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miley Face 25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Smiley Face 25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Smiley Face 255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Smiley Face 25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Smiley Face 25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Smiley Face 25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Smiley Face 25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241" name="Smiley Face 24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Smiley Face 24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Smiley Face 24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Smiley Face 24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Smiley Face 24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Smiley Face 24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Smiley Face 24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Smiley Face 24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Smiley Face 24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Smiley Face 24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231" name="Smiley Face 23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Smiley Face 23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Smiley Face 23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Smiley Face 23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Smiley Face 23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Smiley Face 23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Smiley Face 23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Smiley Face 23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Smiley Face 23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Smiley Face 23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221" name="Smiley Face 22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Smiley Face 22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Smiley Face 22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Smiley Face 22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Smiley Face 22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Smiley Face 22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Smiley Face 22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Smiley Face 22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Smiley Face 22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Smiley Face 22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211" name="Smiley Face 21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Smiley Face 21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Smiley Face 21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Smiley Face 21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Smiley Face 21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Smiley Face 21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Smiley Face 21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Smiley Face 21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Smiley Face 21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Smiley Face 21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201" name="Smiley Face 20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iley Face 20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iley Face 20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iley Face 20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iley Face 20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iley Face 20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iley Face 20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Smiley Face 20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Smiley Face 20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Smiley Face 20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191" name="Smiley Face 19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Smiley Face 19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Smiley Face 19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iley Face 19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iley Face 19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iley Face 19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iley Face 19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iley Face 19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iley Face 19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iley Face 19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181" name="Smiley Face 18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Smiley Face 18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Smiley Face 18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miley Face 18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Smiley Face 18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Smiley Face 18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Smiley Face 18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Smiley Face 18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Smiley Face 18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Smiley Face 18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171" name="Smiley Face 17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Smiley Face 17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Smiley Face 17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Smiley Face 17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Smiley Face 17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Smiley Face 17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Smiley Face 17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Smiley Face 17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Smiley Face 17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Smiley Face 17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161" name="Smiley Face 160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iley Face 161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iley Face 162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Smiley Face 163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Smiley Face 164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iley Face 165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iley Face 166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iley Face 167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iley Face 168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Smiley Face 169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5" name="TextBox 484"/>
          <p:cNvSpPr txBox="1"/>
          <p:nvPr/>
        </p:nvSpPr>
        <p:spPr>
          <a:xfrm rot="16200000">
            <a:off x="-282311" y="183502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Before-Tax Income</a:t>
            </a:r>
            <a:endParaRPr lang="en-US" dirty="0"/>
          </a:p>
        </p:txBody>
      </p:sp>
      <p:sp>
        <p:nvSpPr>
          <p:cNvPr id="486" name="TextBox 485"/>
          <p:cNvSpPr txBox="1"/>
          <p:nvPr/>
        </p:nvSpPr>
        <p:spPr>
          <a:xfrm rot="16200000">
            <a:off x="-35259" y="47946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Gross Income</a:t>
            </a:r>
            <a:endParaRPr lang="en-US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1537745" y="3753338"/>
            <a:ext cx="2487710" cy="2437133"/>
            <a:chOff x="1038073" y="1085074"/>
            <a:chExt cx="2487710" cy="2437133"/>
          </a:xfrm>
        </p:grpSpPr>
        <p:grpSp>
          <p:nvGrpSpPr>
            <p:cNvPr id="488" name="Group 487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588" name="Smiley Face 58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Smiley Face 58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Smiley Face 58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Smiley Face 59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Smiley Face 59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Smiley Face 592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Smiley Face 59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Smiley Face 59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Smiley Face 59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Smiley Face 59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578" name="Smiley Face 57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Smiley Face 57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Smiley Face 57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Smiley Face 58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Smiley Face 58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Smiley Face 58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Smiley Face 58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Smiley Face 58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Smiley Face 58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Smiley Face 58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568" name="Smiley Face 56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Smiley Face 56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Smiley Face 56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Smiley Face 57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Smiley Face 57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Smiley Face 57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Smiley Face 57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Smiley Face 57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Smiley Face 57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Smiley Face 57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558" name="Smiley Face 55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Smiley Face 55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Smiley Face 55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Smiley Face 56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Smiley Face 56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Smiley Face 56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Smiley Face 56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Smiley Face 56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Smiley Face 56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Smiley Face 56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548" name="Smiley Face 54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Smiley Face 54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Smiley Face 54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Smiley Face 55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Smiley Face 55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Smiley Face 55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Smiley Face 55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Smiley Face 55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Smiley Face 55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Smiley Face 55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538" name="Smiley Face 53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Smiley Face 53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Smiley Face 53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Smiley Face 54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Smiley Face 54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Smiley Face 54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Smiley Face 54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Smiley Face 54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Smiley Face 54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Smiley Face 54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528" name="Smiley Face 52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Smiley Face 52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Smiley Face 52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Smiley Face 53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Smiley Face 53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Smiley Face 53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Smiley Face 53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Smiley Face 53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Smiley Face 53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Smiley Face 53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518" name="Smiley Face 51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Smiley Face 51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Smiley Face 51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Smiley Face 52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Smiley Face 52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Smiley Face 52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Smiley Face 52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Smiley Face 52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Smiley Face 52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Smiley Face 52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508" name="Smiley Face 50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Smiley Face 50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Smiley Face 50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Smiley Face 51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Smiley Face 51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Smiley Face 51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Smiley Face 51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Smiley Face 51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Smiley Face 51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Smiley Face 51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498" name="Smiley Face 497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Smiley Face 498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Smiley Face 499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Smiley Face 500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Smiley Face 501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Smiley Face 502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Smiley Face 503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Smiley Face 504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Smiley Face 505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Smiley Face 506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8" name="Group 597"/>
          <p:cNvGrpSpPr/>
          <p:nvPr/>
        </p:nvGrpSpPr>
        <p:grpSpPr>
          <a:xfrm>
            <a:off x="4836265" y="3797762"/>
            <a:ext cx="2487710" cy="2437133"/>
            <a:chOff x="1038073" y="1085074"/>
            <a:chExt cx="2487710" cy="2437133"/>
          </a:xfrm>
        </p:grpSpPr>
        <p:grpSp>
          <p:nvGrpSpPr>
            <p:cNvPr id="599" name="Group 598"/>
            <p:cNvGrpSpPr/>
            <p:nvPr/>
          </p:nvGrpSpPr>
          <p:grpSpPr>
            <a:xfrm>
              <a:off x="1038073" y="1085074"/>
              <a:ext cx="199943" cy="2418845"/>
              <a:chOff x="1038073" y="1085074"/>
              <a:chExt cx="199943" cy="2418845"/>
            </a:xfrm>
          </p:grpSpPr>
          <p:sp>
            <p:nvSpPr>
              <p:cNvPr id="699" name="Smiley Face 69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Smiley Face 69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Smiley Face 70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Smiley Face 70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Smiley Face 70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Smiley Face 703"/>
              <p:cNvSpPr>
                <a:spLocks noChangeAspect="1"/>
              </p:cNvSpPr>
              <p:nvPr/>
            </p:nvSpPr>
            <p:spPr>
              <a:xfrm>
                <a:off x="1038073" y="331135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Smiley Face 70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Smiley Face 70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Smiley Face 70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Smiley Face 70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0" name="Group 599"/>
            <p:cNvGrpSpPr/>
            <p:nvPr/>
          </p:nvGrpSpPr>
          <p:grpSpPr>
            <a:xfrm>
              <a:off x="1301482" y="1091170"/>
              <a:ext cx="200429" cy="2409701"/>
              <a:chOff x="1039354" y="1085074"/>
              <a:chExt cx="200429" cy="2409701"/>
            </a:xfrm>
          </p:grpSpPr>
          <p:sp>
            <p:nvSpPr>
              <p:cNvPr id="689" name="Smiley Face 68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Smiley Face 68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Smiley Face 69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miley Face 69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Smiley Face 69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Smiley Face 69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Smiley Face 69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Smiley Face 69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Smiley Face 69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Smiley Face 69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>
              <a:off x="1554466" y="1097266"/>
              <a:ext cx="200429" cy="2409701"/>
              <a:chOff x="1039354" y="1085074"/>
              <a:chExt cx="200429" cy="2409701"/>
            </a:xfrm>
          </p:grpSpPr>
          <p:sp>
            <p:nvSpPr>
              <p:cNvPr id="679" name="Smiley Face 67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Smiley Face 67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Smiley Face 68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miley Face 68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Smiley Face 68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Smiley Face 68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Smiley Face 68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Smiley Face 68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Smiley Face 68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Smiley Face 68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2" name="Group 601"/>
            <p:cNvGrpSpPr/>
            <p:nvPr/>
          </p:nvGrpSpPr>
          <p:grpSpPr>
            <a:xfrm>
              <a:off x="1816594" y="1085074"/>
              <a:ext cx="200429" cy="2409701"/>
              <a:chOff x="1039354" y="1085074"/>
              <a:chExt cx="200429" cy="2409701"/>
            </a:xfrm>
          </p:grpSpPr>
          <p:sp>
            <p:nvSpPr>
              <p:cNvPr id="669" name="Smiley Face 66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Smiley Face 66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Smiley Face 67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Smiley Face 67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Smiley Face 67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Smiley Face 67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Smiley Face 67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Smiley Face 67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Smiley Face 67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Smiley Face 67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3" name="Group 602"/>
            <p:cNvGrpSpPr/>
            <p:nvPr/>
          </p:nvGrpSpPr>
          <p:grpSpPr>
            <a:xfrm>
              <a:off x="2060434" y="1091170"/>
              <a:ext cx="200429" cy="2409701"/>
              <a:chOff x="1039354" y="1085074"/>
              <a:chExt cx="200429" cy="2409701"/>
            </a:xfrm>
          </p:grpSpPr>
          <p:sp>
            <p:nvSpPr>
              <p:cNvPr id="659" name="Smiley Face 65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Smiley Face 65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Smiley Face 66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Smiley Face 66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Smiley Face 66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Smiley Face 66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Smiley Face 66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Smiley Face 66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Smiley Face 66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Smiley Face 66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/>
            <p:cNvGrpSpPr/>
            <p:nvPr/>
          </p:nvGrpSpPr>
          <p:grpSpPr>
            <a:xfrm>
              <a:off x="2304274" y="1088122"/>
              <a:ext cx="200429" cy="2409701"/>
              <a:chOff x="1039354" y="1085074"/>
              <a:chExt cx="200429" cy="2409701"/>
            </a:xfrm>
          </p:grpSpPr>
          <p:sp>
            <p:nvSpPr>
              <p:cNvPr id="649" name="Smiley Face 64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Smiley Face 64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Smiley Face 65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Smiley Face 65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Smiley Face 65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Smiley Face 65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Smiley Face 65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Smiley Face 65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Smiley Face 65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Smiley Face 65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5" name="Group 604"/>
            <p:cNvGrpSpPr/>
            <p:nvPr/>
          </p:nvGrpSpPr>
          <p:grpSpPr>
            <a:xfrm>
              <a:off x="2557258" y="1094218"/>
              <a:ext cx="200429" cy="2409701"/>
              <a:chOff x="1039354" y="1085074"/>
              <a:chExt cx="200429" cy="2409701"/>
            </a:xfrm>
          </p:grpSpPr>
          <p:sp>
            <p:nvSpPr>
              <p:cNvPr id="639" name="Smiley Face 63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Smiley Face 63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Smiley Face 64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Smiley Face 64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Smiley Face 64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Smiley Face 64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Smiley Face 64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Smiley Face 64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Smiley Face 64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Smiley Face 64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6" name="Group 605"/>
            <p:cNvGrpSpPr/>
            <p:nvPr/>
          </p:nvGrpSpPr>
          <p:grpSpPr>
            <a:xfrm>
              <a:off x="2819386" y="1100314"/>
              <a:ext cx="200429" cy="2409701"/>
              <a:chOff x="1039354" y="1085074"/>
              <a:chExt cx="200429" cy="2409701"/>
            </a:xfrm>
          </p:grpSpPr>
          <p:sp>
            <p:nvSpPr>
              <p:cNvPr id="629" name="Smiley Face 62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Smiley Face 62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Smiley Face 63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Smiley Face 63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Smiley Face 63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Smiley Face 63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Smiley Face 63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Smiley Face 63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Smiley Face 63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Smiley Face 63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3072370" y="1106410"/>
              <a:ext cx="200429" cy="2409701"/>
              <a:chOff x="1039354" y="1085074"/>
              <a:chExt cx="200429" cy="2409701"/>
            </a:xfrm>
          </p:grpSpPr>
          <p:sp>
            <p:nvSpPr>
              <p:cNvPr id="619" name="Smiley Face 61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Smiley Face 61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Smiley Face 62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Smiley Face 62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Smiley Face 62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Smiley Face 62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Smiley Face 62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Smiley Face 62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Smiley Face 62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Smiley Face 62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3325354" y="1112506"/>
              <a:ext cx="200429" cy="2409701"/>
              <a:chOff x="1039354" y="1085074"/>
              <a:chExt cx="200429" cy="2409701"/>
            </a:xfrm>
          </p:grpSpPr>
          <p:sp>
            <p:nvSpPr>
              <p:cNvPr id="609" name="Smiley Face 608"/>
              <p:cNvSpPr>
                <a:spLocks noChangeAspect="1"/>
              </p:cNvSpPr>
              <p:nvPr/>
            </p:nvSpPr>
            <p:spPr>
              <a:xfrm>
                <a:off x="1039354" y="108507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Smiley Face 609"/>
              <p:cNvSpPr>
                <a:spLocks noChangeAspect="1"/>
              </p:cNvSpPr>
              <p:nvPr/>
            </p:nvSpPr>
            <p:spPr>
              <a:xfrm>
                <a:off x="1045450" y="1338058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Smiley Face 610"/>
              <p:cNvSpPr>
                <a:spLocks noChangeAspect="1"/>
              </p:cNvSpPr>
              <p:nvPr/>
            </p:nvSpPr>
            <p:spPr>
              <a:xfrm>
                <a:off x="1039354" y="157885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Smiley Face 611"/>
              <p:cNvSpPr>
                <a:spLocks noChangeAspect="1"/>
              </p:cNvSpPr>
              <p:nvPr/>
            </p:nvSpPr>
            <p:spPr>
              <a:xfrm>
                <a:off x="1045450" y="255170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Smiley Face 612"/>
              <p:cNvSpPr>
                <a:spLocks noChangeAspect="1"/>
              </p:cNvSpPr>
              <p:nvPr/>
            </p:nvSpPr>
            <p:spPr>
              <a:xfrm>
                <a:off x="1045450" y="2068452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Smiley Face 613"/>
              <p:cNvSpPr>
                <a:spLocks noChangeAspect="1"/>
              </p:cNvSpPr>
              <p:nvPr/>
            </p:nvSpPr>
            <p:spPr>
              <a:xfrm>
                <a:off x="1047217" y="3302209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Smiley Face 614"/>
              <p:cNvSpPr>
                <a:spLocks noChangeAspect="1"/>
              </p:cNvSpPr>
              <p:nvPr/>
            </p:nvSpPr>
            <p:spPr>
              <a:xfrm>
                <a:off x="1039354" y="1824640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Smiley Face 615"/>
              <p:cNvSpPr>
                <a:spLocks noChangeAspect="1"/>
              </p:cNvSpPr>
              <p:nvPr/>
            </p:nvSpPr>
            <p:spPr>
              <a:xfrm>
                <a:off x="1042388" y="2799845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Smiley Face 616"/>
              <p:cNvSpPr>
                <a:spLocks noChangeAspect="1"/>
              </p:cNvSpPr>
              <p:nvPr/>
            </p:nvSpPr>
            <p:spPr>
              <a:xfrm>
                <a:off x="1045450" y="2305513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Smiley Face 617"/>
              <p:cNvSpPr>
                <a:spLocks noChangeAspect="1"/>
              </p:cNvSpPr>
              <p:nvPr/>
            </p:nvSpPr>
            <p:spPr>
              <a:xfrm>
                <a:off x="1045450" y="3051034"/>
                <a:ext cx="192566" cy="192566"/>
              </a:xfrm>
              <a:prstGeom prst="smileyFac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50" name="Straight Arrow Connector 449"/>
          <p:cNvCxnSpPr/>
          <p:nvPr/>
        </p:nvCxnSpPr>
        <p:spPr>
          <a:xfrm>
            <a:off x="4124528" y="3362415"/>
            <a:ext cx="558118" cy="46277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/>
          <p:nvPr/>
        </p:nvCxnSpPr>
        <p:spPr>
          <a:xfrm flipH="1">
            <a:off x="7323975" y="5767829"/>
            <a:ext cx="448425" cy="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7816399" y="5307468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Middle,</a:t>
            </a:r>
          </a:p>
          <a:p>
            <a:r>
              <a:rPr lang="en-US" sz="1400" dirty="0" smtClean="0"/>
              <a:t>Fourth, and</a:t>
            </a:r>
          </a:p>
          <a:p>
            <a:r>
              <a:rPr lang="en-US" sz="1400" dirty="0" smtClean="0"/>
              <a:t>Highest </a:t>
            </a:r>
          </a:p>
          <a:p>
            <a:r>
              <a:rPr lang="en-US" sz="1400" dirty="0" smtClean="0"/>
              <a:t>Quintiles 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5171972" y="3718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Quintile</a:t>
            </a:r>
            <a:endParaRPr lang="en-US" dirty="0"/>
          </a:p>
        </p:txBody>
      </p:sp>
      <p:sp>
        <p:nvSpPr>
          <p:cNvPr id="455" name="TextBox 454"/>
          <p:cNvSpPr txBox="1"/>
          <p:nvPr/>
        </p:nvSpPr>
        <p:spPr>
          <a:xfrm>
            <a:off x="1883180" y="3749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3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1576"/>
            <a:ext cx="7772400" cy="1470025"/>
          </a:xfrm>
        </p:spPr>
        <p:txBody>
          <a:bodyPr/>
          <a:lstStyle/>
          <a:p>
            <a:r>
              <a:rPr lang="en-US" dirty="0" smtClean="0"/>
              <a:t>A Hypothetical Policy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2029" y="3211551"/>
            <a:ext cx="6892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 targeted payment of $3,000 to households below 100 percent of the </a:t>
            </a:r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ederal </a:t>
            </a: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overty </a:t>
            </a:r>
            <a:r>
              <a:rPr lang="en-US" sz="2400" dirty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uidelines that phases out linearly between 100 percent and 400 percent of the federal poverty </a:t>
            </a:r>
            <a:r>
              <a:rPr lang="en-US" sz="2400" dirty="0" smtClean="0">
                <a:latin typeface="+mn-lt"/>
              </a:rPr>
              <a:t>guidelines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61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Distributional Analyses Have</a:t>
            </a:r>
            <a:br>
              <a:rPr lang="en-US" dirty="0" smtClean="0"/>
            </a:br>
            <a:r>
              <a:rPr lang="en-US" dirty="0" smtClean="0"/>
              <a:t>Historically Been Tax-Centric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6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94142"/>
              </p:ext>
            </p:extLst>
          </p:nvPr>
        </p:nvGraphicFramePr>
        <p:xfrm>
          <a:off x="24245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Hypothetical Policy Change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661525" y="3044773"/>
            <a:ext cx="2092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Government Benefit Received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147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86" y="1514630"/>
            <a:ext cx="7877014" cy="1470025"/>
          </a:xfrm>
        </p:spPr>
        <p:txBody>
          <a:bodyPr/>
          <a:lstStyle/>
          <a:p>
            <a:pPr algn="l"/>
            <a:r>
              <a:rPr lang="en-US" sz="3200" dirty="0" smtClean="0"/>
              <a:t>What are the distributional effects of such a policy (implemented as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means-tested transfer program</a:t>
            </a:r>
            <a:r>
              <a:rPr lang="en-US" sz="3200" dirty="0" smtClean="0"/>
              <a:t> or as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refundable tax credit</a:t>
            </a:r>
            <a:r>
              <a:rPr lang="en-US" sz="3200" dirty="0" smtClean="0"/>
              <a:t>) using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before-tax income framework </a:t>
            </a:r>
            <a:r>
              <a:rPr lang="en-US" sz="3200" dirty="0" smtClean="0"/>
              <a:t>and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gross income framework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5284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15254"/>
              </p:ext>
            </p:extLst>
          </p:nvPr>
        </p:nvGraphicFramePr>
        <p:xfrm>
          <a:off x="237318" y="972765"/>
          <a:ext cx="8669364" cy="542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0659" y="2217899"/>
            <a:ext cx="115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Refundable</a:t>
            </a:r>
          </a:p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Tax Credit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41" y="115759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$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Change in After-Tax Income Resulting From the Hypothetical Policy </a:t>
            </a:r>
            <a:r>
              <a:rPr lang="en-US" sz="2400" dirty="0" smtClean="0">
                <a:latin typeface="+mn-lt"/>
              </a:rPr>
              <a:t>Change, Before-Tax Income Distributional Framework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09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59235"/>
              </p:ext>
            </p:extLst>
          </p:nvPr>
        </p:nvGraphicFramePr>
        <p:xfrm>
          <a:off x="237318" y="972765"/>
          <a:ext cx="8669364" cy="542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0659" y="2217899"/>
            <a:ext cx="115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Refundable</a:t>
            </a:r>
          </a:p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Tax Credit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3431" y="2983163"/>
            <a:ext cx="136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Means-Tested</a:t>
            </a:r>
          </a:p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Transfer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41" y="115759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$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72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Change in After-Tax Income Resulting From the Hypothetical Policy </a:t>
            </a:r>
            <a:r>
              <a:rPr lang="en-US" sz="2400" dirty="0" smtClean="0">
                <a:latin typeface="+mn-lt"/>
              </a:rPr>
              <a:t>Change, Before-Tax Income Distributional Framework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021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13477"/>
              </p:ext>
            </p:extLst>
          </p:nvPr>
        </p:nvGraphicFramePr>
        <p:xfrm>
          <a:off x="262283" y="1157591"/>
          <a:ext cx="8619434" cy="524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5166" y="2188694"/>
            <a:ext cx="115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Refundable</a:t>
            </a:r>
          </a:p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Tax Credit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6946" y="2835970"/>
            <a:ext cx="136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Means-Tested</a:t>
            </a:r>
          </a:p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Transfer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41" y="117238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$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772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Change in After-Tax Income Resulting From the Hypothetical Policy </a:t>
            </a:r>
            <a:r>
              <a:rPr lang="en-US" sz="2400" dirty="0" smtClean="0">
                <a:latin typeface="+mn-lt"/>
              </a:rPr>
              <a:t>Change, Gross Income Distributional Framework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394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86" y="1012658"/>
            <a:ext cx="7985500" cy="1470025"/>
          </a:xfrm>
        </p:spPr>
        <p:txBody>
          <a:bodyPr/>
          <a:lstStyle/>
          <a:p>
            <a:pPr algn="l"/>
            <a:r>
              <a:rPr lang="en-US" sz="3200" dirty="0" smtClean="0"/>
              <a:t>Using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before-tax income framework </a:t>
            </a:r>
            <a:r>
              <a:rPr lang="en-US" sz="3200" dirty="0" smtClean="0"/>
              <a:t>produces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different distributional results </a:t>
            </a:r>
            <a:r>
              <a:rPr lang="en-US" sz="3200" dirty="0" smtClean="0"/>
              <a:t>depending on whether the policy is implemented as a refundable tax credit or a means-tested transfer, even though they are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economically identical policies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Using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gross income framework</a:t>
            </a:r>
            <a:r>
              <a:rPr lang="en-US" sz="3200" dirty="0" smtClean="0"/>
              <a:t>, however, produces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identical distributional results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095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10119" y="832905"/>
            <a:ext cx="772376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Market income </a:t>
            </a:r>
            <a:r>
              <a:rPr lang="en-US" sz="1400" dirty="0"/>
              <a:t>consists of labor income, business income, capital gains (profits realized from the sale </a:t>
            </a:r>
            <a:r>
              <a:rPr lang="en-US" sz="1400" dirty="0" smtClean="0"/>
              <a:t>of assets</a:t>
            </a:r>
            <a:r>
              <a:rPr lang="en-US" sz="1400" dirty="0"/>
              <a:t>), capital income excluding capital gains, income received in retirement for past services, and </a:t>
            </a:r>
            <a:r>
              <a:rPr lang="en-US" sz="1400" dirty="0" smtClean="0"/>
              <a:t>other sources </a:t>
            </a:r>
            <a:r>
              <a:rPr lang="en-US" sz="1400" dirty="0"/>
              <a:t>of income.</a:t>
            </a:r>
          </a:p>
          <a:p>
            <a:endParaRPr lang="en-US" sz="1000" dirty="0"/>
          </a:p>
          <a:p>
            <a:r>
              <a:rPr lang="en-US" sz="1400" b="1" dirty="0"/>
              <a:t>Government transfers </a:t>
            </a:r>
            <a:r>
              <a:rPr lang="en-US" sz="1400" dirty="0"/>
              <a:t>are cash payments and in-kind benefits from social insurance and other </a:t>
            </a:r>
            <a:r>
              <a:rPr lang="en-US" sz="1400" dirty="0" smtClean="0"/>
              <a:t>government assistance </a:t>
            </a:r>
            <a:r>
              <a:rPr lang="en-US" sz="1400" dirty="0"/>
              <a:t>programs. Those transfers include payments and benefits from federal, state, and </a:t>
            </a:r>
            <a:r>
              <a:rPr lang="en-US" sz="1400" dirty="0" smtClean="0"/>
              <a:t>local governments</a:t>
            </a:r>
            <a:r>
              <a:rPr lang="en-US" sz="1400" dirty="0"/>
              <a:t>.</a:t>
            </a:r>
          </a:p>
          <a:p>
            <a:endParaRPr lang="en-US" sz="1000" dirty="0"/>
          </a:p>
          <a:p>
            <a:r>
              <a:rPr lang="en-US" sz="1400" b="1" dirty="0"/>
              <a:t>Before-tax income </a:t>
            </a:r>
            <a:r>
              <a:rPr lang="en-US" sz="1400" dirty="0"/>
              <a:t>is market income plus government transfers</a:t>
            </a:r>
            <a:r>
              <a:rPr lang="en-US" sz="1400" dirty="0" smtClean="0"/>
              <a:t>.</a:t>
            </a:r>
          </a:p>
          <a:p>
            <a:endParaRPr lang="en-US" sz="1000" dirty="0"/>
          </a:p>
          <a:p>
            <a:r>
              <a:rPr lang="en-US" sz="1400" b="1" dirty="0" smtClean="0"/>
              <a:t>Social insurance transfers</a:t>
            </a:r>
            <a:r>
              <a:rPr lang="en-US" sz="1400" dirty="0" smtClean="0"/>
              <a:t> are Social Security benefits for workers, spouses, survivors, and the disabled; Medicare payments; and unemployment insurance benefits.</a:t>
            </a:r>
          </a:p>
          <a:p>
            <a:endParaRPr lang="en-US" sz="1000" dirty="0"/>
          </a:p>
          <a:p>
            <a:r>
              <a:rPr lang="en-US" sz="1400" b="1" dirty="0" smtClean="0"/>
              <a:t>Gross income</a:t>
            </a:r>
            <a:r>
              <a:rPr lang="en-US" sz="1400" dirty="0" smtClean="0"/>
              <a:t> is market income plus social insurance transfers.</a:t>
            </a:r>
          </a:p>
          <a:p>
            <a:endParaRPr lang="en-US" sz="1000" dirty="0"/>
          </a:p>
          <a:p>
            <a:r>
              <a:rPr lang="en-US" sz="1400" b="1" dirty="0" smtClean="0"/>
              <a:t>Means-tested transfers</a:t>
            </a:r>
            <a:r>
              <a:rPr lang="en-US" sz="1400" dirty="0" smtClean="0"/>
              <a:t> include payments and benefits from Medicaid; the Supplemental Nutrition Assistance Program, or SNAP (formerly Food Stamps); housing assistance programs; and several smaller programs.</a:t>
            </a:r>
            <a:endParaRPr lang="en-US" sz="1400" dirty="0"/>
          </a:p>
          <a:p>
            <a:endParaRPr lang="en-US" sz="1000" dirty="0"/>
          </a:p>
          <a:p>
            <a:r>
              <a:rPr lang="en-US" sz="1400" b="1" dirty="0"/>
              <a:t>Federal taxes </a:t>
            </a:r>
            <a:r>
              <a:rPr lang="en-US" sz="1400" dirty="0"/>
              <a:t>include individual income taxes, payroll taxes, corporate income taxes, and excise taxes.</a:t>
            </a:r>
          </a:p>
          <a:p>
            <a:endParaRPr lang="en-US" sz="1000" dirty="0"/>
          </a:p>
          <a:p>
            <a:r>
              <a:rPr lang="en-US" sz="1400" b="1" dirty="0"/>
              <a:t>After-tax</a:t>
            </a:r>
            <a:r>
              <a:rPr lang="en-US" sz="1400" dirty="0"/>
              <a:t> </a:t>
            </a:r>
            <a:r>
              <a:rPr lang="en-US" sz="1400" b="1" dirty="0"/>
              <a:t>income</a:t>
            </a:r>
            <a:r>
              <a:rPr lang="en-US" sz="1400" dirty="0"/>
              <a:t> is </a:t>
            </a:r>
            <a:r>
              <a:rPr lang="en-US" sz="1400" dirty="0" smtClean="0"/>
              <a:t>before-tax </a:t>
            </a:r>
            <a:r>
              <a:rPr lang="en-US" sz="1400" dirty="0"/>
              <a:t>income minus federal taxes.</a:t>
            </a:r>
          </a:p>
          <a:p>
            <a:endParaRPr lang="en-US" sz="1000" dirty="0"/>
          </a:p>
          <a:p>
            <a:r>
              <a:rPr lang="en-US" sz="1400" b="1" dirty="0"/>
              <a:t>Income groups </a:t>
            </a:r>
            <a:r>
              <a:rPr lang="en-US" sz="1400" dirty="0"/>
              <a:t>are created by ranking households by </a:t>
            </a:r>
            <a:r>
              <a:rPr lang="en-US" sz="1400" dirty="0" smtClean="0"/>
              <a:t>various income measures, </a:t>
            </a:r>
            <a:r>
              <a:rPr lang="en-US" sz="1400" dirty="0"/>
              <a:t>adjusted for household size. </a:t>
            </a:r>
            <a:endParaRPr lang="en-US" sz="1400" dirty="0" smtClean="0"/>
          </a:p>
          <a:p>
            <a:endParaRPr lang="en-US" sz="1000" dirty="0"/>
          </a:p>
          <a:p>
            <a:r>
              <a:rPr lang="en-US" sz="1400" b="1" dirty="0" smtClean="0"/>
              <a:t>Quintiles</a:t>
            </a:r>
            <a:r>
              <a:rPr lang="en-US" sz="1400" dirty="0" smtClean="0"/>
              <a:t> (</a:t>
            </a:r>
            <a:r>
              <a:rPr lang="en-US" sz="1400" dirty="0"/>
              <a:t>fifths) contain equal numbers of people.</a:t>
            </a:r>
          </a:p>
        </p:txBody>
      </p:sp>
    </p:spTree>
    <p:extLst>
      <p:ext uri="{BB962C8B-B14F-4D97-AF65-F5344CB8AC3E}">
        <p14:creationId xmlns:p14="http://schemas.microsoft.com/office/powerpoint/2010/main" val="265508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2424" y="1946488"/>
            <a:ext cx="57332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Everyone pays taxes </a:t>
            </a:r>
          </a:p>
          <a:p>
            <a:pPr>
              <a:tabLst>
                <a:tab pos="282575" algn="l"/>
              </a:tabLst>
            </a:pPr>
            <a:r>
              <a:rPr lang="en-US" sz="2400" dirty="0" smtClean="0">
                <a:latin typeface="+mn-lt"/>
              </a:rPr>
              <a:t>	(either directly or indirectly).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There are explicit progressive/redistributive properties in the tax system.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There are high-quality tax data.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There is a lot of theoretical work on tax incidence in the economics literature.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39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Why?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72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Distributional Analyses Have </a:t>
            </a:r>
          </a:p>
          <a:p>
            <a:pPr algn="ctr"/>
            <a:r>
              <a:rPr lang="en-US" sz="3200" dirty="0" smtClean="0">
                <a:latin typeface="+mn-lt"/>
              </a:rPr>
              <a:t>Historically Been Tax-Centric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03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786" y="2706623"/>
            <a:ext cx="7487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 Joint Committee on Taxation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 Congressional Budget Office, Tax Analysis Division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 Treasury Department, Office of Tax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 Tax Policy Center (Urban Institute/Brookings Institution)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838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Who Has Been Performing These Analyses?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Distributional Analyses Have </a:t>
            </a:r>
          </a:p>
          <a:p>
            <a:pPr algn="ctr"/>
            <a:r>
              <a:rPr lang="en-US" sz="3200" dirty="0" smtClean="0">
                <a:latin typeface="+mn-lt"/>
              </a:rPr>
              <a:t>Historically Been Tax-Centric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62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5450"/>
            <a:ext cx="9144000" cy="739254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24127" y="1391008"/>
            <a:ext cx="7324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+mn-lt"/>
              </a:rPr>
              <a:t>But there’s more to government than just 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taxes</a:t>
            </a:r>
            <a:r>
              <a:rPr lang="en-US" sz="2900" dirty="0">
                <a:latin typeface="+mn-lt"/>
              </a:rPr>
              <a:t>.</a:t>
            </a:r>
            <a:endParaRPr lang="en-US" sz="2900" dirty="0" smtClean="0">
              <a:latin typeface="+mn-lt"/>
            </a:endParaRPr>
          </a:p>
          <a:p>
            <a:endParaRPr lang="en-US" sz="2900" dirty="0" smtClean="0">
              <a:latin typeface="+mn-lt"/>
            </a:endParaRPr>
          </a:p>
          <a:p>
            <a:r>
              <a:rPr lang="en-US" sz="2900" dirty="0" smtClean="0">
                <a:latin typeface="+mn-lt"/>
              </a:rPr>
              <a:t>Our </a:t>
            </a:r>
            <a:r>
              <a:rPr lang="en-US" sz="2900" dirty="0">
                <a:latin typeface="+mn-lt"/>
              </a:rPr>
              <a:t>goal is to use a framework that allows for the analysis of the distributional effects of 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government transfers</a:t>
            </a:r>
            <a:r>
              <a:rPr lang="en-US" sz="2900" dirty="0">
                <a:latin typeface="+mn-lt"/>
              </a:rPr>
              <a:t> while dealing with the effects of large intergenerational transfer programs in cross-sectional analyses of 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household income</a:t>
            </a:r>
            <a:r>
              <a:rPr lang="en-US" sz="29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6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CBO’s Current</a:t>
            </a:r>
            <a:br>
              <a:rPr lang="en-US" dirty="0" smtClean="0"/>
            </a:br>
            <a:r>
              <a:rPr lang="en-US" dirty="0" smtClean="0"/>
              <a:t>Distributional Framework</a:t>
            </a:r>
            <a:br>
              <a:rPr lang="en-US" dirty="0" smtClean="0"/>
            </a:br>
            <a:r>
              <a:rPr lang="en-US" dirty="0" smtClean="0"/>
              <a:t>(Based on Before-Tax Income)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3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14400" y="1295400"/>
            <a:ext cx="7315200" cy="3429000"/>
            <a:chOff x="914400" y="1295400"/>
            <a:chExt cx="7315200" cy="3429000"/>
          </a:xfrm>
        </p:grpSpPr>
        <p:sp>
          <p:nvSpPr>
            <p:cNvPr id="4" name="Oval 3"/>
            <p:cNvSpPr/>
            <p:nvPr/>
          </p:nvSpPr>
          <p:spPr>
            <a:xfrm>
              <a:off x="914400" y="2590800"/>
              <a:ext cx="1676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5532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33800" y="2590800"/>
              <a:ext cx="1676400" cy="914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706469"/>
              <a:ext cx="9133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Market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3262" y="2706469"/>
              <a:ext cx="1200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Before-Tax</a:t>
              </a:r>
            </a:p>
            <a:p>
              <a:pPr algn="ctr"/>
              <a:r>
                <a:rPr lang="en-US" b="1" dirty="0" smtClean="0">
                  <a:latin typeface="+mn-lt"/>
                </a:rPr>
                <a:t>Income</a:t>
              </a:r>
              <a:endParaRPr lang="en-US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3940" y="2743200"/>
              <a:ext cx="1030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After-Tax</a:t>
              </a:r>
            </a:p>
            <a:p>
              <a:pPr algn="ctr"/>
              <a:r>
                <a:rPr lang="en-US" dirty="0" smtClean="0">
                  <a:latin typeface="+mn-lt"/>
                </a:rPr>
                <a:t>Income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1" name="Straight Connector 10"/>
            <p:cNvCxnSpPr>
              <a:stCxn id="4" idx="6"/>
              <a:endCxn id="6" idx="2"/>
            </p:cNvCxnSpPr>
            <p:nvPr/>
          </p:nvCxnSpPr>
          <p:spPr>
            <a:xfrm>
              <a:off x="2590800" y="3048000"/>
              <a:ext cx="114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10200" y="3029634"/>
              <a:ext cx="1143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981700" y="3019083"/>
              <a:ext cx="0" cy="97223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208792" y="1295400"/>
              <a:ext cx="1906008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7985" y="1371600"/>
              <a:ext cx="1757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Cash and In-Kind</a:t>
              </a:r>
            </a:p>
            <a:p>
              <a:pPr algn="ctr"/>
              <a:r>
                <a:rPr lang="en-US" dirty="0" smtClean="0">
                  <a:latin typeface="+mn-lt"/>
                </a:rPr>
                <a:t>Govt. Transfers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4078069"/>
              <a:ext cx="1929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Direct and Indirect</a:t>
              </a:r>
            </a:p>
            <a:p>
              <a:pPr algn="ctr"/>
              <a:r>
                <a:rPr lang="en-US" dirty="0" smtClean="0">
                  <a:latin typeface="+mn-lt"/>
                </a:rPr>
                <a:t>Federal Taxes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82768" y="31603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2057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2057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8560" y="320896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CBO’s Current Distributional Framework</a:t>
            </a:r>
            <a:endParaRPr lang="en-US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3146" y="3991317"/>
            <a:ext cx="2011158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158490" y="2057400"/>
            <a:ext cx="3810" cy="9829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52140" y="1108953"/>
            <a:ext cx="309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Used to rank households and</a:t>
            </a:r>
          </a:p>
          <a:p>
            <a:r>
              <a:rPr lang="en-US" dirty="0" smtClean="0">
                <a:latin typeface="+mn-lt"/>
              </a:rPr>
              <a:t>as the denominator in average 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ax rate calculations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019472" y="2052536"/>
            <a:ext cx="398834" cy="554477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2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05515"/>
              </p:ext>
            </p:extLst>
          </p:nvPr>
        </p:nvGraphicFramePr>
        <p:xfrm>
          <a:off x="550328" y="1583074"/>
          <a:ext cx="7180508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0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Quintiles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Lowest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Second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Middle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Fourth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Highest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All Households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Market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Income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14,700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28,800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49,400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79,700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234,100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81,400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Government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Transfers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7,100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12,300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12,100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10,400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8,900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10,200</a:t>
                      </a:r>
                    </a:p>
                  </a:txBody>
                  <a:tcPr marT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=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Before-Tax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Income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21,800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41,100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61,500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90,000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243,000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91,600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−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Federal Taxes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1,300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4,000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8,600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16,100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62,500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18,700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=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After-Tax Income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20,600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37,100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52,900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73,900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180,400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72,800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05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Average Federal Tax Rate </a:t>
                      </a:r>
                      <a:r>
                        <a:rPr lang="en-US" sz="14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</a:t>
                      </a:r>
                      <a:r>
                        <a:rPr lang="en-US" sz="14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Percentage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of Before-Tax Income)</a:t>
                      </a:r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5.7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9.8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14.1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17.9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25.7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ＭＳ Ｐゴシック" pitchFamily="34" charset="-128"/>
                        </a:rPr>
                        <a:t>20.5</a:t>
                      </a:r>
                    </a:p>
                  </a:txBody>
                  <a:tcPr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328" y="1275297"/>
            <a:ext cx="6897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Dollars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88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Distribution of Household Income, Government Transfers, </a:t>
            </a:r>
          </a:p>
          <a:p>
            <a:pPr algn="ctr"/>
            <a:r>
              <a:rPr lang="en-US" sz="2400" dirty="0" smtClean="0">
                <a:latin typeface="+mn-lt"/>
              </a:rPr>
              <a:t>and Federal Taxes, 2006 </a:t>
            </a:r>
          </a:p>
          <a:p>
            <a:pPr algn="ctr"/>
            <a:r>
              <a:rPr lang="en-US" sz="2400" dirty="0" smtClean="0">
                <a:latin typeface="+mn-lt"/>
              </a:rPr>
              <a:t>(CBO’s Current Distributional Framework)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890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BO_PPT_WhiteSwoosh_Template_Final">
  <a:themeElements>
    <a:clrScheme name="Custom 16">
      <a:dk1>
        <a:srgbClr val="FFFFFF"/>
      </a:dk1>
      <a:lt1>
        <a:sysClr val="window" lastClr="FFFFFF"/>
      </a:lt1>
      <a:dk2>
        <a:srgbClr val="1F497D"/>
      </a:dk2>
      <a:lt2>
        <a:srgbClr val="FFFFFF"/>
      </a:lt2>
      <a:accent1>
        <a:srgbClr val="77C2E5"/>
      </a:accent1>
      <a:accent2>
        <a:srgbClr val="E3CBA9"/>
      </a:accent2>
      <a:accent3>
        <a:srgbClr val="2BB0EE"/>
      </a:accent3>
      <a:accent4>
        <a:srgbClr val="86C7B9"/>
      </a:accent4>
      <a:accent5>
        <a:srgbClr val="ECEBCE"/>
      </a:accent5>
      <a:accent6>
        <a:srgbClr val="FFCC5E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8864E2B861D44AC2E994407AA541B" ma:contentTypeVersion="0" ma:contentTypeDescription="Create a new document." ma:contentTypeScope="" ma:versionID="c29c69cb5803aa14b25dceea4b3438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D7AD1-FE53-4068-A6FC-5134976D0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C64A69-9F15-401A-9859-F6D7702B13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7946A-87CA-421D-BAFF-07A7628BF83D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CBO_PPT_WhiteSwoosh_Template_Final</Template>
  <TotalTime>23833</TotalTime>
  <Words>1291</Words>
  <Application>Microsoft Office PowerPoint</Application>
  <PresentationFormat>On-screen Show (4:3)</PresentationFormat>
  <Paragraphs>338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Wingdings</vt:lpstr>
      <vt:lpstr>Custom Design</vt:lpstr>
      <vt:lpstr>1_Custom Design</vt:lpstr>
      <vt:lpstr>CBO_PPT_WhiteSwoosh_Template_Final</vt:lpstr>
      <vt:lpstr>Frameworks for Distributional Analyses</vt:lpstr>
      <vt:lpstr>Frameworks for Distributional Analyses</vt:lpstr>
      <vt:lpstr>Distributional Analyses Have Historically Been Tax-Centric</vt:lpstr>
      <vt:lpstr>PowerPoint Presentation</vt:lpstr>
      <vt:lpstr>PowerPoint Presentation</vt:lpstr>
      <vt:lpstr>  </vt:lpstr>
      <vt:lpstr>CBO’s Current Distributional Framework (Based on Before-Tax Income)</vt:lpstr>
      <vt:lpstr>PowerPoint Presentation</vt:lpstr>
      <vt:lpstr>PowerPoint Presentation</vt:lpstr>
      <vt:lpstr>PowerPoint Presentation</vt:lpstr>
      <vt:lpstr>Market Income Distributional Framework</vt:lpstr>
      <vt:lpstr>PowerPoint Presentation</vt:lpstr>
      <vt:lpstr>PowerPoint Presentation</vt:lpstr>
      <vt:lpstr>After-Tax Income Distributional Framework</vt:lpstr>
      <vt:lpstr>PowerPoint Presentation</vt:lpstr>
      <vt:lpstr>PowerPoint Presentation</vt:lpstr>
      <vt:lpstr>Trying to Strike a Balance</vt:lpstr>
      <vt:lpstr>PowerPoint Presentation</vt:lpstr>
      <vt:lpstr>Gross Income Distributional Framework</vt:lpstr>
      <vt:lpstr>PowerPoint Presentation</vt:lpstr>
      <vt:lpstr>PowerPoint Presentation</vt:lpstr>
      <vt:lpstr>Going From Before-Tax Income Quintiles  to Gross Income Quintiles Shuffles the Households.</vt:lpstr>
      <vt:lpstr>Overlap Between Gross Income Quintiles and  Before-Tax Income Quintiles,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Hypothetical Policy Change</vt:lpstr>
      <vt:lpstr>PowerPoint Presentation</vt:lpstr>
      <vt:lpstr>What are the distributional effects of such a policy (implemented as a means-tested transfer program or as a refundable tax credit) using a before-tax income framework and a gross income framework?</vt:lpstr>
      <vt:lpstr>PowerPoint Presentation</vt:lpstr>
      <vt:lpstr>PowerPoint Presentation</vt:lpstr>
      <vt:lpstr>PowerPoint Presentation</vt:lpstr>
      <vt:lpstr>Using a before-tax income framework produces different distributional results depending on whether the policy is implemented as a refundable tax credit or a means-tested transfer, even though they are economically identical policies.  Using a gross income framework, however, produces identical distributional results. </vt:lpstr>
      <vt:lpstr>PowerPoint Presentation</vt:lpstr>
    </vt:vector>
  </TitlesOfParts>
  <Company>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CBO PowerPoint Presentation (White Background)</dc:title>
  <dc:creator>Maureen Costantino</dc:creator>
  <cp:lastModifiedBy>Megan Gallagher</cp:lastModifiedBy>
  <cp:revision>567</cp:revision>
  <cp:lastPrinted>2015-12-30T22:38:52Z</cp:lastPrinted>
  <dcterms:created xsi:type="dcterms:W3CDTF">2013-04-22T20:52:19Z</dcterms:created>
  <dcterms:modified xsi:type="dcterms:W3CDTF">2015-12-31T16:45:39Z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0x01010020E8864E2B861D44AC2E994407AA541B</vt:lpwstr>
  </property>
</Properties>
</file>