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notesMasterIdLst>
    <p:notesMasterId r:id="rId25"/>
  </p:notesMasterIdLst>
  <p:handoutMasterIdLst>
    <p:handoutMasterId r:id="rId26"/>
  </p:handoutMasterIdLst>
  <p:sldIdLst>
    <p:sldId id="256" r:id="rId2"/>
    <p:sldId id="257" r:id="rId3"/>
    <p:sldId id="264" r:id="rId4"/>
    <p:sldId id="263" r:id="rId5"/>
    <p:sldId id="266" r:id="rId6"/>
    <p:sldId id="279" r:id="rId7"/>
    <p:sldId id="267" r:id="rId8"/>
    <p:sldId id="282" r:id="rId9"/>
    <p:sldId id="259" r:id="rId10"/>
    <p:sldId id="260" r:id="rId11"/>
    <p:sldId id="286" r:id="rId12"/>
    <p:sldId id="283" r:id="rId13"/>
    <p:sldId id="287" r:id="rId14"/>
    <p:sldId id="284" r:id="rId15"/>
    <p:sldId id="285" r:id="rId16"/>
    <p:sldId id="288" r:id="rId17"/>
    <p:sldId id="271" r:id="rId18"/>
    <p:sldId id="274" r:id="rId19"/>
    <p:sldId id="273" r:id="rId20"/>
    <p:sldId id="275" r:id="rId21"/>
    <p:sldId id="277" r:id="rId22"/>
    <p:sldId id="278" r:id="rId23"/>
    <p:sldId id="262" r:id="rId2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886" autoAdjust="0"/>
  </p:normalViewPr>
  <p:slideViewPr>
    <p:cSldViewPr>
      <p:cViewPr varScale="1">
        <p:scale>
          <a:sx n="62" d="100"/>
          <a:sy n="62" d="100"/>
        </p:scale>
        <p:origin x="1626" y="5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emf"/><Relationship Id="rId1" Type="http://schemas.openxmlformats.org/officeDocument/2006/relationships/image" Target="../media/image2.emf"/><Relationship Id="rId4"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wmf"/><Relationship Id="rId1" Type="http://schemas.openxmlformats.org/officeDocument/2006/relationships/image" Target="../media/image6.emf"/><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image" Target="../media/image9.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0.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5D5C4954-9090-4B03-BC71-5EE5A2D9A451}" type="datetimeFigureOut">
              <a:rPr lang="en-US" smtClean="0"/>
              <a:t>1/1/2016</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55075D71-0970-4EDE-B845-A462A83F4056}" type="slidenum">
              <a:rPr lang="en-US" smtClean="0"/>
              <a:t>‹#›</a:t>
            </a:fld>
            <a:endParaRPr lang="en-US"/>
          </a:p>
        </p:txBody>
      </p:sp>
    </p:spTree>
    <p:extLst>
      <p:ext uri="{BB962C8B-B14F-4D97-AF65-F5344CB8AC3E}">
        <p14:creationId xmlns:p14="http://schemas.microsoft.com/office/powerpoint/2010/main" val="22455484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F897B24B-F5C9-4FA2-83D9-A9B4CC6F0877}" type="datetimeFigureOut">
              <a:rPr lang="en-US" smtClean="0"/>
              <a:t>1/1/2016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58E4B589-3206-4184-8346-A0983515A6B7}" type="slidenum">
              <a:rPr lang="en-US" smtClean="0"/>
              <a:t>‹#›</a:t>
            </a:fld>
            <a:endParaRPr lang="en-US"/>
          </a:p>
        </p:txBody>
      </p:sp>
    </p:spTree>
    <p:extLst>
      <p:ext uri="{BB962C8B-B14F-4D97-AF65-F5344CB8AC3E}">
        <p14:creationId xmlns:p14="http://schemas.microsoft.com/office/powerpoint/2010/main" val="19219722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E4B589-3206-4184-8346-A0983515A6B7}" type="slidenum">
              <a:rPr lang="en-US" smtClean="0"/>
              <a:t>1</a:t>
            </a:fld>
            <a:endParaRPr lang="en-US"/>
          </a:p>
        </p:txBody>
      </p:sp>
    </p:spTree>
    <p:extLst>
      <p:ext uri="{BB962C8B-B14F-4D97-AF65-F5344CB8AC3E}">
        <p14:creationId xmlns:p14="http://schemas.microsoft.com/office/powerpoint/2010/main" val="615564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32943" indent="-232943">
              <a:buAutoNum type="arabicPeriod"/>
            </a:pPr>
            <a:r>
              <a:rPr lang="en-US" dirty="0" smtClean="0"/>
              <a:t>Most of the parents completed their schooling before reform, and most of the children completed their schooling during the reform.</a:t>
            </a:r>
            <a:r>
              <a:rPr lang="en-US" baseline="0" dirty="0" smtClean="0"/>
              <a:t> A comparison between the grandparents-parents and parents-children samples can provide evidence on the effects of market-oriented reform on children’s education opportunities in rural China;</a:t>
            </a:r>
          </a:p>
          <a:p>
            <a:pPr marL="232943" indent="-232943">
              <a:buAutoNum type="arabicPeriod"/>
            </a:pPr>
            <a:r>
              <a:rPr lang="en-US" baseline="0" dirty="0" smtClean="0"/>
              <a:t>For girls, the estimated effects of family background remained similar across the two generations; it seems the changes in economic and educational policies seems to have made little difference to the roles played by family background in girls’ education;</a:t>
            </a:r>
          </a:p>
          <a:p>
            <a:pPr marL="232943" indent="-232943">
              <a:buAutoNum type="arabicPeriod"/>
            </a:pPr>
            <a:r>
              <a:rPr lang="en-US" baseline="0" dirty="0" smtClean="0"/>
              <a:t>The estimates for sons show an increase in the importance of family background over generation</a:t>
            </a:r>
          </a:p>
          <a:p>
            <a:pPr marL="232943" indent="-232943">
              <a:buAutoNum type="arabicPeriod"/>
            </a:pPr>
            <a:endParaRPr lang="en-US" dirty="0"/>
          </a:p>
        </p:txBody>
      </p:sp>
      <p:sp>
        <p:nvSpPr>
          <p:cNvPr id="4" name="Slide Number Placeholder 3"/>
          <p:cNvSpPr>
            <a:spLocks noGrp="1"/>
          </p:cNvSpPr>
          <p:nvPr>
            <p:ph type="sldNum" sz="quarter" idx="10"/>
          </p:nvPr>
        </p:nvSpPr>
        <p:spPr/>
        <p:txBody>
          <a:bodyPr/>
          <a:lstStyle/>
          <a:p>
            <a:fld id="{58E4B589-3206-4184-8346-A0983515A6B7}" type="slidenum">
              <a:rPr lang="en-US" smtClean="0"/>
              <a:t>17</a:t>
            </a:fld>
            <a:endParaRPr lang="en-US"/>
          </a:p>
        </p:txBody>
      </p:sp>
    </p:spTree>
    <p:extLst>
      <p:ext uri="{BB962C8B-B14F-4D97-AF65-F5344CB8AC3E}">
        <p14:creationId xmlns:p14="http://schemas.microsoft.com/office/powerpoint/2010/main" val="34091790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32943" indent="-232943">
              <a:buAutoNum type="arabicPeriod"/>
            </a:pPr>
            <a:r>
              <a:rPr lang="en-US" dirty="0" smtClean="0"/>
              <a:t>If the low schooling</a:t>
            </a:r>
            <a:r>
              <a:rPr lang="en-US" baseline="0" dirty="0" smtClean="0"/>
              <a:t> attainment of children from unfavorable socioeconomic background is primary a poverty problem, then income transfer or free schooling would be sufficient to address schooling inequality, however, our findings suggest that it is necessary, but not sufficient;</a:t>
            </a:r>
            <a:endParaRPr lang="en-US" dirty="0" smtClean="0"/>
          </a:p>
          <a:p>
            <a:pPr marL="232943" indent="-232943">
              <a:buAutoNum type="arabicPeriod"/>
            </a:pPr>
            <a:r>
              <a:rPr lang="en-US" dirty="0" smtClean="0"/>
              <a:t>For primary</a:t>
            </a:r>
            <a:r>
              <a:rPr lang="en-US" baseline="0" dirty="0" smtClean="0"/>
              <a:t> school cut-off, o</a:t>
            </a:r>
            <a:r>
              <a:rPr lang="en-US" dirty="0" smtClean="0"/>
              <a:t>ur results how that children born into relatively high</a:t>
            </a:r>
            <a:r>
              <a:rPr lang="en-US" baseline="0" dirty="0" smtClean="0"/>
              <a:t> income households (low </a:t>
            </a:r>
            <a:r>
              <a:rPr lang="en-US" baseline="0" dirty="0" err="1" smtClean="0"/>
              <a:t>edu</a:t>
            </a:r>
            <a:r>
              <a:rPr lang="en-US" baseline="0" dirty="0" smtClean="0"/>
              <a:t>, non farm) parents do not enjoy any advantages compared to the poorer households (better </a:t>
            </a:r>
            <a:r>
              <a:rPr lang="en-US" baseline="0" dirty="0" err="1" smtClean="0"/>
              <a:t>edu</a:t>
            </a:r>
            <a:r>
              <a:rPr lang="en-US" baseline="0" dirty="0" smtClean="0"/>
              <a:t> farmer parents) having poor but more educated parents may confer significant advantages compared to the children from richer but less educated households</a:t>
            </a:r>
          </a:p>
          <a:p>
            <a:pPr marL="232943" indent="-232943">
              <a:buAutoNum type="arabicPeriod"/>
            </a:pPr>
            <a:r>
              <a:rPr lang="en-US" baseline="0" dirty="0" smtClean="0"/>
              <a:t>The advantages of having more educated poor parents becomes stronger as the level of parental education increases </a:t>
            </a:r>
          </a:p>
          <a:p>
            <a:pPr marL="232943" indent="-232943">
              <a:buAutoNum type="arabicPeriod"/>
            </a:pPr>
            <a:r>
              <a:rPr lang="en-US" baseline="0" dirty="0" smtClean="0"/>
              <a:t>Policies that reduce income inequality without addressing educational inequality thus may only have limited value in tacking educational inequality in the next generation</a:t>
            </a:r>
            <a:endParaRPr lang="en-US" dirty="0"/>
          </a:p>
        </p:txBody>
      </p:sp>
      <p:sp>
        <p:nvSpPr>
          <p:cNvPr id="4" name="Slide Number Placeholder 3"/>
          <p:cNvSpPr>
            <a:spLocks noGrp="1"/>
          </p:cNvSpPr>
          <p:nvPr>
            <p:ph type="sldNum" sz="quarter" idx="10"/>
          </p:nvPr>
        </p:nvSpPr>
        <p:spPr/>
        <p:txBody>
          <a:bodyPr/>
          <a:lstStyle/>
          <a:p>
            <a:fld id="{58E4B589-3206-4184-8346-A0983515A6B7}" type="slidenum">
              <a:rPr lang="en-US" smtClean="0"/>
              <a:t>18</a:t>
            </a:fld>
            <a:endParaRPr lang="en-US"/>
          </a:p>
        </p:txBody>
      </p:sp>
    </p:spTree>
    <p:extLst>
      <p:ext uri="{BB962C8B-B14F-4D97-AF65-F5344CB8AC3E}">
        <p14:creationId xmlns:p14="http://schemas.microsoft.com/office/powerpoint/2010/main" val="41974363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32943" indent="-232943">
              <a:buAutoNum type="arabicPeriod"/>
            </a:pPr>
            <a:r>
              <a:rPr lang="en-US" dirty="0" smtClean="0"/>
              <a:t>Households with non-farm occupation have higher income</a:t>
            </a:r>
          </a:p>
          <a:p>
            <a:pPr marL="232943" indent="-232943">
              <a:buAutoNum type="arabicPeriod"/>
            </a:pPr>
            <a:r>
              <a:rPr lang="en-US" dirty="0" smtClean="0"/>
              <a:t>Interestingly, the low educated </a:t>
            </a:r>
            <a:r>
              <a:rPr lang="en-US" dirty="0" err="1" smtClean="0"/>
              <a:t>nonfarmers</a:t>
            </a:r>
            <a:r>
              <a:rPr lang="en-US" dirty="0" smtClean="0"/>
              <a:t> are significantly richer</a:t>
            </a:r>
            <a:r>
              <a:rPr lang="en-US" baseline="0" dirty="0" smtClean="0"/>
              <a:t> than the more educated farmers, </a:t>
            </a:r>
            <a:endParaRPr lang="en-US" dirty="0"/>
          </a:p>
        </p:txBody>
      </p:sp>
      <p:sp>
        <p:nvSpPr>
          <p:cNvPr id="4" name="Slide Number Placeholder 3"/>
          <p:cNvSpPr>
            <a:spLocks noGrp="1"/>
          </p:cNvSpPr>
          <p:nvPr>
            <p:ph type="sldNum" sz="quarter" idx="10"/>
          </p:nvPr>
        </p:nvSpPr>
        <p:spPr/>
        <p:txBody>
          <a:bodyPr/>
          <a:lstStyle/>
          <a:p>
            <a:fld id="{58E4B589-3206-4184-8346-A0983515A6B7}" type="slidenum">
              <a:rPr lang="en-US" smtClean="0"/>
              <a:t>19</a:t>
            </a:fld>
            <a:endParaRPr lang="en-US"/>
          </a:p>
        </p:txBody>
      </p:sp>
    </p:spTree>
    <p:extLst>
      <p:ext uri="{BB962C8B-B14F-4D97-AF65-F5344CB8AC3E}">
        <p14:creationId xmlns:p14="http://schemas.microsoft.com/office/powerpoint/2010/main" val="41411101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32943" indent="-232943">
              <a:buAutoNum type="arabicPeriod"/>
            </a:pPr>
            <a:r>
              <a:rPr lang="en-US" dirty="0" smtClean="0"/>
              <a:t>Parents</a:t>
            </a:r>
            <a:r>
              <a:rPr lang="en-US" baseline="0" dirty="0" smtClean="0"/>
              <a:t> in general invest substantially more on a sons education</a:t>
            </a:r>
          </a:p>
          <a:p>
            <a:pPr marL="232943" indent="-232943">
              <a:buAutoNum type="arabicPeriod"/>
            </a:pPr>
            <a:r>
              <a:rPr lang="en-US" baseline="0" dirty="0" smtClean="0"/>
              <a:t>Better educated farmer parents spend more on education of their children when compared to the low educated </a:t>
            </a:r>
            <a:r>
              <a:rPr lang="en-US" baseline="0" dirty="0" err="1" smtClean="0"/>
              <a:t>nonfarmer</a:t>
            </a:r>
            <a:r>
              <a:rPr lang="en-US" baseline="0" dirty="0" smtClean="0"/>
              <a:t> </a:t>
            </a:r>
            <a:r>
              <a:rPr lang="en-US" baseline="0" dirty="0" err="1" smtClean="0"/>
              <a:t>paretns</a:t>
            </a:r>
            <a:endParaRPr lang="en-US" dirty="0"/>
          </a:p>
        </p:txBody>
      </p:sp>
      <p:sp>
        <p:nvSpPr>
          <p:cNvPr id="4" name="Slide Number Placeholder 3"/>
          <p:cNvSpPr>
            <a:spLocks noGrp="1"/>
          </p:cNvSpPr>
          <p:nvPr>
            <p:ph type="sldNum" sz="quarter" idx="10"/>
          </p:nvPr>
        </p:nvSpPr>
        <p:spPr/>
        <p:txBody>
          <a:bodyPr/>
          <a:lstStyle/>
          <a:p>
            <a:fld id="{58E4B589-3206-4184-8346-A0983515A6B7}" type="slidenum">
              <a:rPr lang="en-US" smtClean="0"/>
              <a:t>20</a:t>
            </a:fld>
            <a:endParaRPr lang="en-US"/>
          </a:p>
        </p:txBody>
      </p:sp>
    </p:spTree>
    <p:extLst>
      <p:ext uri="{BB962C8B-B14F-4D97-AF65-F5344CB8AC3E}">
        <p14:creationId xmlns:p14="http://schemas.microsoft.com/office/powerpoint/2010/main" val="3076148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32943" indent="-232943">
              <a:buAutoNum type="arabicPeriod"/>
            </a:pPr>
            <a:r>
              <a:rPr lang="en-US" dirty="0" smtClean="0"/>
              <a:t>Complementarity: Education helps in finding better non-farm jobs, given</a:t>
            </a:r>
            <a:r>
              <a:rPr lang="en-US" baseline="0" dirty="0" smtClean="0"/>
              <a:t> higher income, the ability to finance education may also be higher;</a:t>
            </a:r>
          </a:p>
          <a:p>
            <a:pPr marL="232943" indent="-232943">
              <a:buAutoNum type="arabicPeriod"/>
            </a:pPr>
            <a:r>
              <a:rPr lang="en-US" baseline="0" dirty="0" smtClean="0"/>
              <a:t>It also possible that resources are substitute: higher income may enable the parents to buy required educational inputs (tutor). A highly educated parents may not have time to spend with his kids, given </a:t>
            </a:r>
            <a:r>
              <a:rPr lang="en-US" baseline="0" dirty="0" err="1" smtClean="0"/>
              <a:t>hgiher</a:t>
            </a:r>
            <a:r>
              <a:rPr lang="en-US" baseline="0" dirty="0" smtClean="0"/>
              <a:t> price of labor in the market. </a:t>
            </a:r>
          </a:p>
          <a:p>
            <a:pPr marL="232943" indent="-232943">
              <a:buAutoNum type="arabicPeriod"/>
            </a:pPr>
            <a:r>
              <a:rPr lang="en-US" baseline="0" dirty="0" smtClean="0"/>
              <a:t>We first test the linear model in equation (3), there  is no complementarity</a:t>
            </a:r>
          </a:p>
          <a:p>
            <a:pPr marL="232943" indent="-232943">
              <a:buAutoNum type="arabicPeriod"/>
            </a:pPr>
            <a:r>
              <a:rPr lang="en-US" baseline="0" dirty="0" smtClean="0"/>
              <a:t>Marginal effect of better education in two subsamples: parents in farming and in </a:t>
            </a:r>
            <a:r>
              <a:rPr lang="en-US" baseline="0" dirty="0" err="1" smtClean="0"/>
              <a:t>nonfarming</a:t>
            </a:r>
            <a:r>
              <a:rPr lang="en-US" baseline="0" dirty="0" smtClean="0"/>
              <a:t>, it shows there is no evidence </a:t>
            </a:r>
            <a:r>
              <a:rPr lang="en-US" baseline="0" dirty="0" err="1" smtClean="0"/>
              <a:t>ofcomplementarity</a:t>
            </a:r>
            <a:r>
              <a:rPr lang="en-US" baseline="0" dirty="0" smtClean="0"/>
              <a:t> between parental education and occupation</a:t>
            </a:r>
          </a:p>
          <a:p>
            <a:pPr marL="232943" indent="-232943">
              <a:buAutoNum type="arabicPeriod"/>
            </a:pPr>
            <a:endParaRPr lang="en-US" baseline="0" dirty="0" smtClean="0"/>
          </a:p>
          <a:p>
            <a:pPr marL="232943" indent="-232943">
              <a:buAutoNum type="arabicPeriod"/>
            </a:pPr>
            <a:endParaRPr lang="en-US" dirty="0"/>
          </a:p>
        </p:txBody>
      </p:sp>
      <p:sp>
        <p:nvSpPr>
          <p:cNvPr id="4" name="Slide Number Placeholder 3"/>
          <p:cNvSpPr>
            <a:spLocks noGrp="1"/>
          </p:cNvSpPr>
          <p:nvPr>
            <p:ph type="sldNum" sz="quarter" idx="10"/>
          </p:nvPr>
        </p:nvSpPr>
        <p:spPr/>
        <p:txBody>
          <a:bodyPr/>
          <a:lstStyle/>
          <a:p>
            <a:fld id="{58E4B589-3206-4184-8346-A0983515A6B7}" type="slidenum">
              <a:rPr lang="en-US" smtClean="0"/>
              <a:t>21</a:t>
            </a:fld>
            <a:endParaRPr lang="en-US"/>
          </a:p>
        </p:txBody>
      </p:sp>
    </p:spTree>
    <p:extLst>
      <p:ext uri="{BB962C8B-B14F-4D97-AF65-F5344CB8AC3E}">
        <p14:creationId xmlns:p14="http://schemas.microsoft.com/office/powerpoint/2010/main" val="724963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E4B589-3206-4184-8346-A0983515A6B7}" type="slidenum">
              <a:rPr lang="en-US" smtClean="0"/>
              <a:t>22</a:t>
            </a:fld>
            <a:endParaRPr lang="en-US"/>
          </a:p>
        </p:txBody>
      </p:sp>
    </p:spTree>
    <p:extLst>
      <p:ext uri="{BB962C8B-B14F-4D97-AF65-F5344CB8AC3E}">
        <p14:creationId xmlns:p14="http://schemas.microsoft.com/office/powerpoint/2010/main" val="16040513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32943" indent="-232943">
              <a:buAutoNum type="arabicPeriod"/>
            </a:pPr>
            <a:r>
              <a:rPr lang="en-US" dirty="0" smtClean="0"/>
              <a:t>Mean effects of parents education from the standard model miss substantial heterogeneity;</a:t>
            </a:r>
          </a:p>
          <a:p>
            <a:pPr marL="232943" indent="-232943">
              <a:buAutoNum type="arabicPeriod"/>
            </a:pPr>
            <a:r>
              <a:rPr lang="en-US" dirty="0" smtClean="0"/>
              <a:t>A comparison of parents’ and children’s generations shows that for girls, the role of family background in schooling attainment remains largely unchanged across tow generations, but for boys, family background has become more important…the</a:t>
            </a:r>
            <a:r>
              <a:rPr lang="en-US" baseline="0" dirty="0" smtClean="0"/>
              <a:t> effects of parental education and occupation have increased substantially for the sons, leading to a gender convergence in the effects of family background across different groups.</a:t>
            </a:r>
            <a:endParaRPr lang="en-US" dirty="0" smtClean="0"/>
          </a:p>
          <a:p>
            <a:pPr marL="232943" indent="-232943">
              <a:buAutoNum type="arabicPeriod"/>
            </a:pPr>
            <a:r>
              <a:rPr lang="en-US" dirty="0" smtClean="0"/>
              <a:t>Having nonfarm parents, however, does not confer any advantages over the</a:t>
            </a:r>
            <a:r>
              <a:rPr lang="en-US" baseline="0" dirty="0" smtClean="0"/>
              <a:t> </a:t>
            </a:r>
            <a:r>
              <a:rPr lang="en-US" dirty="0" smtClean="0"/>
              <a:t>farmer parents if the farmers are relatively more educated, even though nonfarm households have significantly higher income. </a:t>
            </a:r>
          </a:p>
          <a:p>
            <a:pPr marL="232943" indent="-232943">
              <a:buAutoNum type="arabicPeriod"/>
            </a:pPr>
            <a:r>
              <a:rPr lang="en-US" dirty="0" smtClean="0"/>
              <a:t>We find little evidence of complementarity between parental education and occupation in determining the schooling attainment of children.</a:t>
            </a:r>
          </a:p>
          <a:p>
            <a:pPr marL="232943" indent="-232943">
              <a:buAutoNum type="arabicPeriod"/>
            </a:pPr>
            <a:endParaRPr lang="en-US" dirty="0" smtClean="0"/>
          </a:p>
          <a:p>
            <a:pPr marL="232943" indent="-232943">
              <a:buAutoNum type="arabicPeriod"/>
            </a:pPr>
            <a:endParaRPr lang="en-US" dirty="0"/>
          </a:p>
        </p:txBody>
      </p:sp>
      <p:sp>
        <p:nvSpPr>
          <p:cNvPr id="4" name="Slide Number Placeholder 3"/>
          <p:cNvSpPr>
            <a:spLocks noGrp="1"/>
          </p:cNvSpPr>
          <p:nvPr>
            <p:ph type="sldNum" sz="quarter" idx="10"/>
          </p:nvPr>
        </p:nvSpPr>
        <p:spPr/>
        <p:txBody>
          <a:bodyPr/>
          <a:lstStyle/>
          <a:p>
            <a:fld id="{58E4B589-3206-4184-8346-A0983515A6B7}" type="slidenum">
              <a:rPr lang="en-US" smtClean="0"/>
              <a:t>23</a:t>
            </a:fld>
            <a:endParaRPr lang="en-US"/>
          </a:p>
        </p:txBody>
      </p:sp>
    </p:spTree>
    <p:extLst>
      <p:ext uri="{BB962C8B-B14F-4D97-AF65-F5344CB8AC3E}">
        <p14:creationId xmlns:p14="http://schemas.microsoft.com/office/powerpoint/2010/main" val="12363503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32943" indent="-232943">
              <a:buAutoNum type="arabicPeriod"/>
            </a:pPr>
            <a:r>
              <a:rPr lang="en-US" dirty="0" smtClean="0"/>
              <a:t>Increasing inequality despite economic growth and poverty reduction; become a central policy issue </a:t>
            </a:r>
            <a:r>
              <a:rPr lang="en-US" baseline="0" dirty="0" smtClean="0"/>
              <a:t> in both developed countries and developing countries</a:t>
            </a:r>
            <a:endParaRPr lang="en-US" dirty="0" smtClean="0"/>
          </a:p>
          <a:p>
            <a:pPr marL="232943" indent="-232943">
              <a:buAutoNum type="arabicPeriod"/>
            </a:pPr>
            <a:r>
              <a:rPr lang="en-US" dirty="0" smtClean="0"/>
              <a:t>Education is one of the most</a:t>
            </a:r>
            <a:r>
              <a:rPr lang="en-US" baseline="0" dirty="0" smtClean="0"/>
              <a:t> important policy instruments to make moderate the inequality generated by market reform. We try to understand potential disadvantages faced by children from a poor socio-economic background in attaining the education. </a:t>
            </a:r>
          </a:p>
          <a:p>
            <a:pPr marL="232943" indent="-232943">
              <a:buAutoNum type="arabicPeriod"/>
            </a:pPr>
            <a:r>
              <a:rPr lang="en-US" baseline="0" dirty="0" smtClean="0"/>
              <a:t>The economic literature on intergenerational educational mobility has focused on parental education as the relevant indicator of family background; this approach is not satisfactory if the focus is on the role of family background in generating educational inequality; this approach ignores the role of parents’ occupation, which is one important indicator of social </a:t>
            </a:r>
            <a:r>
              <a:rPr lang="en-US" baseline="0" dirty="0" err="1" smtClean="0"/>
              <a:t>mobiity</a:t>
            </a:r>
            <a:r>
              <a:rPr lang="en-US" baseline="0" dirty="0" smtClean="0"/>
              <a:t>; in developing countries, non-farm occupation yield higher income, </a:t>
            </a:r>
          </a:p>
          <a:p>
            <a:pPr marL="232943" indent="-232943">
              <a:buAutoNum type="arabicPeriod"/>
            </a:pPr>
            <a:r>
              <a:rPr lang="en-US" baseline="0" dirty="0" smtClean="0"/>
              <a:t>Positive feedbacks among education, nonfarm occupation and income may lead to a </a:t>
            </a:r>
            <a:r>
              <a:rPr lang="en-US" baseline="0" dirty="0" err="1" smtClean="0"/>
              <a:t>bifuration</a:t>
            </a:r>
            <a:r>
              <a:rPr lang="en-US" baseline="0" dirty="0" smtClean="0"/>
              <a:t> , where the children born into parents with </a:t>
            </a:r>
            <a:r>
              <a:rPr lang="en-US" baseline="0" dirty="0" err="1" smtClean="0"/>
              <a:t>hgiher</a:t>
            </a:r>
            <a:r>
              <a:rPr lang="en-US" baseline="0" dirty="0" smtClean="0"/>
              <a:t> education and nonfarm education enjoy a clear and cumulative advantage in education, while the children of uneducated farmers are trapped in a low educational attainment. </a:t>
            </a:r>
            <a:endParaRPr lang="en-US" dirty="0"/>
          </a:p>
        </p:txBody>
      </p:sp>
      <p:sp>
        <p:nvSpPr>
          <p:cNvPr id="4" name="Slide Number Placeholder 3"/>
          <p:cNvSpPr>
            <a:spLocks noGrp="1"/>
          </p:cNvSpPr>
          <p:nvPr>
            <p:ph type="sldNum" sz="quarter" idx="10"/>
          </p:nvPr>
        </p:nvSpPr>
        <p:spPr/>
        <p:txBody>
          <a:bodyPr/>
          <a:lstStyle/>
          <a:p>
            <a:fld id="{58E4B589-3206-4184-8346-A0983515A6B7}" type="slidenum">
              <a:rPr lang="en-US" smtClean="0"/>
              <a:t>2</a:t>
            </a:fld>
            <a:endParaRPr lang="en-US"/>
          </a:p>
        </p:txBody>
      </p:sp>
    </p:spTree>
    <p:extLst>
      <p:ext uri="{BB962C8B-B14F-4D97-AF65-F5344CB8AC3E}">
        <p14:creationId xmlns:p14="http://schemas.microsoft.com/office/powerpoint/2010/main" val="2816013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32943" indent="-232943">
              <a:buAutoNum type="arabicPeriod"/>
            </a:pPr>
            <a:r>
              <a:rPr lang="en-US" dirty="0" smtClean="0"/>
              <a:t>non-farm income</a:t>
            </a:r>
            <a:r>
              <a:rPr lang="en-US" baseline="0" dirty="0" smtClean="0"/>
              <a:t> played an important role in worsening income distribution in rural china since 1995.</a:t>
            </a:r>
          </a:p>
          <a:p>
            <a:pPr marL="232943" indent="-232943">
              <a:buAutoNum type="arabicPeriod"/>
            </a:pPr>
            <a:r>
              <a:rPr lang="en-US" baseline="0" dirty="0" smtClean="0"/>
              <a:t>Returns to education have been increasing over the reform era</a:t>
            </a:r>
            <a:endParaRPr lang="en-US" dirty="0"/>
          </a:p>
        </p:txBody>
      </p:sp>
      <p:sp>
        <p:nvSpPr>
          <p:cNvPr id="4" name="Slide Number Placeholder 3"/>
          <p:cNvSpPr>
            <a:spLocks noGrp="1"/>
          </p:cNvSpPr>
          <p:nvPr>
            <p:ph type="sldNum" sz="quarter" idx="10"/>
          </p:nvPr>
        </p:nvSpPr>
        <p:spPr/>
        <p:txBody>
          <a:bodyPr/>
          <a:lstStyle/>
          <a:p>
            <a:fld id="{58E4B589-3206-4184-8346-A0983515A6B7}" type="slidenum">
              <a:rPr lang="en-US" smtClean="0"/>
              <a:t>3</a:t>
            </a:fld>
            <a:endParaRPr lang="en-US"/>
          </a:p>
        </p:txBody>
      </p:sp>
    </p:spTree>
    <p:extLst>
      <p:ext uri="{BB962C8B-B14F-4D97-AF65-F5344CB8AC3E}">
        <p14:creationId xmlns:p14="http://schemas.microsoft.com/office/powerpoint/2010/main" val="19196979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32943" indent="-232943">
              <a:buAutoNum type="arabicPeriod"/>
            </a:pPr>
            <a:r>
              <a:rPr lang="en-US" baseline="0" dirty="0" smtClean="0"/>
              <a:t>The focus of this paper is on the role of family background as measured by parental education and occupation in the evolution of educational inequality among children in rural China, across generations. </a:t>
            </a:r>
          </a:p>
          <a:p>
            <a:pPr marL="232943" indent="-232943">
              <a:buAutoNum type="arabicPeriod"/>
            </a:pPr>
            <a:r>
              <a:rPr lang="en-US" baseline="0" dirty="0" smtClean="0"/>
              <a:t>A comparison of the children in non-farm but low education households, with the children in farm but high education households helps us to understand better the relative roles of family resources (income effect) and a human capital effect not mediated through income. Non-farm households in general have higher income, we want to test the hypothesis that children’s educational inequality is primarily a poverty problem in rural economy</a:t>
            </a:r>
          </a:p>
          <a:p>
            <a:pPr marL="232943" indent="-232943">
              <a:buAutoNum type="arabicPeriod"/>
            </a:pPr>
            <a:r>
              <a:rPr lang="en-US" baseline="0" dirty="0" smtClean="0"/>
              <a:t>Whether parental education and occupation are mutually complementary or substitutes in the production of educational attainment of children? </a:t>
            </a:r>
            <a:endParaRPr lang="en-US" dirty="0"/>
          </a:p>
        </p:txBody>
      </p:sp>
      <p:sp>
        <p:nvSpPr>
          <p:cNvPr id="4" name="Slide Number Placeholder 3"/>
          <p:cNvSpPr>
            <a:spLocks noGrp="1"/>
          </p:cNvSpPr>
          <p:nvPr>
            <p:ph type="sldNum" sz="quarter" idx="10"/>
          </p:nvPr>
        </p:nvSpPr>
        <p:spPr/>
        <p:txBody>
          <a:bodyPr/>
          <a:lstStyle/>
          <a:p>
            <a:fld id="{58E4B589-3206-4184-8346-A0983515A6B7}" type="slidenum">
              <a:rPr lang="en-US" smtClean="0"/>
              <a:t>4</a:t>
            </a:fld>
            <a:endParaRPr lang="en-US"/>
          </a:p>
        </p:txBody>
      </p:sp>
    </p:spTree>
    <p:extLst>
      <p:ext uri="{BB962C8B-B14F-4D97-AF65-F5344CB8AC3E}">
        <p14:creationId xmlns:p14="http://schemas.microsoft.com/office/powerpoint/2010/main" val="37816778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32943" indent="-232943">
              <a:buAutoNum type="arabicPeriod"/>
            </a:pPr>
            <a:r>
              <a:rPr lang="en-US" dirty="0" smtClean="0"/>
              <a:t>This</a:t>
            </a:r>
            <a:r>
              <a:rPr lang="en-US" baseline="0" dirty="0" smtClean="0"/>
              <a:t> is the standard regression specification for analyzing the persistence in education attainment across generation, the assumption is that the effect of parental education is constant for all households, so a1 captures the average of the effect;</a:t>
            </a:r>
          </a:p>
          <a:p>
            <a:pPr marL="232943" indent="-232943">
              <a:buAutoNum type="arabicPeriod"/>
            </a:pPr>
            <a:r>
              <a:rPr lang="en-US" baseline="0" dirty="0" smtClean="0"/>
              <a:t>The regression specification for intergenerational occupational mobility, </a:t>
            </a:r>
          </a:p>
          <a:p>
            <a:pPr marL="232943" indent="-232943">
              <a:buAutoNum type="arabicPeriod"/>
            </a:pPr>
            <a:r>
              <a:rPr lang="en-US" baseline="0" dirty="0" smtClean="0"/>
              <a:t>The economic literature on intergenerational mobility has focused on education and occupation linkages separately, largely ignoring any possible cross effects. </a:t>
            </a:r>
          </a:p>
          <a:p>
            <a:pPr marL="232943" indent="-232943">
              <a:buAutoNum type="arabicPeriod"/>
            </a:pPr>
            <a:r>
              <a:rPr lang="en-US" baseline="0" dirty="0" smtClean="0"/>
              <a:t>Both parental education and occupation are potentially important for children’s education attainment, what is interaction between them: complementary or substitutes?</a:t>
            </a:r>
            <a:endParaRPr lang="en-US" dirty="0"/>
          </a:p>
        </p:txBody>
      </p:sp>
      <p:sp>
        <p:nvSpPr>
          <p:cNvPr id="4" name="Slide Number Placeholder 3"/>
          <p:cNvSpPr>
            <a:spLocks noGrp="1"/>
          </p:cNvSpPr>
          <p:nvPr>
            <p:ph type="sldNum" sz="quarter" idx="10"/>
          </p:nvPr>
        </p:nvSpPr>
        <p:spPr/>
        <p:txBody>
          <a:bodyPr/>
          <a:lstStyle/>
          <a:p>
            <a:fld id="{58E4B589-3206-4184-8346-A0983515A6B7}" type="slidenum">
              <a:rPr lang="en-US" smtClean="0"/>
              <a:t>5</a:t>
            </a:fld>
            <a:endParaRPr lang="en-US"/>
          </a:p>
        </p:txBody>
      </p:sp>
    </p:spTree>
    <p:extLst>
      <p:ext uri="{BB962C8B-B14F-4D97-AF65-F5344CB8AC3E}">
        <p14:creationId xmlns:p14="http://schemas.microsoft.com/office/powerpoint/2010/main" val="10938554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32943" indent="-232943">
              <a:buAutoNum type="arabicPeriod"/>
            </a:pPr>
            <a:r>
              <a:rPr lang="en-US" dirty="0" smtClean="0"/>
              <a:t>Limitation: assumption</a:t>
            </a:r>
            <a:r>
              <a:rPr lang="en-US" baseline="0" dirty="0" smtClean="0"/>
              <a:t> in linearity in parameters, we split the sample in four mutually exclusive groups in terms of binary indicators of parents’ educational and occupational status;</a:t>
            </a:r>
          </a:p>
          <a:p>
            <a:pPr marL="232943" indent="-232943">
              <a:buAutoNum type="arabicPeriod"/>
            </a:pPr>
            <a:r>
              <a:rPr lang="en-US" baseline="0" dirty="0" smtClean="0"/>
              <a:t>Complementarity: the intersection has a stronger effect than the union?</a:t>
            </a:r>
          </a:p>
          <a:p>
            <a:pPr marL="232943" indent="-232943">
              <a:buAutoNum type="arabicPeriod"/>
            </a:pPr>
            <a:r>
              <a:rPr lang="en-US" baseline="0" dirty="0" smtClean="0"/>
              <a:t>Non-farm households enjoy higher income, even when the farm households are better endowed in terms of human capital. Under the null hypothesis that low schooling attainment is due to parents’ low income alone, parental education would matter only as it affects income; or in contrast, the effects of having higher educated farmer parents is higher, this would imply that parental education has important effects not mediated through income. </a:t>
            </a:r>
            <a:endParaRPr lang="en-US" dirty="0"/>
          </a:p>
        </p:txBody>
      </p:sp>
      <p:sp>
        <p:nvSpPr>
          <p:cNvPr id="4" name="Slide Number Placeholder 3"/>
          <p:cNvSpPr>
            <a:spLocks noGrp="1"/>
          </p:cNvSpPr>
          <p:nvPr>
            <p:ph type="sldNum" sz="quarter" idx="10"/>
          </p:nvPr>
        </p:nvSpPr>
        <p:spPr/>
        <p:txBody>
          <a:bodyPr/>
          <a:lstStyle/>
          <a:p>
            <a:fld id="{58E4B589-3206-4184-8346-A0983515A6B7}" type="slidenum">
              <a:rPr lang="en-US" smtClean="0"/>
              <a:t>6</a:t>
            </a:fld>
            <a:endParaRPr lang="en-US"/>
          </a:p>
        </p:txBody>
      </p:sp>
    </p:spTree>
    <p:extLst>
      <p:ext uri="{BB962C8B-B14F-4D97-AF65-F5344CB8AC3E}">
        <p14:creationId xmlns:p14="http://schemas.microsoft.com/office/powerpoint/2010/main" val="10938554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32943" indent="-232943">
              <a:buAutoNum type="arabicPeriod"/>
            </a:pPr>
            <a:r>
              <a:rPr lang="en-US" dirty="0" smtClean="0"/>
              <a:t>OLS impose strong functional form assumption and ignores the problem of limited overlap between treatment and comparison</a:t>
            </a:r>
            <a:r>
              <a:rPr lang="en-US" baseline="0" dirty="0" smtClean="0"/>
              <a:t> groups, </a:t>
            </a:r>
          </a:p>
          <a:p>
            <a:pPr marL="232943" indent="-232943">
              <a:buAutoNum type="arabicPeriod"/>
            </a:pPr>
            <a:r>
              <a:rPr lang="en-US" baseline="0" dirty="0" smtClean="0"/>
              <a:t>Take a first step to causal interpretation of the estimates</a:t>
            </a:r>
            <a:endParaRPr lang="en-US" dirty="0" smtClean="0"/>
          </a:p>
          <a:p>
            <a:pPr marL="232943" indent="-232943">
              <a:buAutoNum type="arabicPeriod"/>
            </a:pPr>
            <a:r>
              <a:rPr lang="en-US" dirty="0" smtClean="0"/>
              <a:t>We use two</a:t>
            </a:r>
            <a:r>
              <a:rPr lang="en-US" baseline="0" dirty="0" smtClean="0"/>
              <a:t> matching estimators and two estimators based on propensity score weighting</a:t>
            </a:r>
          </a:p>
          <a:p>
            <a:pPr marL="232943" indent="-232943">
              <a:buAutoNum type="arabicPeriod"/>
            </a:pPr>
            <a:r>
              <a:rPr lang="en-US" baseline="0" dirty="0" smtClean="0"/>
              <a:t>Nearest neighborhood matching. Nonparametric (no explicit functional form for either the outcome model or the treatment model is specified). For each individual, matching estimators use the most similar individual(s) that get the other treatment level to impute the missing potential outcome. Do this for each person. The difference between the observed outcome and the imputed potential outcome is essentially an estimate of the expected individual-level treatment effect conditional on the covariates. </a:t>
            </a:r>
          </a:p>
          <a:p>
            <a:pPr marL="232943" indent="-232943">
              <a:buAutoNum type="arabicPeriod"/>
            </a:pPr>
            <a:r>
              <a:rPr lang="en-US" baseline="0" dirty="0" smtClean="0"/>
              <a:t>Radius matching. Perform very well under among a wide set of estimators. </a:t>
            </a:r>
          </a:p>
          <a:p>
            <a:pPr marL="232943" indent="-232943">
              <a:buAutoNum type="arabicPeriod"/>
            </a:pPr>
            <a:r>
              <a:rPr lang="en-US" baseline="0" dirty="0" smtClean="0"/>
              <a:t>Normalized inverse propensity score weighted estimator. IPW estimators weight observations on the outcome variable by the inverse of the probability that it is observed. Observations that are not likely to contain missing data get a weight close to one, observations that are likely to contain missing data get a weight larger than one. NIPW reduces biases compared to the OLS estimates by using appropriate weighting. </a:t>
            </a:r>
          </a:p>
          <a:p>
            <a:pPr marL="232943" indent="-232943">
              <a:buAutoNum type="arabicPeriod"/>
            </a:pPr>
            <a:r>
              <a:rPr lang="en-US" baseline="0" dirty="0" smtClean="0"/>
              <a:t>Minimum biased estimator. It minimizes the biases arising from selection on </a:t>
            </a:r>
            <a:r>
              <a:rPr lang="en-US" baseline="0" dirty="0" err="1" smtClean="0"/>
              <a:t>unobservables</a:t>
            </a:r>
            <a:r>
              <a:rPr lang="en-US" baseline="0" dirty="0" smtClean="0"/>
              <a:t>. It yields more reliable estimates of the causal effects when the conditional independence assumption fails. The MB-NIPW estimator performs particularly well when the estimating equation suffers from omitted variables. But it provides estimates for a sub population. </a:t>
            </a:r>
            <a:endParaRPr lang="en-US" dirty="0"/>
          </a:p>
        </p:txBody>
      </p:sp>
      <p:sp>
        <p:nvSpPr>
          <p:cNvPr id="4" name="Slide Number Placeholder 3"/>
          <p:cNvSpPr>
            <a:spLocks noGrp="1"/>
          </p:cNvSpPr>
          <p:nvPr>
            <p:ph type="sldNum" sz="quarter" idx="10"/>
          </p:nvPr>
        </p:nvSpPr>
        <p:spPr/>
        <p:txBody>
          <a:bodyPr/>
          <a:lstStyle/>
          <a:p>
            <a:fld id="{58E4B589-3206-4184-8346-A0983515A6B7}" type="slidenum">
              <a:rPr lang="en-US" smtClean="0"/>
              <a:t>7</a:t>
            </a:fld>
            <a:endParaRPr lang="en-US"/>
          </a:p>
        </p:txBody>
      </p:sp>
    </p:spTree>
    <p:extLst>
      <p:ext uri="{BB962C8B-B14F-4D97-AF65-F5344CB8AC3E}">
        <p14:creationId xmlns:p14="http://schemas.microsoft.com/office/powerpoint/2010/main" val="17444509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32943" indent="-232943">
              <a:buAutoNum type="arabicPeriod"/>
            </a:pPr>
            <a:r>
              <a:rPr lang="en-US" dirty="0" smtClean="0"/>
              <a:t>We use</a:t>
            </a:r>
            <a:r>
              <a:rPr lang="en-US" baseline="0" dirty="0" smtClean="0"/>
              <a:t> survey data from rural china that cover three generations and are not subject to </a:t>
            </a:r>
            <a:r>
              <a:rPr lang="en-US" baseline="0" dirty="0" err="1" smtClean="0"/>
              <a:t>coresidency</a:t>
            </a:r>
            <a:r>
              <a:rPr lang="en-US" baseline="0" dirty="0" smtClean="0"/>
              <a:t> bias</a:t>
            </a:r>
          </a:p>
          <a:p>
            <a:pPr marL="232943" indent="-232943">
              <a:buAutoNum type="arabicPeriod"/>
            </a:pPr>
            <a:r>
              <a:rPr lang="en-US" baseline="0" dirty="0" smtClean="0"/>
              <a:t>The rural survey includes a significant proportion of the non-resident children, all of the non-resident children who had not been away for more than six months were included as household members; among those who had been away for more than 6 months, the survey counted a child as port of the household, if she/he had significant economic connection</a:t>
            </a:r>
          </a:p>
          <a:p>
            <a:pPr marL="232943" indent="-232943">
              <a:buAutoNum type="arabicPeriod"/>
            </a:pPr>
            <a:r>
              <a:rPr lang="en-US" dirty="0" smtClean="0"/>
              <a:t>This is the module for the complete parental information of the household heads and spouses, including</a:t>
            </a:r>
            <a:r>
              <a:rPr lang="en-US" baseline="0" dirty="0" smtClean="0"/>
              <a:t> parents </a:t>
            </a:r>
            <a:r>
              <a:rPr lang="en-US" baseline="0" dirty="0" err="1" smtClean="0"/>
              <a:t>coresiding</a:t>
            </a:r>
            <a:r>
              <a:rPr lang="en-US" baseline="0" dirty="0" smtClean="0"/>
              <a:t> , not co-residing, and who had passes away. </a:t>
            </a:r>
            <a:endParaRPr lang="en-US" dirty="0"/>
          </a:p>
        </p:txBody>
      </p:sp>
      <p:sp>
        <p:nvSpPr>
          <p:cNvPr id="4" name="Slide Number Placeholder 3"/>
          <p:cNvSpPr>
            <a:spLocks noGrp="1"/>
          </p:cNvSpPr>
          <p:nvPr>
            <p:ph type="sldNum" sz="quarter" idx="10"/>
          </p:nvPr>
        </p:nvSpPr>
        <p:spPr/>
        <p:txBody>
          <a:bodyPr/>
          <a:lstStyle/>
          <a:p>
            <a:fld id="{58E4B589-3206-4184-8346-A0983515A6B7}" type="slidenum">
              <a:rPr lang="en-US" smtClean="0"/>
              <a:t>9</a:t>
            </a:fld>
            <a:endParaRPr lang="en-US"/>
          </a:p>
        </p:txBody>
      </p:sp>
    </p:spTree>
    <p:extLst>
      <p:ext uri="{BB962C8B-B14F-4D97-AF65-F5344CB8AC3E}">
        <p14:creationId xmlns:p14="http://schemas.microsoft.com/office/powerpoint/2010/main" val="29639739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baseline="0" dirty="0" smtClean="0"/>
              <a:t>We develop a research design in terms of two binary indicators of parents’ economic status: high education, and non-farm occupation, and split the sample into four mutually </a:t>
            </a:r>
            <a:r>
              <a:rPr lang="en-US" baseline="0" dirty="0" err="1" smtClean="0"/>
              <a:t>exlclusive</a:t>
            </a:r>
            <a:r>
              <a:rPr lang="en-US" baseline="0" dirty="0" smtClean="0"/>
              <a:t> groups. </a:t>
            </a:r>
            <a:endParaRPr lang="en-US" dirty="0" smtClean="0"/>
          </a:p>
          <a:p>
            <a:endParaRPr lang="en-US" dirty="0"/>
          </a:p>
        </p:txBody>
      </p:sp>
      <p:sp>
        <p:nvSpPr>
          <p:cNvPr id="4" name="Slide Number Placeholder 3"/>
          <p:cNvSpPr>
            <a:spLocks noGrp="1"/>
          </p:cNvSpPr>
          <p:nvPr>
            <p:ph type="sldNum" sz="quarter" idx="10"/>
          </p:nvPr>
        </p:nvSpPr>
        <p:spPr/>
        <p:txBody>
          <a:bodyPr/>
          <a:lstStyle/>
          <a:p>
            <a:fld id="{58E4B589-3206-4184-8346-A0983515A6B7}" type="slidenum">
              <a:rPr lang="en-US" smtClean="0"/>
              <a:t>10</a:t>
            </a:fld>
            <a:endParaRPr lang="en-US"/>
          </a:p>
        </p:txBody>
      </p:sp>
    </p:spTree>
    <p:extLst>
      <p:ext uri="{BB962C8B-B14F-4D97-AF65-F5344CB8AC3E}">
        <p14:creationId xmlns:p14="http://schemas.microsoft.com/office/powerpoint/2010/main" val="12285836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11/01/2014</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11697C-7F07-4CC5-BB52-1F8265BBE861}"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11/01/2014</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11697C-7F07-4CC5-BB52-1F8265BBE86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11/01/2014</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11697C-7F07-4CC5-BB52-1F8265BBE86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11/01/2014</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11697C-7F07-4CC5-BB52-1F8265BBE86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11/01/2014</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11697C-7F07-4CC5-BB52-1F8265BBE861}"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en-US" smtClean="0"/>
              <a:t>11/01/2014</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11697C-7F07-4CC5-BB52-1F8265BBE86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r>
              <a:rPr lang="en-US" smtClean="0"/>
              <a:t>11/01/2014</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11697C-7F07-4CC5-BB52-1F8265BBE861}"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11/01/2014</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11697C-7F07-4CC5-BB52-1F8265BBE86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11/01/2014</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11697C-7F07-4CC5-BB52-1F8265BBE86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11/01/2014</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11697C-7F07-4CC5-BB52-1F8265BBE861}"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11/01/2014</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11697C-7F07-4CC5-BB52-1F8265BBE86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r>
              <a:rPr lang="en-US" smtClean="0"/>
              <a:t>11/01/2014</a:t>
            </a:r>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7B11697C-7F07-4CC5-BB52-1F8265BBE86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hf sldNum="0"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18.emf"/><Relationship Id="rId4" Type="http://schemas.openxmlformats.org/officeDocument/2006/relationships/package" Target="../embeddings/Microsoft_Excel_Worksheet1.xlsx"/></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9.emf"/><Relationship Id="rId4" Type="http://schemas.openxmlformats.org/officeDocument/2006/relationships/package" Target="../embeddings/Microsoft_Excel_Worksheet2.xlsx"/></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20.emf"/><Relationship Id="rId4" Type="http://schemas.openxmlformats.org/officeDocument/2006/relationships/package" Target="../embeddings/Microsoft_Excel_Worksheet3.xlsx"/></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21.emf"/><Relationship Id="rId4" Type="http://schemas.openxmlformats.org/officeDocument/2006/relationships/package" Target="../embeddings/Microsoft_Excel_Worksheet4.xlsx"/></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5.xml"/><Relationship Id="rId7" Type="http://schemas.openxmlformats.org/officeDocument/2006/relationships/image" Target="../media/image3.e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5.wmf"/><Relationship Id="rId5" Type="http://schemas.openxmlformats.org/officeDocument/2006/relationships/image" Target="../media/image2.emf"/><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4.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7.bin"/><Relationship Id="rId13" Type="http://schemas.openxmlformats.org/officeDocument/2006/relationships/image" Target="../media/image10.emf"/><Relationship Id="rId3" Type="http://schemas.openxmlformats.org/officeDocument/2006/relationships/notesSlide" Target="../notesSlides/notesSlide6.xml"/><Relationship Id="rId7" Type="http://schemas.openxmlformats.org/officeDocument/2006/relationships/image" Target="../media/image7.wmf"/><Relationship Id="rId12"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6.bin"/><Relationship Id="rId11" Type="http://schemas.openxmlformats.org/officeDocument/2006/relationships/image" Target="../media/image9.emf"/><Relationship Id="rId5" Type="http://schemas.openxmlformats.org/officeDocument/2006/relationships/image" Target="../media/image6.emf"/><Relationship Id="rId15" Type="http://schemas.openxmlformats.org/officeDocument/2006/relationships/image" Target="../media/image11.emf"/><Relationship Id="rId10" Type="http://schemas.openxmlformats.org/officeDocument/2006/relationships/oleObject" Target="../embeddings/oleObject8.bin"/><Relationship Id="rId4" Type="http://schemas.openxmlformats.org/officeDocument/2006/relationships/oleObject" Target="../embeddings/oleObject5.bin"/><Relationship Id="rId9" Type="http://schemas.openxmlformats.org/officeDocument/2006/relationships/image" Target="../media/image8.emf"/><Relationship Id="rId14" Type="http://schemas.openxmlformats.org/officeDocument/2006/relationships/oleObject" Target="../embeddings/oleObject10.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762001"/>
            <a:ext cx="8610600" cy="2514599"/>
          </a:xfrm>
        </p:spPr>
        <p:txBody>
          <a:bodyPr>
            <a:noAutofit/>
          </a:bodyPr>
          <a:lstStyle/>
          <a:p>
            <a:r>
              <a:rPr lang="en-US" sz="3600" b="1" dirty="0" smtClean="0">
                <a:latin typeface="Bell MT" panose="02020503060305020303" pitchFamily="18" charset="0"/>
              </a:rPr>
              <a:t>Are the Children of Uneducated </a:t>
            </a:r>
            <a:r>
              <a:rPr lang="en-US" sz="3600" b="1" dirty="0">
                <a:latin typeface="Bell MT" panose="02020503060305020303" pitchFamily="18" charset="0"/>
              </a:rPr>
              <a:t>F</a:t>
            </a:r>
            <a:r>
              <a:rPr lang="en-US" sz="3600" b="1" dirty="0" smtClean="0">
                <a:latin typeface="Bell MT" panose="02020503060305020303" pitchFamily="18" charset="0"/>
              </a:rPr>
              <a:t>armers Doubly </a:t>
            </a:r>
            <a:r>
              <a:rPr lang="en-US" sz="3600" b="1" dirty="0" smtClean="0">
                <a:latin typeface="Bell MT" panose="02020503060305020303" pitchFamily="18" charset="0"/>
              </a:rPr>
              <a:t>Disadvantaged? </a:t>
            </a:r>
            <a:r>
              <a:rPr lang="en-US" sz="3600" b="1" dirty="0" smtClean="0">
                <a:latin typeface="Bell MT" panose="02020503060305020303" pitchFamily="18" charset="0"/>
              </a:rPr>
              <a:t/>
            </a:r>
            <a:br>
              <a:rPr lang="en-US" sz="3600" b="1" dirty="0" smtClean="0">
                <a:latin typeface="Bell MT" panose="02020503060305020303" pitchFamily="18" charset="0"/>
              </a:rPr>
            </a:br>
            <a:r>
              <a:rPr lang="en-US" sz="2800" b="1" dirty="0" smtClean="0">
                <a:latin typeface="Bell MT" panose="02020503060305020303" pitchFamily="18" charset="0"/>
              </a:rPr>
              <a:t>Farm, Nonfarm and Intergenerational Educational Mobility in Rural China</a:t>
            </a:r>
            <a:endParaRPr lang="en-US" sz="2800" b="1" dirty="0">
              <a:latin typeface="Bell MT" panose="02020503060305020303" pitchFamily="18" charset="0"/>
            </a:endParaRPr>
          </a:p>
        </p:txBody>
      </p:sp>
      <p:sp>
        <p:nvSpPr>
          <p:cNvPr id="3" name="Subtitle 2"/>
          <p:cNvSpPr>
            <a:spLocks noGrp="1"/>
          </p:cNvSpPr>
          <p:nvPr>
            <p:ph type="subTitle" idx="1"/>
          </p:nvPr>
        </p:nvSpPr>
        <p:spPr>
          <a:xfrm>
            <a:off x="457200" y="4419600"/>
            <a:ext cx="8229600" cy="1600200"/>
          </a:xfrm>
        </p:spPr>
        <p:txBody>
          <a:bodyPr>
            <a:normAutofit/>
          </a:bodyPr>
          <a:lstStyle/>
          <a:p>
            <a:r>
              <a:rPr lang="en-US" dirty="0" smtClean="0"/>
              <a:t> </a:t>
            </a:r>
          </a:p>
          <a:p>
            <a:r>
              <a:rPr lang="en-US" sz="2800" dirty="0" smtClean="0">
                <a:solidFill>
                  <a:srgbClr val="FF0000"/>
                </a:solidFill>
                <a:latin typeface="Bell MT" panose="02020503060305020303" pitchFamily="18" charset="0"/>
              </a:rPr>
              <a:t>M. Shahe </a:t>
            </a:r>
            <a:r>
              <a:rPr lang="en-US" sz="2800" dirty="0">
                <a:solidFill>
                  <a:srgbClr val="FF0000"/>
                </a:solidFill>
                <a:latin typeface="Bell MT" panose="02020503060305020303" pitchFamily="18" charset="0"/>
              </a:rPr>
              <a:t>Emran               IPD, Columbia University</a:t>
            </a:r>
          </a:p>
          <a:p>
            <a:r>
              <a:rPr lang="en-US" sz="2800" dirty="0">
                <a:solidFill>
                  <a:srgbClr val="FF0000"/>
                </a:solidFill>
                <a:latin typeface="Bell MT" panose="02020503060305020303" pitchFamily="18" charset="0"/>
              </a:rPr>
              <a:t>Yan Sun                              The World Bank</a:t>
            </a:r>
            <a:endParaRPr lang="en-US" sz="2800" dirty="0">
              <a:solidFill>
                <a:srgbClr val="FF0000"/>
              </a:solidFill>
              <a:latin typeface="Bell MT" panose="02020503060305020303" pitchFamily="18" charset="0"/>
            </a:endParaRPr>
          </a:p>
        </p:txBody>
      </p:sp>
    </p:spTree>
    <p:extLst>
      <p:ext uri="{BB962C8B-B14F-4D97-AF65-F5344CB8AC3E}">
        <p14:creationId xmlns:p14="http://schemas.microsoft.com/office/powerpoint/2010/main" val="28956595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990600"/>
          </a:xfrm>
        </p:spPr>
        <p:txBody>
          <a:bodyPr>
            <a:normAutofit/>
          </a:bodyPr>
          <a:lstStyle/>
          <a:p>
            <a:pPr algn="ctr"/>
            <a:r>
              <a:rPr lang="en-US" sz="3600" b="1" dirty="0" smtClean="0">
                <a:latin typeface="Bell MT" panose="02020503060305020303" pitchFamily="18" charset="0"/>
              </a:rPr>
              <a:t>Samples Across Parents</a:t>
            </a:r>
            <a:r>
              <a:rPr lang="en-US" sz="3600" b="1" dirty="0" smtClean="0">
                <a:latin typeface="Bell MT" panose="02020503060305020303" pitchFamily="18" charset="0"/>
              </a:rPr>
              <a:t>’ Economics Status</a:t>
            </a:r>
            <a:endParaRPr lang="en-US" sz="3600" b="1" dirty="0">
              <a:latin typeface="Bell MT" panose="02020503060305020303" pitchFamily="18"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13343026"/>
              </p:ext>
            </p:extLst>
          </p:nvPr>
        </p:nvGraphicFramePr>
        <p:xfrm>
          <a:off x="1143000" y="1447800"/>
          <a:ext cx="7086600" cy="5074920"/>
        </p:xfrm>
        <a:graphic>
          <a:graphicData uri="http://schemas.openxmlformats.org/drawingml/2006/table">
            <a:tbl>
              <a:tblPr/>
              <a:tblGrid>
                <a:gridCol w="1505973"/>
                <a:gridCol w="2643215"/>
                <a:gridCol w="2937412"/>
              </a:tblGrid>
              <a:tr h="685800">
                <a:tc>
                  <a:txBody>
                    <a:bodyPr/>
                    <a:lstStyle/>
                    <a:p>
                      <a:pPr algn="l" fontAlgn="b"/>
                      <a:r>
                        <a:rPr lang="en-US" sz="1800" b="0" i="0" u="none" strike="noStrike" dirty="0">
                          <a:solidFill>
                            <a:srgbClr val="FF0000"/>
                          </a:solidFill>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1" i="0" u="none" strike="noStrike" dirty="0">
                          <a:solidFill>
                            <a:srgbClr val="FF0000"/>
                          </a:solidFill>
                          <a:effectLst/>
                          <a:latin typeface="Times New Roman"/>
                        </a:rPr>
                        <a:t>Parents' </a:t>
                      </a:r>
                      <a:r>
                        <a:rPr lang="en-US" sz="2000" b="1" i="0" u="none" strike="noStrike" dirty="0" smtClean="0">
                          <a:solidFill>
                            <a:srgbClr val="FF0000"/>
                          </a:solidFill>
                          <a:effectLst/>
                          <a:latin typeface="Times New Roman"/>
                        </a:rPr>
                        <a:t>Low </a:t>
                      </a:r>
                      <a:r>
                        <a:rPr lang="en-US" sz="2000" b="1" i="0" u="none" strike="noStrike" dirty="0">
                          <a:solidFill>
                            <a:srgbClr val="FF0000"/>
                          </a:solidFill>
                          <a:effectLst/>
                          <a:latin typeface="Times New Roman"/>
                        </a:rPr>
                        <a:t>E</a:t>
                      </a:r>
                      <a:r>
                        <a:rPr lang="en-US" sz="2000" b="1" i="0" u="none" strike="noStrike" dirty="0" smtClean="0">
                          <a:solidFill>
                            <a:srgbClr val="FF0000"/>
                          </a:solidFill>
                          <a:effectLst/>
                          <a:latin typeface="Times New Roman"/>
                        </a:rPr>
                        <a:t>ducation</a:t>
                      </a:r>
                      <a:endParaRPr lang="en-US" sz="2000" b="1" i="0" u="none" strike="noStrike" dirty="0">
                        <a:solidFill>
                          <a:srgbClr val="FF0000"/>
                        </a:solidFill>
                        <a:effectLst/>
                        <a:latin typeface="Times New Roman"/>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2000" b="1" i="0" u="none" strike="noStrike" dirty="0">
                          <a:solidFill>
                            <a:srgbClr val="FF0000"/>
                          </a:solidFill>
                          <a:effectLst/>
                          <a:latin typeface="Times New Roman"/>
                        </a:rPr>
                        <a:t>Parents' high education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6669">
                <a:tc rowSpan="7">
                  <a:txBody>
                    <a:bodyPr/>
                    <a:lstStyle/>
                    <a:p>
                      <a:pPr algn="ctr" fontAlgn="ctr"/>
                      <a:r>
                        <a:rPr lang="en-US" sz="1800" b="1" i="0" u="none" strike="noStrike" dirty="0">
                          <a:solidFill>
                            <a:srgbClr val="FF0000"/>
                          </a:solidFill>
                          <a:effectLst/>
                          <a:latin typeface="Times New Roman"/>
                        </a:rPr>
                        <a:t>Farmer Parents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a:solidFill>
                            <a:srgbClr val="FF0000"/>
                          </a:solidFill>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800" b="0" i="0" u="none" strike="noStrike" dirty="0">
                          <a:solidFill>
                            <a:srgbClr val="FF0000"/>
                          </a:solidFill>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56669">
                <a:tc vMerge="1">
                  <a:txBody>
                    <a:bodyPr/>
                    <a:lstStyle/>
                    <a:p>
                      <a:endParaRPr lang="en-US"/>
                    </a:p>
                  </a:txBody>
                  <a:tcPr/>
                </a:tc>
                <a:tc>
                  <a:txBody>
                    <a:bodyPr/>
                    <a:lstStyle/>
                    <a:p>
                      <a:pPr algn="ctr" fontAlgn="b"/>
                      <a:r>
                        <a:rPr lang="en-US" sz="1800" b="1" i="0" u="none" strike="noStrike" dirty="0">
                          <a:solidFill>
                            <a:srgbClr val="FF0000"/>
                          </a:solidFill>
                          <a:effectLst/>
                          <a:latin typeface="Times New Roman"/>
                        </a:rPr>
                        <a:t>2494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800" b="1" i="0" u="none" strike="noStrike" dirty="0">
                          <a:solidFill>
                            <a:srgbClr val="FF0000"/>
                          </a:solidFill>
                          <a:effectLst/>
                          <a:latin typeface="Times New Roman"/>
                        </a:rPr>
                        <a:t>2403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256669">
                <a:tc vMerge="1">
                  <a:txBody>
                    <a:bodyPr/>
                    <a:lstStyle/>
                    <a:p>
                      <a:endParaRPr lang="en-US"/>
                    </a:p>
                  </a:txBody>
                  <a:tcPr/>
                </a:tc>
                <a:tc>
                  <a:txBody>
                    <a:bodyPr/>
                    <a:lstStyle/>
                    <a:p>
                      <a:pPr algn="ctr" fontAlgn="b"/>
                      <a:r>
                        <a:rPr lang="en-US" sz="1800" b="0" i="0" u="none" strike="noStrike" dirty="0">
                          <a:solidFill>
                            <a:srgbClr val="FF0000"/>
                          </a:solidFill>
                          <a:effectLst/>
                          <a:latin typeface="Times New Roman"/>
                        </a:rPr>
                        <a:t>(children-parents sample)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800" b="0" i="0" u="none" strike="noStrike" dirty="0">
                          <a:solidFill>
                            <a:srgbClr val="FF0000"/>
                          </a:solidFill>
                          <a:effectLst/>
                          <a:latin typeface="Times New Roman"/>
                        </a:rPr>
                        <a:t>(children-parents sample)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256669">
                <a:tc vMerge="1">
                  <a:txBody>
                    <a:bodyPr/>
                    <a:lstStyle/>
                    <a:p>
                      <a:endParaRPr lang="en-US"/>
                    </a:p>
                  </a:txBody>
                  <a:tcPr/>
                </a:tc>
                <a:tc>
                  <a:txBody>
                    <a:bodyPr/>
                    <a:lstStyle/>
                    <a:p>
                      <a:pPr algn="ctr" fontAlgn="b"/>
                      <a:r>
                        <a:rPr lang="en-US" sz="1800" b="0" i="0" u="none" strike="noStrike" dirty="0">
                          <a:solidFill>
                            <a:srgbClr val="FF0000"/>
                          </a:solidFill>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800" b="0" i="0" u="none" strike="noStrike" dirty="0">
                          <a:solidFill>
                            <a:srgbClr val="FF0000"/>
                          </a:solidFill>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256669">
                <a:tc vMerge="1">
                  <a:txBody>
                    <a:bodyPr/>
                    <a:lstStyle/>
                    <a:p>
                      <a:endParaRPr lang="en-US"/>
                    </a:p>
                  </a:txBody>
                  <a:tcPr/>
                </a:tc>
                <a:tc>
                  <a:txBody>
                    <a:bodyPr/>
                    <a:lstStyle/>
                    <a:p>
                      <a:pPr algn="ctr" fontAlgn="b"/>
                      <a:r>
                        <a:rPr lang="en-US" sz="1800" b="1" i="0" u="none" strike="noStrike" dirty="0">
                          <a:solidFill>
                            <a:srgbClr val="FF0000"/>
                          </a:solidFill>
                          <a:effectLst/>
                          <a:latin typeface="Times New Roman"/>
                        </a:rPr>
                        <a:t>11,571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800" b="1" i="0" u="none" strike="noStrike" dirty="0">
                          <a:solidFill>
                            <a:srgbClr val="FF0000"/>
                          </a:solidFill>
                          <a:effectLst/>
                          <a:latin typeface="Times New Roman"/>
                        </a:rPr>
                        <a:t>2204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256669">
                <a:tc vMerge="1">
                  <a:txBody>
                    <a:bodyPr/>
                    <a:lstStyle/>
                    <a:p>
                      <a:endParaRPr lang="en-US"/>
                    </a:p>
                  </a:txBody>
                  <a:tcPr/>
                </a:tc>
                <a:tc>
                  <a:txBody>
                    <a:bodyPr/>
                    <a:lstStyle/>
                    <a:p>
                      <a:pPr algn="ctr" fontAlgn="b"/>
                      <a:r>
                        <a:rPr lang="en-US" sz="1800" b="0" i="0" u="none" strike="noStrike" dirty="0">
                          <a:solidFill>
                            <a:srgbClr val="FF0000"/>
                          </a:solidFill>
                          <a:effectLst/>
                          <a:latin typeface="Times New Roman"/>
                        </a:rPr>
                        <a:t> (parents-grandparents sample)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800" b="0" i="0" u="none" strike="noStrike" dirty="0">
                          <a:solidFill>
                            <a:srgbClr val="FF0000"/>
                          </a:solidFill>
                          <a:effectLst/>
                          <a:latin typeface="Times New Roman"/>
                        </a:rPr>
                        <a:t>(parents-grandparents sample)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256669">
                <a:tc vMerge="1">
                  <a:txBody>
                    <a:bodyPr/>
                    <a:lstStyle/>
                    <a:p>
                      <a:endParaRPr lang="en-US"/>
                    </a:p>
                  </a:txBody>
                  <a:tcPr/>
                </a:tc>
                <a:tc>
                  <a:txBody>
                    <a:bodyPr/>
                    <a:lstStyle/>
                    <a:p>
                      <a:pPr algn="l" fontAlgn="b"/>
                      <a:r>
                        <a:rPr lang="en-US" sz="1800" b="0" i="0" u="none" strike="noStrike" dirty="0">
                          <a:solidFill>
                            <a:srgbClr val="FF0000"/>
                          </a:solidFill>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a:solidFill>
                            <a:srgbClr val="FF0000"/>
                          </a:solidFill>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56669">
                <a:tc rowSpan="7">
                  <a:txBody>
                    <a:bodyPr/>
                    <a:lstStyle/>
                    <a:p>
                      <a:pPr algn="ctr" fontAlgn="ctr"/>
                      <a:r>
                        <a:rPr lang="en-US" sz="1800" b="1" i="0" u="none" strike="noStrike">
                          <a:solidFill>
                            <a:srgbClr val="FF0000"/>
                          </a:solidFill>
                          <a:effectLst/>
                          <a:latin typeface="Times New Roman"/>
                        </a:rPr>
                        <a:t>Parents in off-farm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a:solidFill>
                            <a:srgbClr val="FF0000"/>
                          </a:solidFill>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800" b="0" i="0" u="none" strike="noStrike" dirty="0">
                          <a:solidFill>
                            <a:srgbClr val="FF0000"/>
                          </a:solidFill>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56669">
                <a:tc vMerge="1">
                  <a:txBody>
                    <a:bodyPr/>
                    <a:lstStyle/>
                    <a:p>
                      <a:endParaRPr lang="en-US"/>
                    </a:p>
                  </a:txBody>
                  <a:tcPr/>
                </a:tc>
                <a:tc>
                  <a:txBody>
                    <a:bodyPr/>
                    <a:lstStyle/>
                    <a:p>
                      <a:pPr algn="ctr" fontAlgn="b"/>
                      <a:r>
                        <a:rPr lang="en-US" sz="1800" b="1" i="0" u="none" strike="noStrike" dirty="0">
                          <a:solidFill>
                            <a:srgbClr val="FF0000"/>
                          </a:solidFill>
                          <a:effectLst/>
                          <a:latin typeface="Times New Roman"/>
                        </a:rPr>
                        <a:t>621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800" b="1" i="0" u="none" strike="noStrike" dirty="0">
                          <a:solidFill>
                            <a:srgbClr val="FF0000"/>
                          </a:solidFill>
                          <a:effectLst/>
                          <a:latin typeface="Times New Roman"/>
                        </a:rPr>
                        <a:t>1746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256669">
                <a:tc vMerge="1">
                  <a:txBody>
                    <a:bodyPr/>
                    <a:lstStyle/>
                    <a:p>
                      <a:endParaRPr lang="en-US"/>
                    </a:p>
                  </a:txBody>
                  <a:tcPr/>
                </a:tc>
                <a:tc>
                  <a:txBody>
                    <a:bodyPr/>
                    <a:lstStyle/>
                    <a:p>
                      <a:pPr algn="ctr" fontAlgn="b"/>
                      <a:r>
                        <a:rPr lang="en-US" sz="1800" b="0" i="0" u="none" strike="noStrike">
                          <a:solidFill>
                            <a:srgbClr val="FF0000"/>
                          </a:solidFill>
                          <a:effectLst/>
                          <a:latin typeface="Times New Roman"/>
                        </a:rPr>
                        <a:t>(children-parents sample)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800" b="0" i="0" u="none" strike="noStrike" dirty="0">
                          <a:solidFill>
                            <a:srgbClr val="FF0000"/>
                          </a:solidFill>
                          <a:effectLst/>
                          <a:latin typeface="Times New Roman"/>
                        </a:rPr>
                        <a:t>(children-parents sample)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256669">
                <a:tc vMerge="1">
                  <a:txBody>
                    <a:bodyPr/>
                    <a:lstStyle/>
                    <a:p>
                      <a:endParaRPr lang="en-US"/>
                    </a:p>
                  </a:txBody>
                  <a:tcPr/>
                </a:tc>
                <a:tc>
                  <a:txBody>
                    <a:bodyPr/>
                    <a:lstStyle/>
                    <a:p>
                      <a:pPr algn="ctr" fontAlgn="b"/>
                      <a:r>
                        <a:rPr lang="en-US" sz="1800" b="0" i="0" u="none" strike="noStrike">
                          <a:solidFill>
                            <a:srgbClr val="FF0000"/>
                          </a:solidFill>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800" b="0" i="0" u="none" strike="noStrike" dirty="0">
                          <a:solidFill>
                            <a:srgbClr val="FF0000"/>
                          </a:solidFill>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256669">
                <a:tc vMerge="1">
                  <a:txBody>
                    <a:bodyPr/>
                    <a:lstStyle/>
                    <a:p>
                      <a:endParaRPr lang="en-US"/>
                    </a:p>
                  </a:txBody>
                  <a:tcPr/>
                </a:tc>
                <a:tc>
                  <a:txBody>
                    <a:bodyPr/>
                    <a:lstStyle/>
                    <a:p>
                      <a:pPr algn="ctr" fontAlgn="b"/>
                      <a:r>
                        <a:rPr lang="en-US" sz="1800" b="1" i="0" u="none" strike="noStrike">
                          <a:solidFill>
                            <a:srgbClr val="FF0000"/>
                          </a:solidFill>
                          <a:effectLst/>
                          <a:latin typeface="Times New Roman"/>
                        </a:rPr>
                        <a:t>690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800" b="1" i="0" u="none" strike="noStrike" dirty="0">
                          <a:solidFill>
                            <a:srgbClr val="FF0000"/>
                          </a:solidFill>
                          <a:effectLst/>
                          <a:latin typeface="Times New Roman"/>
                        </a:rPr>
                        <a:t>312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256669">
                <a:tc vMerge="1">
                  <a:txBody>
                    <a:bodyPr/>
                    <a:lstStyle/>
                    <a:p>
                      <a:endParaRPr lang="en-US"/>
                    </a:p>
                  </a:txBody>
                  <a:tcPr/>
                </a:tc>
                <a:tc>
                  <a:txBody>
                    <a:bodyPr/>
                    <a:lstStyle/>
                    <a:p>
                      <a:pPr algn="ctr" fontAlgn="b"/>
                      <a:r>
                        <a:rPr lang="en-US" sz="1800" b="0" i="0" u="none" strike="noStrike">
                          <a:solidFill>
                            <a:srgbClr val="FF0000"/>
                          </a:solidFill>
                          <a:effectLst/>
                          <a:latin typeface="Times New Roman"/>
                        </a:rPr>
                        <a:t>(parents-grandparents sample)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800" b="0" i="0" u="none" strike="noStrike" dirty="0">
                          <a:solidFill>
                            <a:srgbClr val="FF0000"/>
                          </a:solidFill>
                          <a:effectLst/>
                          <a:latin typeface="Times New Roman"/>
                        </a:rPr>
                        <a:t>(parents-grandparents sample)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256669">
                <a:tc vMerge="1">
                  <a:txBody>
                    <a:bodyPr/>
                    <a:lstStyle/>
                    <a:p>
                      <a:endParaRPr lang="en-US"/>
                    </a:p>
                  </a:txBody>
                  <a:tcPr/>
                </a:tc>
                <a:tc>
                  <a:txBody>
                    <a:bodyPr/>
                    <a:lstStyle/>
                    <a:p>
                      <a:pPr algn="l" fontAlgn="b"/>
                      <a:r>
                        <a:rPr lang="en-US" sz="1800" b="0" i="0" u="none" strike="noStrike">
                          <a:solidFill>
                            <a:srgbClr val="FF0000"/>
                          </a:solidFill>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a:solidFill>
                            <a:srgbClr val="FF0000"/>
                          </a:solidFill>
                          <a:effectLst/>
                          <a:latin typeface="Times New Roman"/>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0460603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2288" y="762000"/>
            <a:ext cx="9677400" cy="6096000"/>
          </a:xfrm>
          <a:prstGeom prst="rect">
            <a:avLst/>
          </a:prstGeom>
        </p:spPr>
      </p:pic>
    </p:spTree>
    <p:extLst>
      <p:ext uri="{BB962C8B-B14F-4D97-AF65-F5344CB8AC3E}">
        <p14:creationId xmlns:p14="http://schemas.microsoft.com/office/powerpoint/2010/main" val="33370250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609600"/>
            <a:ext cx="9144000" cy="6019800"/>
          </a:xfrm>
          <a:prstGeom prst="rect">
            <a:avLst/>
          </a:prstGeom>
        </p:spPr>
      </p:pic>
    </p:spTree>
    <p:extLst>
      <p:ext uri="{BB962C8B-B14F-4D97-AF65-F5344CB8AC3E}">
        <p14:creationId xmlns:p14="http://schemas.microsoft.com/office/powerpoint/2010/main" val="38220779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381000"/>
            <a:ext cx="9144000" cy="6248400"/>
          </a:xfrm>
          <a:prstGeom prst="rect">
            <a:avLst/>
          </a:prstGeom>
        </p:spPr>
      </p:pic>
    </p:spTree>
    <p:extLst>
      <p:ext uri="{BB962C8B-B14F-4D97-AF65-F5344CB8AC3E}">
        <p14:creationId xmlns:p14="http://schemas.microsoft.com/office/powerpoint/2010/main" val="10957012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81000" y="838200"/>
            <a:ext cx="8763000" cy="5105400"/>
          </a:xfrm>
          <a:prstGeom prst="rect">
            <a:avLst/>
          </a:prstGeom>
        </p:spPr>
      </p:pic>
    </p:spTree>
    <p:extLst>
      <p:ext uri="{BB962C8B-B14F-4D97-AF65-F5344CB8AC3E}">
        <p14:creationId xmlns:p14="http://schemas.microsoft.com/office/powerpoint/2010/main" val="31812637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52400" y="457200"/>
            <a:ext cx="9753599" cy="6705600"/>
          </a:xfrm>
          <a:prstGeom prst="rect">
            <a:avLst/>
          </a:prstGeom>
        </p:spPr>
      </p:pic>
    </p:spTree>
    <p:extLst>
      <p:ext uri="{BB962C8B-B14F-4D97-AF65-F5344CB8AC3E}">
        <p14:creationId xmlns:p14="http://schemas.microsoft.com/office/powerpoint/2010/main" val="11778203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457200"/>
            <a:ext cx="9144000" cy="6400800"/>
          </a:xfrm>
          <a:prstGeom prst="rect">
            <a:avLst/>
          </a:prstGeom>
        </p:spPr>
      </p:pic>
    </p:spTree>
    <p:extLst>
      <p:ext uri="{BB962C8B-B14F-4D97-AF65-F5344CB8AC3E}">
        <p14:creationId xmlns:p14="http://schemas.microsoft.com/office/powerpoint/2010/main" val="30547420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839200" cy="990600"/>
          </a:xfrm>
        </p:spPr>
        <p:txBody>
          <a:bodyPr>
            <a:noAutofit/>
          </a:bodyPr>
          <a:lstStyle/>
          <a:p>
            <a:r>
              <a:rPr lang="en-US" sz="3600" b="1" dirty="0" smtClean="0">
                <a:solidFill>
                  <a:schemeClr val="accent1"/>
                </a:solidFill>
                <a:latin typeface="Bell MT" panose="02020503060305020303" pitchFamily="18" charset="0"/>
              </a:rPr>
              <a:t>Are</a:t>
            </a:r>
            <a:r>
              <a:rPr lang="en-US" sz="3600" b="1" dirty="0" smtClean="0">
                <a:solidFill>
                  <a:schemeClr val="accent1"/>
                </a:solidFill>
                <a:latin typeface="Bell MT" panose="02020503060305020303" pitchFamily="18" charset="0"/>
              </a:rPr>
              <a:t> </a:t>
            </a:r>
            <a:r>
              <a:rPr lang="en-US" sz="3600" b="1" dirty="0" smtClean="0">
                <a:solidFill>
                  <a:schemeClr val="accent1"/>
                </a:solidFill>
                <a:latin typeface="Bell MT" panose="02020503060305020303" pitchFamily="18" charset="0"/>
              </a:rPr>
              <a:t>Children of the Reform Better Off?</a:t>
            </a:r>
            <a:endParaRPr lang="en-US" sz="3600" b="1" dirty="0">
              <a:solidFill>
                <a:schemeClr val="accent1"/>
              </a:solidFill>
              <a:latin typeface="Bell MT" panose="02020503060305020303" pitchFamily="18" charset="0"/>
            </a:endParaRPr>
          </a:p>
        </p:txBody>
      </p:sp>
      <p:sp>
        <p:nvSpPr>
          <p:cNvPr id="3" name="Content Placeholder 2"/>
          <p:cNvSpPr>
            <a:spLocks noGrp="1"/>
          </p:cNvSpPr>
          <p:nvPr>
            <p:ph idx="1"/>
          </p:nvPr>
        </p:nvSpPr>
        <p:spPr>
          <a:xfrm>
            <a:off x="457200" y="1752600"/>
            <a:ext cx="8458200" cy="4373563"/>
          </a:xfrm>
        </p:spPr>
        <p:txBody>
          <a:bodyPr>
            <a:noAutofit/>
          </a:bodyPr>
          <a:lstStyle/>
          <a:p>
            <a:r>
              <a:rPr lang="en-US" sz="2800" b="1" dirty="0" smtClean="0">
                <a:solidFill>
                  <a:srgbClr val="FF0000"/>
                </a:solidFill>
                <a:latin typeface="Bell MT" panose="02020503060305020303" pitchFamily="18" charset="0"/>
              </a:rPr>
              <a:t>Pre- and Post-Reform Generations</a:t>
            </a:r>
            <a:endParaRPr lang="en-US" sz="2800" b="1" dirty="0" smtClean="0">
              <a:solidFill>
                <a:srgbClr val="FF0000"/>
              </a:solidFill>
              <a:latin typeface="Bell MT" panose="02020503060305020303" pitchFamily="18" charset="0"/>
            </a:endParaRPr>
          </a:p>
          <a:p>
            <a:pPr lvl="1"/>
            <a:r>
              <a:rPr lang="en-US" sz="2800" dirty="0">
                <a:solidFill>
                  <a:srgbClr val="FF0000"/>
                </a:solidFill>
                <a:latin typeface="Bell MT" panose="02020503060305020303" pitchFamily="18" charset="0"/>
              </a:rPr>
              <a:t>Sons –  </a:t>
            </a:r>
            <a:r>
              <a:rPr lang="en-US" sz="2800" dirty="0" smtClean="0">
                <a:solidFill>
                  <a:srgbClr val="FF0000"/>
                </a:solidFill>
                <a:latin typeface="Bell MT" panose="02020503060305020303" pitchFamily="18" charset="0"/>
              </a:rPr>
              <a:t>Family Background </a:t>
            </a:r>
            <a:r>
              <a:rPr lang="en-US" sz="2800" dirty="0">
                <a:solidFill>
                  <a:srgbClr val="FF0000"/>
                </a:solidFill>
                <a:latin typeface="Bell MT" panose="02020503060305020303" pitchFamily="18" charset="0"/>
              </a:rPr>
              <a:t>More </a:t>
            </a:r>
            <a:r>
              <a:rPr lang="en-US" sz="2800" dirty="0" smtClean="0">
                <a:solidFill>
                  <a:srgbClr val="FF0000"/>
                </a:solidFill>
                <a:latin typeface="Bell MT" panose="02020503060305020303" pitchFamily="18" charset="0"/>
              </a:rPr>
              <a:t>Important after Reform</a:t>
            </a:r>
            <a:endParaRPr lang="en-US" sz="2800" dirty="0" smtClean="0">
              <a:solidFill>
                <a:srgbClr val="FF0000"/>
              </a:solidFill>
              <a:latin typeface="Bell MT" panose="02020503060305020303" pitchFamily="18" charset="0"/>
            </a:endParaRPr>
          </a:p>
          <a:p>
            <a:pPr lvl="1"/>
            <a:r>
              <a:rPr lang="en-US" sz="2800" dirty="0" smtClean="0">
                <a:solidFill>
                  <a:srgbClr val="FF0000"/>
                </a:solidFill>
                <a:latin typeface="Bell MT" panose="02020503060305020303" pitchFamily="18" charset="0"/>
              </a:rPr>
              <a:t>Girls </a:t>
            </a:r>
            <a:r>
              <a:rPr lang="en-US" sz="2800" dirty="0" smtClean="0">
                <a:solidFill>
                  <a:srgbClr val="FF0000"/>
                </a:solidFill>
                <a:latin typeface="Bell MT" panose="02020503060305020303" pitchFamily="18" charset="0"/>
              </a:rPr>
              <a:t>– </a:t>
            </a:r>
            <a:r>
              <a:rPr lang="en-US" sz="2800" dirty="0" smtClean="0">
                <a:solidFill>
                  <a:srgbClr val="FF0000"/>
                </a:solidFill>
                <a:latin typeface="Bell MT" panose="02020503060305020303" pitchFamily="18" charset="0"/>
              </a:rPr>
              <a:t>Similar </a:t>
            </a:r>
            <a:r>
              <a:rPr lang="en-US" sz="2800" dirty="0">
                <a:solidFill>
                  <a:srgbClr val="FF0000"/>
                </a:solidFill>
                <a:latin typeface="Bell MT" panose="02020503060305020303" pitchFamily="18" charset="0"/>
              </a:rPr>
              <a:t>A</a:t>
            </a:r>
            <a:r>
              <a:rPr lang="en-US" sz="2800" dirty="0" smtClean="0">
                <a:solidFill>
                  <a:srgbClr val="FF0000"/>
                </a:solidFill>
                <a:latin typeface="Bell MT" panose="02020503060305020303" pitchFamily="18" charset="0"/>
              </a:rPr>
              <a:t>cross </a:t>
            </a:r>
            <a:r>
              <a:rPr lang="en-US" sz="2800" dirty="0" smtClean="0">
                <a:solidFill>
                  <a:srgbClr val="FF0000"/>
                </a:solidFill>
                <a:latin typeface="Bell MT" panose="02020503060305020303" pitchFamily="18" charset="0"/>
              </a:rPr>
              <a:t>Generations</a:t>
            </a:r>
            <a:endParaRPr lang="en-US" sz="2800" dirty="0" smtClean="0">
              <a:solidFill>
                <a:srgbClr val="FF0000"/>
              </a:solidFill>
              <a:latin typeface="Bell MT" panose="02020503060305020303" pitchFamily="18" charset="0"/>
            </a:endParaRPr>
          </a:p>
          <a:p>
            <a:r>
              <a:rPr lang="en-US" sz="2800" b="1" dirty="0" smtClean="0">
                <a:solidFill>
                  <a:srgbClr val="FF0000"/>
                </a:solidFill>
                <a:latin typeface="Bell MT" panose="02020503060305020303" pitchFamily="18" charset="0"/>
              </a:rPr>
              <a:t>Possible </a:t>
            </a:r>
            <a:r>
              <a:rPr lang="en-US" sz="2800" b="1" dirty="0" smtClean="0">
                <a:solidFill>
                  <a:srgbClr val="FF0000"/>
                </a:solidFill>
                <a:latin typeface="Bell MT" panose="02020503060305020303" pitchFamily="18" charset="0"/>
              </a:rPr>
              <a:t>Explanations</a:t>
            </a:r>
            <a:endParaRPr lang="en-US" sz="2800" b="1" dirty="0" smtClean="0">
              <a:solidFill>
                <a:srgbClr val="FF0000"/>
              </a:solidFill>
              <a:latin typeface="Bell MT" panose="02020503060305020303" pitchFamily="18" charset="0"/>
            </a:endParaRPr>
          </a:p>
          <a:p>
            <a:pPr lvl="1"/>
            <a:r>
              <a:rPr lang="en-US" sz="2800" dirty="0" smtClean="0">
                <a:solidFill>
                  <a:srgbClr val="FF0000"/>
                </a:solidFill>
                <a:latin typeface="Bell MT" panose="02020503060305020303" pitchFamily="18" charset="0"/>
              </a:rPr>
              <a:t>Increasing </a:t>
            </a:r>
            <a:r>
              <a:rPr lang="en-US" sz="2800" dirty="0" smtClean="0">
                <a:solidFill>
                  <a:srgbClr val="FF0000"/>
                </a:solidFill>
                <a:latin typeface="Bell MT" panose="02020503060305020303" pitchFamily="18" charset="0"/>
              </a:rPr>
              <a:t>Returns </a:t>
            </a:r>
            <a:r>
              <a:rPr lang="en-US" sz="2800" dirty="0" smtClean="0">
                <a:solidFill>
                  <a:srgbClr val="FF0000"/>
                </a:solidFill>
                <a:latin typeface="Bell MT" panose="02020503060305020303" pitchFamily="18" charset="0"/>
              </a:rPr>
              <a:t>to </a:t>
            </a:r>
            <a:r>
              <a:rPr lang="en-US" sz="2800" dirty="0" smtClean="0">
                <a:solidFill>
                  <a:srgbClr val="FF0000"/>
                </a:solidFill>
                <a:latin typeface="Bell MT" panose="02020503060305020303" pitchFamily="18" charset="0"/>
              </a:rPr>
              <a:t>Education</a:t>
            </a:r>
            <a:r>
              <a:rPr lang="en-US" sz="2800" dirty="0" smtClean="0">
                <a:solidFill>
                  <a:srgbClr val="FF0000"/>
                </a:solidFill>
                <a:latin typeface="Bell MT" panose="02020503060305020303" pitchFamily="18" charset="0"/>
              </a:rPr>
              <a:t>, </a:t>
            </a:r>
            <a:r>
              <a:rPr lang="en-US" sz="2800" dirty="0" smtClean="0">
                <a:solidFill>
                  <a:srgbClr val="FF0000"/>
                </a:solidFill>
                <a:latin typeface="Bell MT" panose="02020503060305020303" pitchFamily="18" charset="0"/>
              </a:rPr>
              <a:t>Especially </a:t>
            </a:r>
            <a:r>
              <a:rPr lang="en-US" sz="2800" dirty="0" smtClean="0">
                <a:solidFill>
                  <a:srgbClr val="FF0000"/>
                </a:solidFill>
                <a:latin typeface="Bell MT" panose="02020503060305020303" pitchFamily="18" charset="0"/>
              </a:rPr>
              <a:t>for </a:t>
            </a:r>
            <a:r>
              <a:rPr lang="en-US" sz="2800" dirty="0" smtClean="0">
                <a:solidFill>
                  <a:srgbClr val="FF0000"/>
                </a:solidFill>
                <a:latin typeface="Bell MT" panose="02020503060305020303" pitchFamily="18" charset="0"/>
              </a:rPr>
              <a:t>Boys</a:t>
            </a:r>
            <a:endParaRPr lang="en-US" sz="2800" dirty="0" smtClean="0">
              <a:solidFill>
                <a:srgbClr val="FF0000"/>
              </a:solidFill>
              <a:latin typeface="Bell MT" panose="02020503060305020303" pitchFamily="18" charset="0"/>
            </a:endParaRPr>
          </a:p>
          <a:p>
            <a:pPr lvl="1"/>
            <a:r>
              <a:rPr lang="en-US" sz="2800" dirty="0" smtClean="0">
                <a:solidFill>
                  <a:srgbClr val="FF0000"/>
                </a:solidFill>
                <a:latin typeface="Bell MT" panose="02020503060305020303" pitchFamily="18" charset="0"/>
              </a:rPr>
              <a:t>Reinforcing Factors</a:t>
            </a:r>
            <a:r>
              <a:rPr lang="en-US" sz="2800" dirty="0" smtClean="0">
                <a:solidFill>
                  <a:srgbClr val="FF0000"/>
                </a:solidFill>
                <a:latin typeface="Bell MT" panose="02020503060305020303" pitchFamily="18" charset="0"/>
              </a:rPr>
              <a:t>: </a:t>
            </a:r>
            <a:r>
              <a:rPr lang="en-US" sz="2800" dirty="0" smtClean="0">
                <a:solidFill>
                  <a:srgbClr val="FF0000"/>
                </a:solidFill>
                <a:latin typeface="Bell MT" panose="02020503060305020303" pitchFamily="18" charset="0"/>
              </a:rPr>
              <a:t>Son </a:t>
            </a:r>
            <a:r>
              <a:rPr lang="en-US" sz="2800" dirty="0" smtClean="0">
                <a:solidFill>
                  <a:srgbClr val="FF0000"/>
                </a:solidFill>
                <a:latin typeface="Bell MT" panose="02020503060305020303" pitchFamily="18" charset="0"/>
              </a:rPr>
              <a:t>P</a:t>
            </a:r>
            <a:r>
              <a:rPr lang="en-US" sz="2800" dirty="0" smtClean="0">
                <a:solidFill>
                  <a:srgbClr val="FF0000"/>
                </a:solidFill>
                <a:latin typeface="Bell MT" panose="02020503060305020303" pitchFamily="18" charset="0"/>
              </a:rPr>
              <a:t>reference</a:t>
            </a:r>
            <a:r>
              <a:rPr lang="en-US" sz="2800" dirty="0" smtClean="0">
                <a:solidFill>
                  <a:srgbClr val="FF0000"/>
                </a:solidFill>
                <a:latin typeface="Bell MT" panose="02020503060305020303" pitchFamily="18" charset="0"/>
              </a:rPr>
              <a:t>, </a:t>
            </a:r>
            <a:r>
              <a:rPr lang="en-US" sz="2800" dirty="0" smtClean="0">
                <a:solidFill>
                  <a:srgbClr val="FF0000"/>
                </a:solidFill>
                <a:latin typeface="Bell MT" panose="02020503060305020303" pitchFamily="18" charset="0"/>
              </a:rPr>
              <a:t>Old-age </a:t>
            </a:r>
            <a:r>
              <a:rPr lang="en-US" sz="2800" dirty="0" smtClean="0">
                <a:solidFill>
                  <a:srgbClr val="FF0000"/>
                </a:solidFill>
                <a:latin typeface="Bell MT" panose="02020503060305020303" pitchFamily="18" charset="0"/>
              </a:rPr>
              <a:t>support</a:t>
            </a:r>
          </a:p>
          <a:p>
            <a:pPr lvl="1"/>
            <a:r>
              <a:rPr lang="en-US" sz="2800" dirty="0" smtClean="0">
                <a:solidFill>
                  <a:srgbClr val="FF0000"/>
                </a:solidFill>
                <a:latin typeface="Bell MT" panose="02020503060305020303" pitchFamily="18" charset="0"/>
              </a:rPr>
              <a:t>Girls’ </a:t>
            </a:r>
            <a:r>
              <a:rPr lang="en-US" sz="2800" dirty="0" smtClean="0">
                <a:solidFill>
                  <a:srgbClr val="FF0000"/>
                </a:solidFill>
                <a:latin typeface="Bell MT" panose="02020503060305020303" pitchFamily="18" charset="0"/>
              </a:rPr>
              <a:t>Continuation in Schools Depend on</a:t>
            </a:r>
            <a:r>
              <a:rPr lang="en-US" sz="2800" dirty="0" smtClean="0">
                <a:solidFill>
                  <a:srgbClr val="FF0000"/>
                </a:solidFill>
                <a:latin typeface="Bell MT" panose="02020503060305020303" pitchFamily="18" charset="0"/>
              </a:rPr>
              <a:t> </a:t>
            </a:r>
            <a:r>
              <a:rPr lang="en-US" sz="2800" dirty="0">
                <a:solidFill>
                  <a:srgbClr val="FF0000"/>
                </a:solidFill>
                <a:latin typeface="Bell MT" panose="02020503060305020303" pitchFamily="18" charset="0"/>
              </a:rPr>
              <a:t>A</a:t>
            </a:r>
            <a:r>
              <a:rPr lang="en-US" sz="2800" dirty="0" smtClean="0">
                <a:solidFill>
                  <a:srgbClr val="FF0000"/>
                </a:solidFill>
                <a:latin typeface="Bell MT" panose="02020503060305020303" pitchFamily="18" charset="0"/>
              </a:rPr>
              <a:t>cademic </a:t>
            </a:r>
            <a:r>
              <a:rPr lang="en-US" sz="2800" dirty="0" smtClean="0">
                <a:solidFill>
                  <a:srgbClr val="FF0000"/>
                </a:solidFill>
                <a:latin typeface="Bell MT" panose="02020503060305020303" pitchFamily="18" charset="0"/>
              </a:rPr>
              <a:t>P</a:t>
            </a:r>
            <a:r>
              <a:rPr lang="en-US" sz="2800" dirty="0" smtClean="0">
                <a:solidFill>
                  <a:srgbClr val="FF0000"/>
                </a:solidFill>
                <a:latin typeface="Bell MT" panose="02020503060305020303" pitchFamily="18" charset="0"/>
              </a:rPr>
              <a:t>erformance (ability)</a:t>
            </a:r>
            <a:endParaRPr lang="en-US" sz="2800" dirty="0" smtClean="0">
              <a:solidFill>
                <a:srgbClr val="FF0000"/>
              </a:solidFill>
              <a:latin typeface="Bell MT" panose="02020503060305020303" pitchFamily="18" charset="0"/>
            </a:endParaRPr>
          </a:p>
        </p:txBody>
      </p:sp>
    </p:spTree>
    <p:extLst>
      <p:ext uri="{BB962C8B-B14F-4D97-AF65-F5344CB8AC3E}">
        <p14:creationId xmlns:p14="http://schemas.microsoft.com/office/powerpoint/2010/main" val="22612558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8458200" cy="990600"/>
          </a:xfrm>
        </p:spPr>
        <p:txBody>
          <a:bodyPr>
            <a:normAutofit/>
          </a:bodyPr>
          <a:lstStyle/>
          <a:p>
            <a:pPr algn="ctr"/>
            <a:r>
              <a:rPr lang="en-US" sz="3600" b="1" dirty="0" smtClean="0">
                <a:latin typeface="Bell MT" panose="02020503060305020303" pitchFamily="18" charset="0"/>
              </a:rPr>
              <a:t>Choosing </a:t>
            </a:r>
            <a:r>
              <a:rPr lang="en-US" sz="3600" b="1" dirty="0" smtClean="0">
                <a:latin typeface="Bell MT" panose="02020503060305020303" pitchFamily="18" charset="0"/>
              </a:rPr>
              <a:t>the Right Parents</a:t>
            </a:r>
            <a:endParaRPr lang="en-US" sz="3600" b="1" dirty="0">
              <a:latin typeface="Bell MT" panose="02020503060305020303" pitchFamily="18" charset="0"/>
            </a:endParaRPr>
          </a:p>
        </p:txBody>
      </p:sp>
      <p:sp>
        <p:nvSpPr>
          <p:cNvPr id="3" name="Content Placeholder 2"/>
          <p:cNvSpPr>
            <a:spLocks noGrp="1"/>
          </p:cNvSpPr>
          <p:nvPr>
            <p:ph idx="1"/>
          </p:nvPr>
        </p:nvSpPr>
        <p:spPr>
          <a:xfrm>
            <a:off x="152400" y="1600200"/>
            <a:ext cx="8839200" cy="4876800"/>
          </a:xfrm>
        </p:spPr>
        <p:txBody>
          <a:bodyPr/>
          <a:lstStyle/>
          <a:p>
            <a:pPr marL="0" indent="0">
              <a:buNone/>
            </a:pPr>
            <a:endParaRPr lang="en-US" sz="3200" b="1" dirty="0" smtClean="0"/>
          </a:p>
          <a:p>
            <a:pPr lvl="1"/>
            <a:r>
              <a:rPr lang="en-US" sz="2800" b="1" dirty="0" smtClean="0">
                <a:solidFill>
                  <a:srgbClr val="FF0000"/>
                </a:solidFill>
                <a:latin typeface="Bell MT" panose="02020503060305020303" pitchFamily="18" charset="0"/>
              </a:rPr>
              <a:t>Heterogeneity in the Effects of Family Background: What Does the Mean Effect Miss?</a:t>
            </a:r>
          </a:p>
          <a:p>
            <a:pPr lvl="1"/>
            <a:r>
              <a:rPr lang="en-US" sz="2800" b="1" dirty="0" smtClean="0">
                <a:solidFill>
                  <a:srgbClr val="FF0000"/>
                </a:solidFill>
                <a:latin typeface="Bell MT" panose="02020503060305020303" pitchFamily="18" charset="0"/>
              </a:rPr>
              <a:t>Best of Both Worlds: Educated and Rich (Non-farmer) Parents</a:t>
            </a:r>
            <a:endParaRPr lang="en-US" sz="2800" b="1" dirty="0" smtClean="0">
              <a:solidFill>
                <a:srgbClr val="FF0000"/>
              </a:solidFill>
              <a:latin typeface="Bell MT" panose="02020503060305020303" pitchFamily="18" charset="0"/>
            </a:endParaRPr>
          </a:p>
          <a:p>
            <a:pPr lvl="1"/>
            <a:r>
              <a:rPr lang="en-US" sz="2800" b="1" dirty="0" smtClean="0">
                <a:solidFill>
                  <a:srgbClr val="FF0000"/>
                </a:solidFill>
                <a:latin typeface="Bell MT" panose="02020503060305020303" pitchFamily="18" charset="0"/>
              </a:rPr>
              <a:t>Rich (Non-farmer), </a:t>
            </a:r>
            <a:r>
              <a:rPr lang="en-US" sz="2800" b="1" dirty="0" smtClean="0">
                <a:solidFill>
                  <a:srgbClr val="FF0000"/>
                </a:solidFill>
                <a:latin typeface="Bell MT" panose="02020503060305020303" pitchFamily="18" charset="0"/>
              </a:rPr>
              <a:t>but </a:t>
            </a:r>
            <a:r>
              <a:rPr lang="en-US" sz="2800" b="1" dirty="0" smtClean="0">
                <a:solidFill>
                  <a:srgbClr val="FF0000"/>
                </a:solidFill>
                <a:latin typeface="Bell MT" panose="02020503060305020303" pitchFamily="18" charset="0"/>
              </a:rPr>
              <a:t>Uneducated </a:t>
            </a:r>
            <a:r>
              <a:rPr lang="en-US" sz="2800" b="1" dirty="0">
                <a:solidFill>
                  <a:srgbClr val="FF0000"/>
                </a:solidFill>
                <a:latin typeface="Bell MT" panose="02020503060305020303" pitchFamily="18" charset="0"/>
              </a:rPr>
              <a:t>P</a:t>
            </a:r>
            <a:r>
              <a:rPr lang="en-US" sz="2800" b="1" dirty="0" smtClean="0">
                <a:solidFill>
                  <a:srgbClr val="FF0000"/>
                </a:solidFill>
                <a:latin typeface="Bell MT" panose="02020503060305020303" pitchFamily="18" charset="0"/>
              </a:rPr>
              <a:t>arents</a:t>
            </a:r>
            <a:r>
              <a:rPr lang="en-US" sz="2800" b="1" dirty="0" smtClean="0">
                <a:solidFill>
                  <a:srgbClr val="FF0000"/>
                </a:solidFill>
                <a:latin typeface="Bell MT" panose="02020503060305020303" pitchFamily="18" charset="0"/>
              </a:rPr>
              <a:t>?</a:t>
            </a:r>
          </a:p>
          <a:p>
            <a:pPr lvl="1"/>
            <a:r>
              <a:rPr lang="en-US" sz="2800" b="1" dirty="0" smtClean="0">
                <a:solidFill>
                  <a:srgbClr val="FF0000"/>
                </a:solidFill>
                <a:latin typeface="Bell MT" panose="02020503060305020303" pitchFamily="18" charset="0"/>
              </a:rPr>
              <a:t>Or </a:t>
            </a:r>
            <a:r>
              <a:rPr lang="en-US" sz="2800" b="1" dirty="0" smtClean="0">
                <a:solidFill>
                  <a:srgbClr val="FF0000"/>
                </a:solidFill>
                <a:latin typeface="Bell MT" panose="02020503060305020303" pitchFamily="18" charset="0"/>
              </a:rPr>
              <a:t>Educated</a:t>
            </a:r>
            <a:r>
              <a:rPr lang="en-US" sz="2800" b="1" dirty="0" smtClean="0">
                <a:solidFill>
                  <a:srgbClr val="FF0000"/>
                </a:solidFill>
                <a:latin typeface="Bell MT" panose="02020503060305020303" pitchFamily="18" charset="0"/>
              </a:rPr>
              <a:t>, but </a:t>
            </a:r>
            <a:r>
              <a:rPr lang="en-US" sz="2800" b="1" dirty="0" smtClean="0">
                <a:solidFill>
                  <a:srgbClr val="FF0000"/>
                </a:solidFill>
                <a:latin typeface="Bell MT" panose="02020503060305020303" pitchFamily="18" charset="0"/>
              </a:rPr>
              <a:t>Poor </a:t>
            </a:r>
            <a:r>
              <a:rPr lang="en-US" sz="2800" b="1" dirty="0">
                <a:solidFill>
                  <a:srgbClr val="FF0000"/>
                </a:solidFill>
                <a:latin typeface="Bell MT" panose="02020503060305020303" pitchFamily="18" charset="0"/>
              </a:rPr>
              <a:t>P</a:t>
            </a:r>
            <a:r>
              <a:rPr lang="en-US" sz="2800" b="1" dirty="0" smtClean="0">
                <a:solidFill>
                  <a:srgbClr val="FF0000"/>
                </a:solidFill>
                <a:latin typeface="Bell MT" panose="02020503060305020303" pitchFamily="18" charset="0"/>
              </a:rPr>
              <a:t>arents</a:t>
            </a:r>
            <a:r>
              <a:rPr lang="en-US" sz="2800" b="1" dirty="0" smtClean="0">
                <a:solidFill>
                  <a:srgbClr val="FF0000"/>
                </a:solidFill>
                <a:latin typeface="Bell MT" panose="02020503060305020303" pitchFamily="18" charset="0"/>
              </a:rPr>
              <a:t>?</a:t>
            </a:r>
          </a:p>
          <a:p>
            <a:pPr lvl="1"/>
            <a:r>
              <a:rPr lang="en-US" sz="2800" b="1" dirty="0" smtClean="0">
                <a:solidFill>
                  <a:srgbClr val="FF0000"/>
                </a:solidFill>
                <a:latin typeface="Bell MT" panose="02020503060305020303" pitchFamily="18" charset="0"/>
              </a:rPr>
              <a:t>A Dollar More than a Dollar’s Worth?</a:t>
            </a:r>
            <a:endParaRPr lang="en-US" sz="2800" b="1" dirty="0" smtClean="0">
              <a:solidFill>
                <a:srgbClr val="FF0000"/>
              </a:solidFill>
              <a:latin typeface="Bell MT" panose="02020503060305020303" pitchFamily="18" charset="0"/>
            </a:endParaRPr>
          </a:p>
          <a:p>
            <a:pPr lvl="1"/>
            <a:endParaRPr lang="en-US" sz="2400" b="1" dirty="0"/>
          </a:p>
        </p:txBody>
      </p:sp>
    </p:spTree>
    <p:extLst>
      <p:ext uri="{BB962C8B-B14F-4D97-AF65-F5344CB8AC3E}">
        <p14:creationId xmlns:p14="http://schemas.microsoft.com/office/powerpoint/2010/main" val="30345477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884238"/>
          </a:xfrm>
        </p:spPr>
        <p:txBody>
          <a:bodyPr>
            <a:normAutofit/>
          </a:bodyPr>
          <a:lstStyle/>
          <a:p>
            <a:pPr algn="ctr"/>
            <a:r>
              <a:rPr lang="en-US" sz="3600" dirty="0" smtClean="0">
                <a:latin typeface="Bell MT" panose="02020503060305020303" pitchFamily="18" charset="0"/>
              </a:rPr>
              <a:t>Household Per Capita Income</a:t>
            </a:r>
            <a:endParaRPr lang="en-US" sz="3600" dirty="0">
              <a:latin typeface="Bell MT" panose="02020503060305020303" pitchFamily="18" charset="0"/>
            </a:endParaRPr>
          </a:p>
        </p:txBody>
      </p:sp>
      <p:sp>
        <p:nvSpPr>
          <p:cNvPr id="3" name="Content Placeholder 2"/>
          <p:cNvSpPr>
            <a:spLocks noGrp="1"/>
          </p:cNvSpPr>
          <p:nvPr>
            <p:ph idx="1"/>
          </p:nvPr>
        </p:nvSpPr>
        <p:spPr>
          <a:xfrm>
            <a:off x="457200" y="1219200"/>
            <a:ext cx="8229600" cy="4906963"/>
          </a:xfrm>
        </p:spPr>
        <p:txBody>
          <a:bodyPr/>
          <a:lstStyle/>
          <a:p>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2153500344"/>
              </p:ext>
            </p:extLst>
          </p:nvPr>
        </p:nvGraphicFramePr>
        <p:xfrm>
          <a:off x="452877" y="1752600"/>
          <a:ext cx="8691123" cy="3810000"/>
        </p:xfrm>
        <a:graphic>
          <a:graphicData uri="http://schemas.openxmlformats.org/presentationml/2006/ole">
            <mc:AlternateContent xmlns:mc="http://schemas.openxmlformats.org/markup-compatibility/2006">
              <mc:Choice xmlns:v="urn:schemas-microsoft-com:vml" Requires="v">
                <p:oleObj spid="_x0000_s9609" name="Worksheet" r:id="rId4" imgW="4505277" imgH="1342980" progId="Excel.Sheet.12">
                  <p:embed/>
                </p:oleObj>
              </mc:Choice>
              <mc:Fallback>
                <p:oleObj name="Worksheet" r:id="rId4" imgW="4505277" imgH="1342980" progId="Excel.Sheet.12">
                  <p:embed/>
                  <p:pic>
                    <p:nvPicPr>
                      <p:cNvPr id="0" name=""/>
                      <p:cNvPicPr/>
                      <p:nvPr/>
                    </p:nvPicPr>
                    <p:blipFill>
                      <a:blip r:embed="rId5"/>
                      <a:stretch>
                        <a:fillRect/>
                      </a:stretch>
                    </p:blipFill>
                    <p:spPr>
                      <a:xfrm>
                        <a:off x="452877" y="1752600"/>
                        <a:ext cx="8691123" cy="3810000"/>
                      </a:xfrm>
                      <a:prstGeom prst="rect">
                        <a:avLst/>
                      </a:prstGeom>
                    </p:spPr>
                  </p:pic>
                </p:oleObj>
              </mc:Fallback>
            </mc:AlternateContent>
          </a:graphicData>
        </a:graphic>
      </p:graphicFrame>
    </p:spTree>
    <p:extLst>
      <p:ext uri="{BB962C8B-B14F-4D97-AF65-F5344CB8AC3E}">
        <p14:creationId xmlns:p14="http://schemas.microsoft.com/office/powerpoint/2010/main" val="1215836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Bell MT" panose="02020503060305020303" pitchFamily="18" charset="0"/>
              </a:rPr>
              <a:t>The Big Picture:</a:t>
            </a:r>
            <a:br>
              <a:rPr lang="en-US" b="1" dirty="0" smtClean="0">
                <a:latin typeface="Bell MT" panose="02020503060305020303" pitchFamily="18" charset="0"/>
              </a:rPr>
            </a:br>
            <a:r>
              <a:rPr lang="en-US" sz="3600" b="1" dirty="0" smtClean="0">
                <a:latin typeface="Bell MT" panose="02020503060305020303" pitchFamily="18" charset="0"/>
              </a:rPr>
              <a:t>Economic Liberalization, Poverty and Inequality</a:t>
            </a:r>
            <a:endParaRPr lang="en-US" sz="3600" b="1" dirty="0">
              <a:latin typeface="Bell MT" panose="02020503060305020303" pitchFamily="18" charset="0"/>
            </a:endParaRPr>
          </a:p>
        </p:txBody>
      </p:sp>
      <p:sp>
        <p:nvSpPr>
          <p:cNvPr id="3" name="Content Placeholder 2"/>
          <p:cNvSpPr>
            <a:spLocks noGrp="1"/>
          </p:cNvSpPr>
          <p:nvPr>
            <p:ph idx="1"/>
          </p:nvPr>
        </p:nvSpPr>
        <p:spPr>
          <a:xfrm>
            <a:off x="152400" y="1600200"/>
            <a:ext cx="8839200" cy="4876800"/>
          </a:xfrm>
        </p:spPr>
        <p:txBody>
          <a:bodyPr>
            <a:noAutofit/>
          </a:bodyPr>
          <a:lstStyle/>
          <a:p>
            <a:r>
              <a:rPr lang="en-US" sz="2800" b="1" dirty="0" smtClean="0">
                <a:solidFill>
                  <a:srgbClr val="FF0000"/>
                </a:solidFill>
                <a:latin typeface="Bell MT" panose="02020503060305020303" pitchFamily="18" charset="0"/>
              </a:rPr>
              <a:t>Liberalization Led to Poverty </a:t>
            </a:r>
            <a:r>
              <a:rPr lang="en-US" sz="2800" b="1" dirty="0">
                <a:solidFill>
                  <a:srgbClr val="FF0000"/>
                </a:solidFill>
                <a:latin typeface="Bell MT" panose="02020503060305020303" pitchFamily="18" charset="0"/>
              </a:rPr>
              <a:t>R</a:t>
            </a:r>
            <a:r>
              <a:rPr lang="en-US" sz="2800" b="1" dirty="0" smtClean="0">
                <a:solidFill>
                  <a:srgbClr val="FF0000"/>
                </a:solidFill>
                <a:latin typeface="Bell MT" panose="02020503060305020303" pitchFamily="18" charset="0"/>
              </a:rPr>
              <a:t>eduction</a:t>
            </a:r>
            <a:r>
              <a:rPr lang="en-US" sz="2800" b="1" dirty="0" smtClean="0">
                <a:solidFill>
                  <a:srgbClr val="FF0000"/>
                </a:solidFill>
                <a:latin typeface="Bell MT" panose="02020503060305020303" pitchFamily="18" charset="0"/>
              </a:rPr>
              <a:t>, but </a:t>
            </a:r>
            <a:r>
              <a:rPr lang="en-US" sz="2800" b="1" dirty="0" smtClean="0">
                <a:solidFill>
                  <a:srgbClr val="FF0000"/>
                </a:solidFill>
                <a:latin typeface="Bell MT" panose="02020503060305020303" pitchFamily="18" charset="0"/>
              </a:rPr>
              <a:t>With </a:t>
            </a:r>
            <a:r>
              <a:rPr lang="en-US" sz="2800" b="1" dirty="0">
                <a:solidFill>
                  <a:srgbClr val="FF0000"/>
                </a:solidFill>
                <a:latin typeface="Bell MT" panose="02020503060305020303" pitchFamily="18" charset="0"/>
              </a:rPr>
              <a:t>I</a:t>
            </a:r>
            <a:r>
              <a:rPr lang="en-US" sz="2800" b="1" dirty="0" smtClean="0">
                <a:solidFill>
                  <a:srgbClr val="FF0000"/>
                </a:solidFill>
                <a:latin typeface="Bell MT" panose="02020503060305020303" pitchFamily="18" charset="0"/>
              </a:rPr>
              <a:t>ncreasing </a:t>
            </a:r>
            <a:r>
              <a:rPr lang="en-US" sz="2800" b="1" dirty="0">
                <a:solidFill>
                  <a:srgbClr val="FF0000"/>
                </a:solidFill>
                <a:latin typeface="Bell MT" panose="02020503060305020303" pitchFamily="18" charset="0"/>
              </a:rPr>
              <a:t>I</a:t>
            </a:r>
            <a:r>
              <a:rPr lang="en-US" sz="2800" b="1" dirty="0" smtClean="0">
                <a:solidFill>
                  <a:srgbClr val="FF0000"/>
                </a:solidFill>
                <a:latin typeface="Bell MT" panose="02020503060305020303" pitchFamily="18" charset="0"/>
              </a:rPr>
              <a:t>nequality</a:t>
            </a:r>
            <a:endParaRPr lang="en-US" sz="2800" b="1" dirty="0" smtClean="0">
              <a:solidFill>
                <a:srgbClr val="FF0000"/>
              </a:solidFill>
              <a:latin typeface="Bell MT" panose="02020503060305020303" pitchFamily="18" charset="0"/>
            </a:endParaRPr>
          </a:p>
          <a:p>
            <a:r>
              <a:rPr lang="en-US" sz="2800" b="1" dirty="0" smtClean="0">
                <a:solidFill>
                  <a:srgbClr val="FF0000"/>
                </a:solidFill>
                <a:latin typeface="Bell MT" panose="02020503060305020303" pitchFamily="18" charset="0"/>
              </a:rPr>
              <a:t>Education: The Most </a:t>
            </a:r>
            <a:r>
              <a:rPr lang="en-US" sz="2800" b="1" dirty="0">
                <a:solidFill>
                  <a:srgbClr val="FF0000"/>
                </a:solidFill>
                <a:latin typeface="Bell MT" panose="02020503060305020303" pitchFamily="18" charset="0"/>
              </a:rPr>
              <a:t>I</a:t>
            </a:r>
            <a:r>
              <a:rPr lang="en-US" sz="2800" b="1" dirty="0" smtClean="0">
                <a:solidFill>
                  <a:srgbClr val="FF0000"/>
                </a:solidFill>
                <a:latin typeface="Bell MT" panose="02020503060305020303" pitchFamily="18" charset="0"/>
              </a:rPr>
              <a:t>mportant </a:t>
            </a:r>
            <a:r>
              <a:rPr lang="en-US" sz="2800" b="1" dirty="0">
                <a:solidFill>
                  <a:srgbClr val="FF0000"/>
                </a:solidFill>
                <a:latin typeface="Bell MT" panose="02020503060305020303" pitchFamily="18" charset="0"/>
              </a:rPr>
              <a:t>P</a:t>
            </a:r>
            <a:r>
              <a:rPr lang="en-US" sz="2800" b="1" dirty="0" smtClean="0">
                <a:solidFill>
                  <a:srgbClr val="FF0000"/>
                </a:solidFill>
                <a:latin typeface="Bell MT" panose="02020503060305020303" pitchFamily="18" charset="0"/>
              </a:rPr>
              <a:t>olicy </a:t>
            </a:r>
            <a:r>
              <a:rPr lang="en-US" sz="2800" b="1" dirty="0" smtClean="0">
                <a:solidFill>
                  <a:srgbClr val="FF0000"/>
                </a:solidFill>
                <a:latin typeface="Bell MT" panose="02020503060305020303" pitchFamily="18" charset="0"/>
              </a:rPr>
              <a:t>I</a:t>
            </a:r>
            <a:r>
              <a:rPr lang="en-US" sz="2800" b="1" dirty="0" smtClean="0">
                <a:solidFill>
                  <a:srgbClr val="FF0000"/>
                </a:solidFill>
                <a:latin typeface="Bell MT" panose="02020503060305020303" pitchFamily="18" charset="0"/>
              </a:rPr>
              <a:t>nstrument (The Economist, Joe Stiglitz, Raghu </a:t>
            </a:r>
            <a:r>
              <a:rPr lang="en-US" sz="2800" b="1" dirty="0" err="1" smtClean="0">
                <a:solidFill>
                  <a:srgbClr val="FF0000"/>
                </a:solidFill>
                <a:latin typeface="Bell MT" panose="02020503060305020303" pitchFamily="18" charset="0"/>
              </a:rPr>
              <a:t>Rajan</a:t>
            </a:r>
            <a:r>
              <a:rPr lang="en-US" sz="2800" b="1" dirty="0" smtClean="0">
                <a:solidFill>
                  <a:srgbClr val="FF0000"/>
                </a:solidFill>
                <a:latin typeface="Bell MT" panose="02020503060305020303" pitchFamily="18" charset="0"/>
              </a:rPr>
              <a:t>…)</a:t>
            </a:r>
            <a:endParaRPr lang="en-US" sz="2800" dirty="0" smtClean="0">
              <a:solidFill>
                <a:srgbClr val="FF0000"/>
              </a:solidFill>
              <a:latin typeface="Bell MT" panose="02020503060305020303" pitchFamily="18" charset="0"/>
            </a:endParaRPr>
          </a:p>
          <a:p>
            <a:r>
              <a:rPr lang="en-US" sz="2800" b="1" dirty="0" smtClean="0">
                <a:solidFill>
                  <a:srgbClr val="FF0000"/>
                </a:solidFill>
                <a:latin typeface="Bell MT" panose="02020503060305020303" pitchFamily="18" charset="0"/>
              </a:rPr>
              <a:t>Effects of Socio-economic Background (Permanent Income) on Schooling</a:t>
            </a:r>
          </a:p>
          <a:p>
            <a:r>
              <a:rPr lang="en-US" sz="2800" b="1" dirty="0" smtClean="0">
                <a:solidFill>
                  <a:srgbClr val="FF0000"/>
                </a:solidFill>
                <a:latin typeface="Bell MT" panose="02020503060305020303" pitchFamily="18" charset="0"/>
              </a:rPr>
              <a:t>Life With Limited Income Data</a:t>
            </a:r>
          </a:p>
          <a:p>
            <a:pPr lvl="1"/>
            <a:r>
              <a:rPr lang="en-US" b="1" dirty="0" smtClean="0">
                <a:solidFill>
                  <a:srgbClr val="FF0000"/>
                </a:solidFill>
                <a:latin typeface="Bell MT" panose="02020503060305020303" pitchFamily="18" charset="0"/>
              </a:rPr>
              <a:t>Current Literature: Parent’s Education as a Sufficient Statistic</a:t>
            </a:r>
          </a:p>
          <a:p>
            <a:pPr lvl="1"/>
            <a:r>
              <a:rPr lang="en-US" b="1" dirty="0" smtClean="0">
                <a:solidFill>
                  <a:srgbClr val="FF0000"/>
                </a:solidFill>
                <a:latin typeface="Bell MT" panose="02020503060305020303" pitchFamily="18" charset="0"/>
              </a:rPr>
              <a:t>Disconnect Between Economics and Sociology: Parent’s Occupation </a:t>
            </a:r>
            <a:endParaRPr lang="en-US" dirty="0">
              <a:solidFill>
                <a:srgbClr val="FF0000"/>
              </a:solidFill>
              <a:latin typeface="Bell MT" panose="02020503060305020303" pitchFamily="18" charset="0"/>
            </a:endParaRPr>
          </a:p>
          <a:p>
            <a:r>
              <a:rPr lang="en-US" sz="2800" b="1" dirty="0" smtClean="0">
                <a:solidFill>
                  <a:srgbClr val="FF0000"/>
                </a:solidFill>
                <a:latin typeface="Bell MT" panose="02020503060305020303" pitchFamily="18" charset="0"/>
              </a:rPr>
              <a:t>Potential </a:t>
            </a:r>
            <a:r>
              <a:rPr lang="en-US" sz="2800" b="1" dirty="0" smtClean="0">
                <a:solidFill>
                  <a:srgbClr val="FF0000"/>
                </a:solidFill>
                <a:latin typeface="Bell MT" panose="02020503060305020303" pitchFamily="18" charset="0"/>
              </a:rPr>
              <a:t>Interactions </a:t>
            </a:r>
            <a:r>
              <a:rPr lang="en-US" sz="2800" b="1" dirty="0">
                <a:solidFill>
                  <a:srgbClr val="FF0000"/>
                </a:solidFill>
                <a:latin typeface="Bell MT" panose="02020503060305020303" pitchFamily="18" charset="0"/>
              </a:rPr>
              <a:t>B</a:t>
            </a:r>
            <a:r>
              <a:rPr lang="en-US" sz="2800" b="1" dirty="0" smtClean="0">
                <a:solidFill>
                  <a:srgbClr val="FF0000"/>
                </a:solidFill>
                <a:latin typeface="Bell MT" panose="02020503060305020303" pitchFamily="18" charset="0"/>
              </a:rPr>
              <a:t>etween </a:t>
            </a:r>
            <a:r>
              <a:rPr lang="en-US" sz="2800" b="1" dirty="0">
                <a:solidFill>
                  <a:srgbClr val="FF0000"/>
                </a:solidFill>
                <a:latin typeface="Bell MT" panose="02020503060305020303" pitchFamily="18" charset="0"/>
              </a:rPr>
              <a:t>E</a:t>
            </a:r>
            <a:r>
              <a:rPr lang="en-US" sz="2800" b="1" dirty="0" smtClean="0">
                <a:solidFill>
                  <a:srgbClr val="FF0000"/>
                </a:solidFill>
                <a:latin typeface="Bell MT" panose="02020503060305020303" pitchFamily="18" charset="0"/>
              </a:rPr>
              <a:t>ducation </a:t>
            </a:r>
            <a:r>
              <a:rPr lang="en-US" sz="2800" b="1" dirty="0" smtClean="0">
                <a:solidFill>
                  <a:srgbClr val="FF0000"/>
                </a:solidFill>
                <a:latin typeface="Bell MT" panose="02020503060305020303" pitchFamily="18" charset="0"/>
              </a:rPr>
              <a:t>and </a:t>
            </a:r>
            <a:r>
              <a:rPr lang="en-US" sz="2800" b="1" dirty="0" smtClean="0">
                <a:solidFill>
                  <a:srgbClr val="FF0000"/>
                </a:solidFill>
                <a:latin typeface="Bell MT" panose="02020503060305020303" pitchFamily="18" charset="0"/>
              </a:rPr>
              <a:t>Nonfarm Occupation, Possibility of </a:t>
            </a:r>
            <a:r>
              <a:rPr lang="en-US" sz="2800" b="1" dirty="0" err="1">
                <a:solidFill>
                  <a:srgbClr val="FF0000"/>
                </a:solidFill>
                <a:latin typeface="Bell MT" panose="02020503060305020303" pitchFamily="18" charset="0"/>
              </a:rPr>
              <a:t>B</a:t>
            </a:r>
            <a:r>
              <a:rPr lang="en-US" sz="2800" b="1" dirty="0" err="1" smtClean="0">
                <a:solidFill>
                  <a:srgbClr val="FF0000"/>
                </a:solidFill>
                <a:latin typeface="Bell MT" panose="02020503060305020303" pitchFamily="18" charset="0"/>
              </a:rPr>
              <a:t>ifuracation</a:t>
            </a:r>
            <a:endParaRPr lang="en-US" sz="2800" b="1" dirty="0">
              <a:solidFill>
                <a:srgbClr val="FF0000"/>
              </a:solidFill>
              <a:latin typeface="Bell MT" panose="02020503060305020303" pitchFamily="18" charset="0"/>
            </a:endParaRPr>
          </a:p>
        </p:txBody>
      </p:sp>
    </p:spTree>
    <p:extLst>
      <p:ext uri="{BB962C8B-B14F-4D97-AF65-F5344CB8AC3E}">
        <p14:creationId xmlns:p14="http://schemas.microsoft.com/office/powerpoint/2010/main" val="6048600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latin typeface="Bell MT" panose="02020503060305020303" pitchFamily="18" charset="0"/>
              </a:rPr>
              <a:t>Household Education Expenditure</a:t>
            </a:r>
            <a:endParaRPr lang="en-US" sz="3600" dirty="0">
              <a:latin typeface="Bell MT" panose="02020503060305020303" pitchFamily="18" charset="0"/>
            </a:endParaRPr>
          </a:p>
        </p:txBody>
      </p:sp>
      <p:sp>
        <p:nvSpPr>
          <p:cNvPr id="3" name="Content Placeholder 2"/>
          <p:cNvSpPr>
            <a:spLocks noGrp="1"/>
          </p:cNvSpPr>
          <p:nvPr>
            <p:ph idx="1"/>
          </p:nvPr>
        </p:nvSpPr>
        <p:spPr/>
        <p:txBody>
          <a:bodyPr/>
          <a:lstStyle/>
          <a:p>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2843298371"/>
              </p:ext>
            </p:extLst>
          </p:nvPr>
        </p:nvGraphicFramePr>
        <p:xfrm>
          <a:off x="156896" y="2133600"/>
          <a:ext cx="8830207" cy="4038600"/>
        </p:xfrm>
        <a:graphic>
          <a:graphicData uri="http://schemas.openxmlformats.org/presentationml/2006/ole">
            <mc:AlternateContent xmlns:mc="http://schemas.openxmlformats.org/markup-compatibility/2006">
              <mc:Choice xmlns:v="urn:schemas-microsoft-com:vml" Requires="v">
                <p:oleObj spid="_x0000_s10627" name="Worksheet" r:id="rId4" imgW="4486368" imgH="1533600" progId="Excel.Sheet.12">
                  <p:embed/>
                </p:oleObj>
              </mc:Choice>
              <mc:Fallback>
                <p:oleObj name="Worksheet" r:id="rId4" imgW="4486368" imgH="1533600" progId="Excel.Sheet.12">
                  <p:embed/>
                  <p:pic>
                    <p:nvPicPr>
                      <p:cNvPr id="0" name=""/>
                      <p:cNvPicPr/>
                      <p:nvPr/>
                    </p:nvPicPr>
                    <p:blipFill>
                      <a:blip r:embed="rId5"/>
                      <a:stretch>
                        <a:fillRect/>
                      </a:stretch>
                    </p:blipFill>
                    <p:spPr>
                      <a:xfrm>
                        <a:off x="156896" y="2133600"/>
                        <a:ext cx="8830207" cy="4038600"/>
                      </a:xfrm>
                      <a:prstGeom prst="rect">
                        <a:avLst/>
                      </a:prstGeom>
                    </p:spPr>
                  </p:pic>
                </p:oleObj>
              </mc:Fallback>
            </mc:AlternateContent>
          </a:graphicData>
        </a:graphic>
      </p:graphicFrame>
    </p:spTree>
    <p:extLst>
      <p:ext uri="{BB962C8B-B14F-4D97-AF65-F5344CB8AC3E}">
        <p14:creationId xmlns:p14="http://schemas.microsoft.com/office/powerpoint/2010/main" val="22736855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10600" cy="838200"/>
          </a:xfrm>
        </p:spPr>
        <p:txBody>
          <a:bodyPr>
            <a:noAutofit/>
          </a:bodyPr>
          <a:lstStyle/>
          <a:p>
            <a:pPr algn="ctr"/>
            <a:r>
              <a:rPr lang="en-US" sz="3200" b="1" dirty="0">
                <a:latin typeface="Bell MT" panose="02020503060305020303" pitchFamily="18" charset="0"/>
              </a:rPr>
              <a:t>Interaction Between Parents Education and </a:t>
            </a:r>
            <a:r>
              <a:rPr lang="en-US" sz="3200" b="1" dirty="0" smtClean="0">
                <a:latin typeface="Bell MT" panose="02020503060305020303" pitchFamily="18" charset="0"/>
              </a:rPr>
              <a:t/>
            </a:r>
            <a:br>
              <a:rPr lang="en-US" sz="3200" b="1" dirty="0" smtClean="0">
                <a:latin typeface="Bell MT" panose="02020503060305020303" pitchFamily="18" charset="0"/>
              </a:rPr>
            </a:br>
            <a:r>
              <a:rPr lang="en-US" sz="3200" b="1" dirty="0" smtClean="0">
                <a:latin typeface="Bell MT" panose="02020503060305020303" pitchFamily="18" charset="0"/>
              </a:rPr>
              <a:t>Non-farm </a:t>
            </a:r>
            <a:r>
              <a:rPr lang="en-US" sz="3200" b="1" dirty="0" smtClean="0">
                <a:latin typeface="Bell MT" panose="02020503060305020303" pitchFamily="18" charset="0"/>
              </a:rPr>
              <a:t>Occupation (1)</a:t>
            </a:r>
            <a:endParaRPr lang="en-US" sz="3200" b="1" dirty="0">
              <a:latin typeface="Bell MT" panose="02020503060305020303" pitchFamily="18" charset="0"/>
            </a:endParaRPr>
          </a:p>
        </p:txBody>
      </p:sp>
      <p:sp>
        <p:nvSpPr>
          <p:cNvPr id="3" name="Content Placeholder 2"/>
          <p:cNvSpPr>
            <a:spLocks noGrp="1"/>
          </p:cNvSpPr>
          <p:nvPr>
            <p:ph idx="1"/>
          </p:nvPr>
        </p:nvSpPr>
        <p:spPr>
          <a:xfrm>
            <a:off x="457200" y="1219200"/>
            <a:ext cx="8610600" cy="4906963"/>
          </a:xfrm>
        </p:spPr>
        <p:txBody>
          <a:bodyPr/>
          <a:lstStyle/>
          <a:p>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1208813284"/>
              </p:ext>
            </p:extLst>
          </p:nvPr>
        </p:nvGraphicFramePr>
        <p:xfrm>
          <a:off x="304801" y="1219200"/>
          <a:ext cx="8610600" cy="5791200"/>
        </p:xfrm>
        <a:graphic>
          <a:graphicData uri="http://schemas.openxmlformats.org/presentationml/2006/ole">
            <mc:AlternateContent xmlns:mc="http://schemas.openxmlformats.org/markup-compatibility/2006">
              <mc:Choice xmlns:v="urn:schemas-microsoft-com:vml" Requires="v">
                <p:oleObj spid="_x0000_s11636" name="Worksheet" r:id="rId4" imgW="5877012" imgH="4314870" progId="Excel.Sheet.12">
                  <p:embed/>
                </p:oleObj>
              </mc:Choice>
              <mc:Fallback>
                <p:oleObj name="Worksheet" r:id="rId4" imgW="5877012" imgH="4314870" progId="Excel.Sheet.12">
                  <p:embed/>
                  <p:pic>
                    <p:nvPicPr>
                      <p:cNvPr id="0" name=""/>
                      <p:cNvPicPr/>
                      <p:nvPr/>
                    </p:nvPicPr>
                    <p:blipFill>
                      <a:blip r:embed="rId5"/>
                      <a:stretch>
                        <a:fillRect/>
                      </a:stretch>
                    </p:blipFill>
                    <p:spPr>
                      <a:xfrm>
                        <a:off x="304801" y="1219200"/>
                        <a:ext cx="8610600" cy="5791200"/>
                      </a:xfrm>
                      <a:prstGeom prst="rect">
                        <a:avLst/>
                      </a:prstGeom>
                    </p:spPr>
                  </p:pic>
                </p:oleObj>
              </mc:Fallback>
            </mc:AlternateContent>
          </a:graphicData>
        </a:graphic>
      </p:graphicFrame>
    </p:spTree>
    <p:extLst>
      <p:ext uri="{BB962C8B-B14F-4D97-AF65-F5344CB8AC3E}">
        <p14:creationId xmlns:p14="http://schemas.microsoft.com/office/powerpoint/2010/main" val="30671428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76200" y="381000"/>
            <a:ext cx="8915400" cy="792162"/>
          </a:xfrm>
        </p:spPr>
        <p:txBody>
          <a:bodyPr>
            <a:noAutofit/>
          </a:bodyPr>
          <a:lstStyle/>
          <a:p>
            <a:pPr algn="ctr"/>
            <a:r>
              <a:rPr lang="en-US" sz="3200" b="1" dirty="0">
                <a:latin typeface="Bell MT" panose="02020503060305020303" pitchFamily="18" charset="0"/>
              </a:rPr>
              <a:t>Interaction Between Parents Education and </a:t>
            </a:r>
            <a:r>
              <a:rPr lang="en-US" sz="3200" b="1" dirty="0" smtClean="0">
                <a:latin typeface="Bell MT" panose="02020503060305020303" pitchFamily="18" charset="0"/>
              </a:rPr>
              <a:t/>
            </a:r>
            <a:br>
              <a:rPr lang="en-US" sz="3200" b="1" dirty="0" smtClean="0">
                <a:latin typeface="Bell MT" panose="02020503060305020303" pitchFamily="18" charset="0"/>
              </a:rPr>
            </a:br>
            <a:r>
              <a:rPr lang="en-US" sz="3200" b="1" dirty="0" smtClean="0">
                <a:latin typeface="Bell MT" panose="02020503060305020303" pitchFamily="18" charset="0"/>
              </a:rPr>
              <a:t>Non-farm </a:t>
            </a:r>
            <a:r>
              <a:rPr lang="en-US" sz="3200" b="1" dirty="0" smtClean="0">
                <a:latin typeface="Bell MT" panose="02020503060305020303" pitchFamily="18" charset="0"/>
              </a:rPr>
              <a:t>Occupation (2)</a:t>
            </a:r>
            <a:endParaRPr lang="en-US" sz="3200" b="1" dirty="0">
              <a:latin typeface="Bell MT" panose="02020503060305020303" pitchFamily="18" charset="0"/>
            </a:endParaRPr>
          </a:p>
        </p:txBody>
      </p:sp>
      <p:sp>
        <p:nvSpPr>
          <p:cNvPr id="3" name="Content Placeholder 2"/>
          <p:cNvSpPr>
            <a:spLocks noGrp="1"/>
          </p:cNvSpPr>
          <p:nvPr>
            <p:ph idx="1"/>
          </p:nvPr>
        </p:nvSpPr>
        <p:spPr>
          <a:xfrm>
            <a:off x="457200" y="1219200"/>
            <a:ext cx="8229600" cy="4906963"/>
          </a:xfrm>
        </p:spPr>
        <p:txBody>
          <a:bodyPr/>
          <a:lstStyle/>
          <a:p>
            <a:endParaRPr lang="en-US" dirty="0"/>
          </a:p>
        </p:txBody>
      </p:sp>
      <p:graphicFrame>
        <p:nvGraphicFramePr>
          <p:cNvPr id="8" name="Object 7"/>
          <p:cNvGraphicFramePr>
            <a:graphicFrameLocks noChangeAspect="1"/>
          </p:cNvGraphicFramePr>
          <p:nvPr>
            <p:extLst>
              <p:ext uri="{D42A27DB-BD31-4B8C-83A1-F6EECF244321}">
                <p14:modId xmlns:p14="http://schemas.microsoft.com/office/powerpoint/2010/main" val="1439374700"/>
              </p:ext>
            </p:extLst>
          </p:nvPr>
        </p:nvGraphicFramePr>
        <p:xfrm>
          <a:off x="492070" y="1219200"/>
          <a:ext cx="8499529" cy="5638800"/>
        </p:xfrm>
        <a:graphic>
          <a:graphicData uri="http://schemas.openxmlformats.org/presentationml/2006/ole">
            <mc:AlternateContent xmlns:mc="http://schemas.openxmlformats.org/markup-compatibility/2006">
              <mc:Choice xmlns:v="urn:schemas-microsoft-com:vml" Requires="v">
                <p:oleObj spid="_x0000_s12659" name="Worksheet" r:id="rId4" imgW="5943735" imgH="4924530" progId="Excel.Sheet.12">
                  <p:embed/>
                </p:oleObj>
              </mc:Choice>
              <mc:Fallback>
                <p:oleObj name="Worksheet" r:id="rId4" imgW="5943735" imgH="4924530" progId="Excel.Sheet.12">
                  <p:embed/>
                  <p:pic>
                    <p:nvPicPr>
                      <p:cNvPr id="0" name=""/>
                      <p:cNvPicPr/>
                      <p:nvPr/>
                    </p:nvPicPr>
                    <p:blipFill>
                      <a:blip r:embed="rId5"/>
                      <a:stretch>
                        <a:fillRect/>
                      </a:stretch>
                    </p:blipFill>
                    <p:spPr>
                      <a:xfrm>
                        <a:off x="492070" y="1219200"/>
                        <a:ext cx="8499529" cy="5638800"/>
                      </a:xfrm>
                      <a:prstGeom prst="rect">
                        <a:avLst/>
                      </a:prstGeom>
                    </p:spPr>
                  </p:pic>
                </p:oleObj>
              </mc:Fallback>
            </mc:AlternateContent>
          </a:graphicData>
        </a:graphic>
      </p:graphicFrame>
    </p:spTree>
    <p:extLst>
      <p:ext uri="{BB962C8B-B14F-4D97-AF65-F5344CB8AC3E}">
        <p14:creationId xmlns:p14="http://schemas.microsoft.com/office/powerpoint/2010/main" val="3589836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latin typeface="Bell MT" panose="02020503060305020303" pitchFamily="18" charset="0"/>
              </a:rPr>
              <a:t>Conclusions</a:t>
            </a:r>
            <a:endParaRPr lang="en-US" sz="3600" b="1" dirty="0">
              <a:latin typeface="Bell MT" panose="02020503060305020303" pitchFamily="18" charset="0"/>
            </a:endParaRPr>
          </a:p>
        </p:txBody>
      </p:sp>
      <p:sp>
        <p:nvSpPr>
          <p:cNvPr id="3" name="Content Placeholder 2"/>
          <p:cNvSpPr>
            <a:spLocks noGrp="1"/>
          </p:cNvSpPr>
          <p:nvPr>
            <p:ph idx="1"/>
          </p:nvPr>
        </p:nvSpPr>
        <p:spPr/>
        <p:txBody>
          <a:bodyPr/>
          <a:lstStyle/>
          <a:p>
            <a:r>
              <a:rPr lang="en-US" sz="2800" b="1" dirty="0" smtClean="0">
                <a:solidFill>
                  <a:srgbClr val="FF0000"/>
                </a:solidFill>
                <a:latin typeface="Bell MT" panose="02020503060305020303" pitchFamily="18" charset="0"/>
              </a:rPr>
              <a:t>Substantial </a:t>
            </a:r>
            <a:r>
              <a:rPr lang="en-US" sz="2800" b="1" dirty="0" smtClean="0">
                <a:solidFill>
                  <a:srgbClr val="FF0000"/>
                </a:solidFill>
                <a:latin typeface="Bell MT" panose="02020503060305020303" pitchFamily="18" charset="0"/>
              </a:rPr>
              <a:t>Heterogeneity</a:t>
            </a:r>
            <a:endParaRPr lang="en-US" sz="2800" b="1" dirty="0" smtClean="0">
              <a:solidFill>
                <a:srgbClr val="FF0000"/>
              </a:solidFill>
              <a:latin typeface="Bell MT" panose="02020503060305020303" pitchFamily="18" charset="0"/>
            </a:endParaRPr>
          </a:p>
          <a:p>
            <a:pPr marL="0" indent="0">
              <a:buNone/>
            </a:pPr>
            <a:endParaRPr lang="en-US" sz="800" dirty="0" smtClean="0">
              <a:solidFill>
                <a:srgbClr val="FF0000"/>
              </a:solidFill>
              <a:latin typeface="Bell MT" panose="02020503060305020303" pitchFamily="18" charset="0"/>
            </a:endParaRPr>
          </a:p>
          <a:p>
            <a:r>
              <a:rPr lang="en-US" sz="2800" b="1" dirty="0" smtClean="0">
                <a:solidFill>
                  <a:srgbClr val="FF0000"/>
                </a:solidFill>
                <a:latin typeface="Bell MT" panose="02020503060305020303" pitchFamily="18" charset="0"/>
              </a:rPr>
              <a:t>Gender </a:t>
            </a:r>
            <a:r>
              <a:rPr lang="en-US" sz="2800" b="1" dirty="0" smtClean="0">
                <a:solidFill>
                  <a:srgbClr val="FF0000"/>
                </a:solidFill>
                <a:latin typeface="Bell MT" panose="02020503060305020303" pitchFamily="18" charset="0"/>
              </a:rPr>
              <a:t>Difference</a:t>
            </a:r>
            <a:endParaRPr lang="en-US" sz="2800" b="1" dirty="0" smtClean="0">
              <a:solidFill>
                <a:srgbClr val="FF0000"/>
              </a:solidFill>
              <a:latin typeface="Bell MT" panose="02020503060305020303" pitchFamily="18" charset="0"/>
            </a:endParaRPr>
          </a:p>
          <a:p>
            <a:pPr lvl="1"/>
            <a:r>
              <a:rPr lang="en-US" dirty="0" smtClean="0">
                <a:solidFill>
                  <a:srgbClr val="FF0000"/>
                </a:solidFill>
                <a:latin typeface="Bell MT" panose="02020503060305020303" pitchFamily="18" charset="0"/>
              </a:rPr>
              <a:t>For girls, family background remains stable across generations;</a:t>
            </a:r>
          </a:p>
          <a:p>
            <a:pPr lvl="1"/>
            <a:r>
              <a:rPr lang="en-US" dirty="0" smtClean="0">
                <a:solidFill>
                  <a:srgbClr val="FF0000"/>
                </a:solidFill>
                <a:latin typeface="Bell MT" panose="02020503060305020303" pitchFamily="18" charset="0"/>
              </a:rPr>
              <a:t>For boys, family background becomes more important</a:t>
            </a:r>
          </a:p>
          <a:p>
            <a:pPr lvl="1"/>
            <a:r>
              <a:rPr lang="en-US" dirty="0" smtClean="0">
                <a:solidFill>
                  <a:srgbClr val="FF0000"/>
                </a:solidFill>
                <a:latin typeface="Bell MT" panose="02020503060305020303" pitchFamily="18" charset="0"/>
              </a:rPr>
              <a:t>Gender convergence in the effects of family background </a:t>
            </a:r>
            <a:endParaRPr lang="en-US" sz="900" dirty="0" smtClean="0">
              <a:solidFill>
                <a:srgbClr val="FF0000"/>
              </a:solidFill>
              <a:latin typeface="Bell MT" panose="02020503060305020303" pitchFamily="18" charset="0"/>
            </a:endParaRPr>
          </a:p>
          <a:p>
            <a:r>
              <a:rPr lang="en-US" sz="2800" b="1" dirty="0" smtClean="0">
                <a:solidFill>
                  <a:srgbClr val="FF0000"/>
                </a:solidFill>
                <a:latin typeface="Bell MT" panose="02020503060305020303" pitchFamily="18" charset="0"/>
              </a:rPr>
              <a:t>Income </a:t>
            </a:r>
            <a:r>
              <a:rPr lang="en-US" sz="2800" b="1" dirty="0" smtClean="0">
                <a:solidFill>
                  <a:srgbClr val="FF0000"/>
                </a:solidFill>
                <a:latin typeface="Bell MT" panose="02020503060305020303" pitchFamily="18" charset="0"/>
              </a:rPr>
              <a:t>Plays </a:t>
            </a:r>
            <a:r>
              <a:rPr lang="en-US" sz="2800" b="1" dirty="0" smtClean="0">
                <a:solidFill>
                  <a:srgbClr val="FF0000"/>
                </a:solidFill>
                <a:latin typeface="Bell MT" panose="02020503060305020303" pitchFamily="18" charset="0"/>
              </a:rPr>
              <a:t>a </a:t>
            </a:r>
            <a:r>
              <a:rPr lang="en-US" sz="2800" b="1" dirty="0" smtClean="0">
                <a:solidFill>
                  <a:srgbClr val="FF0000"/>
                </a:solidFill>
                <a:latin typeface="Bell MT" panose="02020503060305020303" pitchFamily="18" charset="0"/>
              </a:rPr>
              <a:t>Weaker</a:t>
            </a:r>
            <a:r>
              <a:rPr lang="en-US" sz="2800" b="1" dirty="0" smtClean="0">
                <a:solidFill>
                  <a:srgbClr val="FF0000"/>
                </a:solidFill>
                <a:latin typeface="Bell MT" panose="02020503060305020303" pitchFamily="18" charset="0"/>
              </a:rPr>
              <a:t> </a:t>
            </a:r>
            <a:r>
              <a:rPr lang="en-US" sz="2800" b="1" dirty="0" smtClean="0">
                <a:solidFill>
                  <a:srgbClr val="FF0000"/>
                </a:solidFill>
                <a:latin typeface="Bell MT" panose="02020503060305020303" pitchFamily="18" charset="0"/>
              </a:rPr>
              <a:t>R</a:t>
            </a:r>
            <a:r>
              <a:rPr lang="en-US" sz="2800" b="1" dirty="0" smtClean="0">
                <a:solidFill>
                  <a:srgbClr val="FF0000"/>
                </a:solidFill>
                <a:latin typeface="Bell MT" panose="02020503060305020303" pitchFamily="18" charset="0"/>
              </a:rPr>
              <a:t>ole Compared </a:t>
            </a:r>
            <a:r>
              <a:rPr lang="en-US" sz="2800" b="1" dirty="0" smtClean="0">
                <a:solidFill>
                  <a:srgbClr val="FF0000"/>
                </a:solidFill>
                <a:latin typeface="Bell MT" panose="02020503060305020303" pitchFamily="18" charset="0"/>
              </a:rPr>
              <a:t>to </a:t>
            </a:r>
            <a:r>
              <a:rPr lang="en-US" sz="2800" b="1" dirty="0" smtClean="0">
                <a:solidFill>
                  <a:srgbClr val="FF0000"/>
                </a:solidFill>
                <a:latin typeface="Bell MT" panose="02020503060305020303" pitchFamily="18" charset="0"/>
              </a:rPr>
              <a:t>Parental </a:t>
            </a:r>
            <a:r>
              <a:rPr lang="en-US" sz="2800" b="1" dirty="0">
                <a:solidFill>
                  <a:srgbClr val="FF0000"/>
                </a:solidFill>
                <a:latin typeface="Bell MT" panose="02020503060305020303" pitchFamily="18" charset="0"/>
              </a:rPr>
              <a:t>E</a:t>
            </a:r>
            <a:r>
              <a:rPr lang="en-US" sz="2800" b="1" dirty="0" smtClean="0">
                <a:solidFill>
                  <a:srgbClr val="FF0000"/>
                </a:solidFill>
                <a:latin typeface="Bell MT" panose="02020503060305020303" pitchFamily="18" charset="0"/>
              </a:rPr>
              <a:t>ducation</a:t>
            </a:r>
            <a:endParaRPr lang="en-US" sz="2800" b="1" dirty="0" smtClean="0">
              <a:solidFill>
                <a:srgbClr val="FF0000"/>
              </a:solidFill>
              <a:latin typeface="Bell MT" panose="02020503060305020303" pitchFamily="18" charset="0"/>
            </a:endParaRPr>
          </a:p>
          <a:p>
            <a:endParaRPr lang="en-US" sz="900" dirty="0" smtClean="0">
              <a:solidFill>
                <a:srgbClr val="FF0000"/>
              </a:solidFill>
              <a:latin typeface="Bell MT" panose="02020503060305020303" pitchFamily="18" charset="0"/>
            </a:endParaRPr>
          </a:p>
          <a:p>
            <a:r>
              <a:rPr lang="en-US" sz="2800" b="1" dirty="0" smtClean="0">
                <a:solidFill>
                  <a:srgbClr val="FF0000"/>
                </a:solidFill>
                <a:latin typeface="Bell MT" panose="02020503060305020303" pitchFamily="18" charset="0"/>
              </a:rPr>
              <a:t>No complementarity between parental education and non-farm occupation</a:t>
            </a:r>
            <a:endParaRPr lang="en-US" sz="2800" b="1" dirty="0">
              <a:solidFill>
                <a:srgbClr val="FF0000"/>
              </a:solidFill>
              <a:latin typeface="Bell MT" panose="02020503060305020303" pitchFamily="18" charset="0"/>
            </a:endParaRPr>
          </a:p>
        </p:txBody>
      </p:sp>
    </p:spTree>
    <p:extLst>
      <p:ext uri="{BB962C8B-B14F-4D97-AF65-F5344CB8AC3E}">
        <p14:creationId xmlns:p14="http://schemas.microsoft.com/office/powerpoint/2010/main" val="28094573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62000"/>
          </a:xfrm>
        </p:spPr>
        <p:txBody>
          <a:bodyPr>
            <a:normAutofit/>
          </a:bodyPr>
          <a:lstStyle/>
          <a:p>
            <a:pPr algn="ctr"/>
            <a:r>
              <a:rPr lang="en-US" b="1" dirty="0" smtClean="0">
                <a:latin typeface="Bell MT" panose="02020503060305020303" pitchFamily="18" charset="0"/>
              </a:rPr>
              <a:t>The </a:t>
            </a:r>
            <a:r>
              <a:rPr lang="en-US" b="1" smtClean="0">
                <a:latin typeface="Bell MT" panose="02020503060305020303" pitchFamily="18" charset="0"/>
              </a:rPr>
              <a:t>Context: </a:t>
            </a:r>
            <a:r>
              <a:rPr lang="en-US" b="1" dirty="0" smtClean="0">
                <a:latin typeface="Bell MT" panose="02020503060305020303" pitchFamily="18" charset="0"/>
              </a:rPr>
              <a:t>Rural </a:t>
            </a:r>
            <a:r>
              <a:rPr lang="en-US" b="1" dirty="0" smtClean="0">
                <a:latin typeface="Bell MT" panose="02020503060305020303" pitchFamily="18" charset="0"/>
              </a:rPr>
              <a:t>China</a:t>
            </a:r>
            <a:endParaRPr lang="en-US" b="1" dirty="0">
              <a:latin typeface="Bell MT" panose="02020503060305020303" pitchFamily="18" charset="0"/>
            </a:endParaRPr>
          </a:p>
        </p:txBody>
      </p:sp>
      <p:sp>
        <p:nvSpPr>
          <p:cNvPr id="3" name="Content Placeholder 2"/>
          <p:cNvSpPr>
            <a:spLocks noGrp="1"/>
          </p:cNvSpPr>
          <p:nvPr>
            <p:ph idx="1"/>
          </p:nvPr>
        </p:nvSpPr>
        <p:spPr>
          <a:xfrm>
            <a:off x="457200" y="1219200"/>
            <a:ext cx="8534400" cy="4906963"/>
          </a:xfrm>
        </p:spPr>
        <p:txBody>
          <a:bodyPr>
            <a:noAutofit/>
          </a:bodyPr>
          <a:lstStyle/>
          <a:p>
            <a:r>
              <a:rPr lang="en-US" sz="2800" dirty="0" smtClean="0">
                <a:solidFill>
                  <a:srgbClr val="FF0000"/>
                </a:solidFill>
                <a:latin typeface="Bell MT" panose="02020503060305020303" pitchFamily="18" charset="0"/>
              </a:rPr>
              <a:t>Growth </a:t>
            </a:r>
            <a:r>
              <a:rPr lang="en-US" sz="2800" dirty="0" smtClean="0">
                <a:solidFill>
                  <a:srgbClr val="FF0000"/>
                </a:solidFill>
                <a:latin typeface="Bell MT" panose="02020503060305020303" pitchFamily="18" charset="0"/>
              </a:rPr>
              <a:t>in </a:t>
            </a:r>
            <a:r>
              <a:rPr lang="en-US" sz="2800" dirty="0" smtClean="0">
                <a:solidFill>
                  <a:srgbClr val="FF0000"/>
                </a:solidFill>
                <a:latin typeface="Bell MT" panose="02020503060305020303" pitchFamily="18" charset="0"/>
              </a:rPr>
              <a:t>Non-farm </a:t>
            </a:r>
            <a:r>
              <a:rPr lang="en-US" sz="2800" dirty="0" smtClean="0">
                <a:solidFill>
                  <a:srgbClr val="FF0000"/>
                </a:solidFill>
                <a:latin typeface="Bell MT" panose="02020503060305020303" pitchFamily="18" charset="0"/>
              </a:rPr>
              <a:t>E</a:t>
            </a:r>
            <a:r>
              <a:rPr lang="en-US" sz="2800" dirty="0" smtClean="0">
                <a:solidFill>
                  <a:srgbClr val="FF0000"/>
                </a:solidFill>
                <a:latin typeface="Bell MT" panose="02020503060305020303" pitchFamily="18" charset="0"/>
              </a:rPr>
              <a:t>mployment: Structural Change </a:t>
            </a:r>
            <a:endParaRPr lang="en-US" sz="2800" dirty="0" smtClean="0">
              <a:solidFill>
                <a:srgbClr val="FF0000"/>
              </a:solidFill>
              <a:latin typeface="Bell MT" panose="02020503060305020303" pitchFamily="18" charset="0"/>
            </a:endParaRPr>
          </a:p>
          <a:p>
            <a:r>
              <a:rPr lang="en-US" sz="2800" dirty="0" smtClean="0">
                <a:solidFill>
                  <a:srgbClr val="FF0000"/>
                </a:solidFill>
                <a:latin typeface="Bell MT" panose="02020503060305020303" pitchFamily="18" charset="0"/>
              </a:rPr>
              <a:t>Educated </a:t>
            </a:r>
            <a:r>
              <a:rPr lang="en-US" sz="2800" dirty="0" smtClean="0">
                <a:solidFill>
                  <a:srgbClr val="FF0000"/>
                </a:solidFill>
                <a:latin typeface="Bell MT" panose="02020503060305020303" pitchFamily="18" charset="0"/>
              </a:rPr>
              <a:t>farmers </a:t>
            </a:r>
            <a:r>
              <a:rPr lang="en-US" sz="2800" dirty="0" smtClean="0">
                <a:solidFill>
                  <a:srgbClr val="FF0000"/>
                </a:solidFill>
                <a:latin typeface="Bell MT" panose="02020503060305020303" pitchFamily="18" charset="0"/>
              </a:rPr>
              <a:t>Took Advantage of</a:t>
            </a:r>
            <a:r>
              <a:rPr lang="en-US" sz="2800" dirty="0" smtClean="0">
                <a:solidFill>
                  <a:srgbClr val="FF0000"/>
                </a:solidFill>
                <a:latin typeface="Bell MT" panose="02020503060305020303" pitchFamily="18" charset="0"/>
              </a:rPr>
              <a:t> </a:t>
            </a:r>
            <a:r>
              <a:rPr lang="en-US" sz="2800" dirty="0" smtClean="0">
                <a:solidFill>
                  <a:srgbClr val="FF0000"/>
                </a:solidFill>
                <a:latin typeface="Bell MT" panose="02020503060305020303" pitchFamily="18" charset="0"/>
              </a:rPr>
              <a:t>the </a:t>
            </a:r>
            <a:r>
              <a:rPr lang="en-US" sz="2800" dirty="0" smtClean="0">
                <a:solidFill>
                  <a:srgbClr val="FF0000"/>
                </a:solidFill>
                <a:latin typeface="Bell MT" panose="02020503060305020303" pitchFamily="18" charset="0"/>
              </a:rPr>
              <a:t>Growing </a:t>
            </a:r>
            <a:r>
              <a:rPr lang="en-US" sz="2800" dirty="0">
                <a:solidFill>
                  <a:srgbClr val="FF0000"/>
                </a:solidFill>
                <a:latin typeface="Bell MT" panose="02020503060305020303" pitchFamily="18" charset="0"/>
              </a:rPr>
              <a:t>N</a:t>
            </a:r>
            <a:r>
              <a:rPr lang="en-US" sz="2800" dirty="0" smtClean="0">
                <a:solidFill>
                  <a:srgbClr val="FF0000"/>
                </a:solidFill>
                <a:latin typeface="Bell MT" panose="02020503060305020303" pitchFamily="18" charset="0"/>
              </a:rPr>
              <a:t>on-farm </a:t>
            </a:r>
            <a:r>
              <a:rPr lang="en-US" sz="2800" dirty="0">
                <a:solidFill>
                  <a:srgbClr val="FF0000"/>
                </a:solidFill>
                <a:latin typeface="Bell MT" panose="02020503060305020303" pitchFamily="18" charset="0"/>
              </a:rPr>
              <a:t>O</a:t>
            </a:r>
            <a:r>
              <a:rPr lang="en-US" sz="2800" dirty="0" smtClean="0">
                <a:solidFill>
                  <a:srgbClr val="FF0000"/>
                </a:solidFill>
                <a:latin typeface="Bell MT" panose="02020503060305020303" pitchFamily="18" charset="0"/>
              </a:rPr>
              <a:t>pportunities </a:t>
            </a:r>
            <a:r>
              <a:rPr lang="en-US" sz="2800" dirty="0" smtClean="0">
                <a:solidFill>
                  <a:srgbClr val="FF0000"/>
                </a:solidFill>
                <a:latin typeface="Bell MT" panose="02020503060305020303" pitchFamily="18" charset="0"/>
              </a:rPr>
              <a:t>(Yang, 2004</a:t>
            </a:r>
            <a:r>
              <a:rPr lang="en-US" sz="2800" dirty="0" smtClean="0">
                <a:solidFill>
                  <a:srgbClr val="FF0000"/>
                </a:solidFill>
                <a:latin typeface="Bell MT" panose="02020503060305020303" pitchFamily="18" charset="0"/>
              </a:rPr>
              <a:t>)</a:t>
            </a:r>
            <a:endParaRPr lang="en-US" sz="2800" dirty="0" smtClean="0">
              <a:solidFill>
                <a:srgbClr val="FF0000"/>
              </a:solidFill>
              <a:latin typeface="Bell MT" panose="02020503060305020303" pitchFamily="18" charset="0"/>
            </a:endParaRPr>
          </a:p>
          <a:p>
            <a:r>
              <a:rPr lang="en-US" sz="2800" dirty="0" smtClean="0">
                <a:solidFill>
                  <a:srgbClr val="FF0000"/>
                </a:solidFill>
                <a:latin typeface="Bell MT" panose="02020503060305020303" pitchFamily="18" charset="0"/>
              </a:rPr>
              <a:t>Rising </a:t>
            </a:r>
            <a:r>
              <a:rPr lang="en-US" sz="2800" dirty="0" smtClean="0">
                <a:solidFill>
                  <a:srgbClr val="FF0000"/>
                </a:solidFill>
                <a:latin typeface="Bell MT" panose="02020503060305020303" pitchFamily="18" charset="0"/>
              </a:rPr>
              <a:t>inequality</a:t>
            </a:r>
          </a:p>
          <a:p>
            <a:pPr lvl="1"/>
            <a:r>
              <a:rPr lang="en-US" sz="2200" dirty="0" smtClean="0">
                <a:solidFill>
                  <a:srgbClr val="FF0000"/>
                </a:solidFill>
                <a:latin typeface="Bell MT" panose="02020503060305020303" pitchFamily="18" charset="0"/>
              </a:rPr>
              <a:t>The </a:t>
            </a:r>
            <a:r>
              <a:rPr lang="en-US" sz="2200" dirty="0" smtClean="0">
                <a:solidFill>
                  <a:srgbClr val="FF0000"/>
                </a:solidFill>
                <a:latin typeface="Bell MT" panose="02020503060305020303" pitchFamily="18" charset="0"/>
              </a:rPr>
              <a:t>role of non-farm income (Benjamin et al., 2005</a:t>
            </a:r>
            <a:r>
              <a:rPr lang="en-US" sz="2200" dirty="0" smtClean="0">
                <a:solidFill>
                  <a:srgbClr val="FF0000"/>
                </a:solidFill>
                <a:latin typeface="Bell MT" panose="02020503060305020303" pitchFamily="18" charset="0"/>
              </a:rPr>
              <a:t>)</a:t>
            </a:r>
          </a:p>
          <a:p>
            <a:pPr lvl="1"/>
            <a:r>
              <a:rPr lang="en-US" sz="2200" dirty="0" smtClean="0">
                <a:solidFill>
                  <a:srgbClr val="FF0000"/>
                </a:solidFill>
                <a:latin typeface="Bell MT" panose="02020503060305020303" pitchFamily="18" charset="0"/>
              </a:rPr>
              <a:t>Similar Evidence in India</a:t>
            </a:r>
            <a:endParaRPr lang="en-US" sz="2800" dirty="0" smtClean="0">
              <a:solidFill>
                <a:srgbClr val="FF0000"/>
              </a:solidFill>
              <a:latin typeface="Bell MT" panose="02020503060305020303" pitchFamily="18" charset="0"/>
            </a:endParaRPr>
          </a:p>
          <a:p>
            <a:r>
              <a:rPr lang="en-US" sz="2800" dirty="0" smtClean="0">
                <a:solidFill>
                  <a:srgbClr val="FF0000"/>
                </a:solidFill>
                <a:latin typeface="Bell MT" panose="02020503060305020303" pitchFamily="18" charset="0"/>
              </a:rPr>
              <a:t>Rural-Urban </a:t>
            </a:r>
            <a:r>
              <a:rPr lang="en-US" sz="2800" dirty="0">
                <a:solidFill>
                  <a:srgbClr val="FF0000"/>
                </a:solidFill>
                <a:latin typeface="Bell MT" panose="02020503060305020303" pitchFamily="18" charset="0"/>
              </a:rPr>
              <a:t>M</a:t>
            </a:r>
            <a:r>
              <a:rPr lang="en-US" sz="2800" dirty="0" smtClean="0">
                <a:solidFill>
                  <a:srgbClr val="FF0000"/>
                </a:solidFill>
                <a:latin typeface="Bell MT" panose="02020503060305020303" pitchFamily="18" charset="0"/>
              </a:rPr>
              <a:t>igration and </a:t>
            </a:r>
            <a:r>
              <a:rPr lang="en-US" sz="2800" dirty="0" smtClean="0">
                <a:solidFill>
                  <a:srgbClr val="FF0000"/>
                </a:solidFill>
                <a:latin typeface="Bell MT" panose="02020503060305020303" pitchFamily="18" charset="0"/>
              </a:rPr>
              <a:t>S</a:t>
            </a:r>
            <a:r>
              <a:rPr lang="en-US" sz="2800" dirty="0" smtClean="0">
                <a:solidFill>
                  <a:srgbClr val="FF0000"/>
                </a:solidFill>
                <a:latin typeface="Bell MT" panose="02020503060305020303" pitchFamily="18" charset="0"/>
              </a:rPr>
              <a:t>chooling </a:t>
            </a:r>
            <a:r>
              <a:rPr lang="en-US" sz="2800" dirty="0" smtClean="0">
                <a:solidFill>
                  <a:srgbClr val="FF0000"/>
                </a:solidFill>
                <a:latin typeface="Bell MT" panose="02020503060305020303" pitchFamily="18" charset="0"/>
              </a:rPr>
              <a:t>of </a:t>
            </a:r>
            <a:r>
              <a:rPr lang="en-US" sz="2800" dirty="0">
                <a:solidFill>
                  <a:srgbClr val="FF0000"/>
                </a:solidFill>
                <a:latin typeface="Bell MT" panose="02020503060305020303" pitchFamily="18" charset="0"/>
              </a:rPr>
              <a:t>P</a:t>
            </a:r>
            <a:r>
              <a:rPr lang="en-US" sz="2800" dirty="0" smtClean="0">
                <a:solidFill>
                  <a:srgbClr val="FF0000"/>
                </a:solidFill>
                <a:latin typeface="Bell MT" panose="02020503060305020303" pitchFamily="18" charset="0"/>
              </a:rPr>
              <a:t>oor </a:t>
            </a:r>
            <a:r>
              <a:rPr lang="en-US" sz="2800" dirty="0">
                <a:solidFill>
                  <a:srgbClr val="FF0000"/>
                </a:solidFill>
                <a:latin typeface="Bell MT" panose="02020503060305020303" pitchFamily="18" charset="0"/>
              </a:rPr>
              <a:t>C</a:t>
            </a:r>
            <a:r>
              <a:rPr lang="en-US" sz="2800" dirty="0" smtClean="0">
                <a:solidFill>
                  <a:srgbClr val="FF0000"/>
                </a:solidFill>
                <a:latin typeface="Bell MT" panose="02020503060305020303" pitchFamily="18" charset="0"/>
              </a:rPr>
              <a:t>hildren </a:t>
            </a:r>
            <a:r>
              <a:rPr lang="en-US" sz="2800" dirty="0" smtClean="0">
                <a:solidFill>
                  <a:srgbClr val="FF0000"/>
                </a:solidFill>
                <a:latin typeface="Bell MT" panose="02020503060305020303" pitchFamily="18" charset="0"/>
              </a:rPr>
              <a:t>(de </a:t>
            </a:r>
            <a:r>
              <a:rPr lang="en-US" sz="2800" dirty="0" err="1" smtClean="0">
                <a:solidFill>
                  <a:srgbClr val="FF0000"/>
                </a:solidFill>
                <a:latin typeface="Bell MT" panose="02020503060305020303" pitchFamily="18" charset="0"/>
              </a:rPr>
              <a:t>Baruw</a:t>
            </a:r>
            <a:r>
              <a:rPr lang="en-US" sz="2800" dirty="0" smtClean="0">
                <a:solidFill>
                  <a:srgbClr val="FF0000"/>
                </a:solidFill>
                <a:latin typeface="Bell MT" panose="02020503060305020303" pitchFamily="18" charset="0"/>
              </a:rPr>
              <a:t> et al., 2012) </a:t>
            </a:r>
          </a:p>
          <a:p>
            <a:r>
              <a:rPr lang="en-US" sz="2800" dirty="0" smtClean="0">
                <a:solidFill>
                  <a:srgbClr val="FF0000"/>
                </a:solidFill>
                <a:latin typeface="Bell MT" panose="02020503060305020303" pitchFamily="18" charset="0"/>
              </a:rPr>
              <a:t>Increasing Returns </a:t>
            </a:r>
            <a:r>
              <a:rPr lang="en-US" sz="2800" dirty="0" smtClean="0">
                <a:solidFill>
                  <a:srgbClr val="FF0000"/>
                </a:solidFill>
                <a:latin typeface="Bell MT" panose="02020503060305020303" pitchFamily="18" charset="0"/>
              </a:rPr>
              <a:t>to </a:t>
            </a:r>
            <a:r>
              <a:rPr lang="en-US" sz="2800" dirty="0" smtClean="0">
                <a:solidFill>
                  <a:srgbClr val="FF0000"/>
                </a:solidFill>
                <a:latin typeface="Bell MT" panose="02020503060305020303" pitchFamily="18" charset="0"/>
              </a:rPr>
              <a:t>Education </a:t>
            </a:r>
            <a:r>
              <a:rPr lang="en-US" sz="2800" dirty="0" smtClean="0">
                <a:solidFill>
                  <a:srgbClr val="FF0000"/>
                </a:solidFill>
                <a:latin typeface="Bell MT" panose="02020503060305020303" pitchFamily="18" charset="0"/>
              </a:rPr>
              <a:t>(de </a:t>
            </a:r>
            <a:r>
              <a:rPr lang="en-US" sz="2800" dirty="0" err="1" smtClean="0">
                <a:solidFill>
                  <a:srgbClr val="FF0000"/>
                </a:solidFill>
                <a:latin typeface="Bell MT" panose="02020503060305020303" pitchFamily="18" charset="0"/>
              </a:rPr>
              <a:t>Brauw</a:t>
            </a:r>
            <a:r>
              <a:rPr lang="en-US" sz="2800" dirty="0" smtClean="0">
                <a:solidFill>
                  <a:srgbClr val="FF0000"/>
                </a:solidFill>
                <a:latin typeface="Bell MT" panose="02020503060305020303" pitchFamily="18" charset="0"/>
              </a:rPr>
              <a:t> and </a:t>
            </a:r>
            <a:r>
              <a:rPr lang="en-US" sz="2800" dirty="0" err="1" smtClean="0">
                <a:solidFill>
                  <a:srgbClr val="FF0000"/>
                </a:solidFill>
                <a:latin typeface="Bell MT" panose="02020503060305020303" pitchFamily="18" charset="0"/>
              </a:rPr>
              <a:t>Rozell</a:t>
            </a:r>
            <a:r>
              <a:rPr lang="en-US" sz="2800" dirty="0" smtClean="0">
                <a:solidFill>
                  <a:srgbClr val="FF0000"/>
                </a:solidFill>
                <a:latin typeface="Bell MT" panose="02020503060305020303" pitchFamily="18" charset="0"/>
              </a:rPr>
              <a:t>, 2008</a:t>
            </a:r>
            <a:r>
              <a:rPr lang="en-US" sz="2800" dirty="0" smtClean="0">
                <a:solidFill>
                  <a:srgbClr val="FF0000"/>
                </a:solidFill>
                <a:latin typeface="Bell MT" panose="02020503060305020303" pitchFamily="18" charset="0"/>
              </a:rPr>
              <a:t>)</a:t>
            </a:r>
            <a:endParaRPr lang="en-US" sz="2800" dirty="0" smtClean="0">
              <a:solidFill>
                <a:srgbClr val="FF0000"/>
              </a:solidFill>
              <a:latin typeface="Bell MT" panose="02020503060305020303" pitchFamily="18" charset="0"/>
            </a:endParaRPr>
          </a:p>
          <a:p>
            <a:r>
              <a:rPr lang="en-US" sz="2800" dirty="0" smtClean="0">
                <a:solidFill>
                  <a:srgbClr val="FF0000"/>
                </a:solidFill>
                <a:latin typeface="Bell MT" panose="02020503060305020303" pitchFamily="18" charset="0"/>
              </a:rPr>
              <a:t>Fiscal decentralization and education inequality (</a:t>
            </a:r>
            <a:r>
              <a:rPr lang="en-US" sz="2800" dirty="0" err="1" smtClean="0">
                <a:solidFill>
                  <a:srgbClr val="FF0000"/>
                </a:solidFill>
                <a:latin typeface="Bell MT" panose="02020503060305020303" pitchFamily="18" charset="0"/>
              </a:rPr>
              <a:t>Hannum</a:t>
            </a:r>
            <a:r>
              <a:rPr lang="en-US" sz="2800" dirty="0" smtClean="0">
                <a:solidFill>
                  <a:srgbClr val="FF0000"/>
                </a:solidFill>
                <a:latin typeface="Bell MT" panose="02020503060305020303" pitchFamily="18" charset="0"/>
              </a:rPr>
              <a:t> et al. (2008)</a:t>
            </a:r>
            <a:endParaRPr lang="en-US" sz="2800" dirty="0">
              <a:solidFill>
                <a:srgbClr val="FF0000"/>
              </a:solidFill>
              <a:latin typeface="Bell MT" panose="02020503060305020303" pitchFamily="18" charset="0"/>
            </a:endParaRPr>
          </a:p>
        </p:txBody>
      </p:sp>
    </p:spTree>
    <p:extLst>
      <p:ext uri="{BB962C8B-B14F-4D97-AF65-F5344CB8AC3E}">
        <p14:creationId xmlns:p14="http://schemas.microsoft.com/office/powerpoint/2010/main" val="12138909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Bell MT" panose="02020503060305020303" pitchFamily="18" charset="0"/>
              </a:rPr>
              <a:t>Research Questions</a:t>
            </a:r>
            <a:endParaRPr lang="en-US" sz="3600" b="1" dirty="0">
              <a:latin typeface="Bell MT" panose="02020503060305020303" pitchFamily="18" charset="0"/>
            </a:endParaRPr>
          </a:p>
        </p:txBody>
      </p:sp>
      <p:sp>
        <p:nvSpPr>
          <p:cNvPr id="3" name="Content Placeholder 2"/>
          <p:cNvSpPr>
            <a:spLocks noGrp="1"/>
          </p:cNvSpPr>
          <p:nvPr>
            <p:ph idx="1"/>
          </p:nvPr>
        </p:nvSpPr>
        <p:spPr/>
        <p:txBody>
          <a:bodyPr>
            <a:normAutofit/>
          </a:bodyPr>
          <a:lstStyle/>
          <a:p>
            <a:r>
              <a:rPr lang="en-US" sz="2800" b="1" dirty="0" smtClean="0">
                <a:solidFill>
                  <a:srgbClr val="FF0000"/>
                </a:solidFill>
                <a:latin typeface="Bell MT" panose="02020503060305020303" pitchFamily="18" charset="0"/>
              </a:rPr>
              <a:t>Broader Measure of Permanent Income and Heterogeneity in the Effects of Family Background</a:t>
            </a:r>
          </a:p>
          <a:p>
            <a:pPr lvl="1"/>
            <a:r>
              <a:rPr lang="en-US" sz="2800" b="1" dirty="0">
                <a:solidFill>
                  <a:srgbClr val="FF0000"/>
                </a:solidFill>
                <a:latin typeface="Bell MT" panose="02020503060305020303" pitchFamily="18" charset="0"/>
              </a:rPr>
              <a:t>A</a:t>
            </a:r>
            <a:r>
              <a:rPr lang="en-US" sz="2800" b="1" dirty="0" smtClean="0">
                <a:solidFill>
                  <a:srgbClr val="FF0000"/>
                </a:solidFill>
                <a:latin typeface="Bell MT" panose="02020503060305020303" pitchFamily="18" charset="0"/>
              </a:rPr>
              <a:t> Dollar More than a Dollar? Income Effect for Different Sources of Income</a:t>
            </a:r>
          </a:p>
          <a:p>
            <a:pPr lvl="1"/>
            <a:r>
              <a:rPr lang="en-US" sz="2800" b="1" dirty="0" smtClean="0">
                <a:solidFill>
                  <a:srgbClr val="FF0000"/>
                </a:solidFill>
                <a:latin typeface="Bell MT" panose="02020503060305020303" pitchFamily="18" charset="0"/>
              </a:rPr>
              <a:t>Parental Education and Occupation: Complementary, Substitutes, or Separable? In Search for Positive Feedback Mechanism</a:t>
            </a:r>
            <a:endParaRPr lang="en-US" sz="2800" dirty="0" smtClean="0">
              <a:solidFill>
                <a:srgbClr val="FF0000"/>
              </a:solidFill>
              <a:latin typeface="Bell MT" panose="02020503060305020303" pitchFamily="18" charset="0"/>
            </a:endParaRPr>
          </a:p>
          <a:p>
            <a:r>
              <a:rPr lang="en-US" sz="2800" b="1" dirty="0" smtClean="0">
                <a:solidFill>
                  <a:srgbClr val="FF0000"/>
                </a:solidFill>
                <a:latin typeface="Bell MT" panose="02020503060305020303" pitchFamily="18" charset="0"/>
              </a:rPr>
              <a:t>Economic Reform and Educational Mobility: Three Generations Compared</a:t>
            </a:r>
            <a:endParaRPr lang="en-US" sz="2800" b="1" dirty="0" smtClean="0">
              <a:solidFill>
                <a:srgbClr val="FF0000"/>
              </a:solidFill>
              <a:latin typeface="Bell MT" panose="02020503060305020303" pitchFamily="18" charset="0"/>
            </a:endParaRPr>
          </a:p>
          <a:p>
            <a:pPr marL="0" indent="0">
              <a:buNone/>
            </a:pPr>
            <a:endParaRPr lang="en-US" b="1" dirty="0"/>
          </a:p>
          <a:p>
            <a:endParaRPr lang="en-US" dirty="0"/>
          </a:p>
        </p:txBody>
      </p:sp>
    </p:spTree>
    <p:extLst>
      <p:ext uri="{BB962C8B-B14F-4D97-AF65-F5344CB8AC3E}">
        <p14:creationId xmlns:p14="http://schemas.microsoft.com/office/powerpoint/2010/main" val="35832102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15962"/>
          </a:xfrm>
        </p:spPr>
        <p:txBody>
          <a:bodyPr>
            <a:normAutofit/>
          </a:bodyPr>
          <a:lstStyle/>
          <a:p>
            <a:r>
              <a:rPr lang="en-US" sz="3600" b="1" dirty="0" smtClean="0">
                <a:latin typeface="Bell MT" panose="02020503060305020303" pitchFamily="18" charset="0"/>
              </a:rPr>
              <a:t>The Empirical Framework (1)</a:t>
            </a:r>
            <a:endParaRPr lang="en-US" sz="3600" b="1" dirty="0">
              <a:latin typeface="Bell MT" panose="02020503060305020303" pitchFamily="18" charset="0"/>
            </a:endParaRPr>
          </a:p>
        </p:txBody>
      </p:sp>
      <p:sp>
        <p:nvSpPr>
          <p:cNvPr id="3" name="Content Placeholder 2"/>
          <p:cNvSpPr>
            <a:spLocks noGrp="1"/>
          </p:cNvSpPr>
          <p:nvPr>
            <p:ph idx="1"/>
          </p:nvPr>
        </p:nvSpPr>
        <p:spPr>
          <a:xfrm>
            <a:off x="457200" y="1219200"/>
            <a:ext cx="8229600" cy="4906963"/>
          </a:xfrm>
        </p:spPr>
        <p:txBody>
          <a:bodyPr/>
          <a:lstStyle/>
          <a:p>
            <a:r>
              <a:rPr lang="en-US" sz="2800" dirty="0" smtClean="0">
                <a:solidFill>
                  <a:srgbClr val="FF0000"/>
                </a:solidFill>
                <a:latin typeface="Bell MT" panose="02020503060305020303" pitchFamily="18" charset="0"/>
              </a:rPr>
              <a:t>Single Factor Model </a:t>
            </a:r>
            <a:r>
              <a:rPr lang="en-US" sz="2800" dirty="0" smtClean="0">
                <a:solidFill>
                  <a:srgbClr val="FF0000"/>
                </a:solidFill>
                <a:latin typeface="Bell MT" panose="02020503060305020303" pitchFamily="18" charset="0"/>
              </a:rPr>
              <a:t>of </a:t>
            </a:r>
            <a:r>
              <a:rPr lang="en-US" sz="2800" dirty="0" smtClean="0">
                <a:solidFill>
                  <a:srgbClr val="FF0000"/>
                </a:solidFill>
                <a:latin typeface="Bell MT" panose="02020503060305020303" pitchFamily="18" charset="0"/>
              </a:rPr>
              <a:t>E</a:t>
            </a:r>
            <a:r>
              <a:rPr lang="en-US" sz="2800" dirty="0" smtClean="0">
                <a:solidFill>
                  <a:srgbClr val="FF0000"/>
                </a:solidFill>
                <a:latin typeface="Bell MT" panose="02020503060305020303" pitchFamily="18" charset="0"/>
              </a:rPr>
              <a:t>ducational Mobility</a:t>
            </a:r>
            <a:r>
              <a:rPr lang="en-US" dirty="0" smtClean="0"/>
              <a:t> </a:t>
            </a:r>
            <a:endParaRPr lang="en-US" dirty="0" smtClean="0"/>
          </a:p>
          <a:p>
            <a:pPr marL="0" indent="0">
              <a:buNone/>
            </a:pPr>
            <a:endParaRPr lang="en-US" dirty="0"/>
          </a:p>
          <a:p>
            <a:pPr marL="0" indent="0">
              <a:buNone/>
            </a:pPr>
            <a:endParaRPr lang="en-US" dirty="0" smtClean="0"/>
          </a:p>
          <a:p>
            <a:r>
              <a:rPr lang="en-US" sz="2800" dirty="0" smtClean="0">
                <a:solidFill>
                  <a:srgbClr val="FF0000"/>
                </a:solidFill>
                <a:latin typeface="Bell MT" panose="02020503060305020303" pitchFamily="18" charset="0"/>
              </a:rPr>
              <a:t>Single Factor Model of </a:t>
            </a:r>
            <a:r>
              <a:rPr lang="en-US" sz="2800" dirty="0" smtClean="0">
                <a:solidFill>
                  <a:srgbClr val="FF0000"/>
                </a:solidFill>
                <a:latin typeface="Bell MT" panose="02020503060305020303" pitchFamily="18" charset="0"/>
              </a:rPr>
              <a:t>O</a:t>
            </a:r>
            <a:r>
              <a:rPr lang="en-US" sz="2800" dirty="0" smtClean="0">
                <a:solidFill>
                  <a:srgbClr val="FF0000"/>
                </a:solidFill>
                <a:latin typeface="Bell MT" panose="02020503060305020303" pitchFamily="18" charset="0"/>
              </a:rPr>
              <a:t>ccupational Mobility </a:t>
            </a:r>
          </a:p>
          <a:p>
            <a:endParaRPr lang="en-US" dirty="0"/>
          </a:p>
          <a:p>
            <a:endParaRPr lang="en-US" dirty="0" smtClean="0"/>
          </a:p>
          <a:p>
            <a:r>
              <a:rPr lang="en-US" sz="2800" dirty="0" smtClean="0">
                <a:solidFill>
                  <a:srgbClr val="FF0000"/>
                </a:solidFill>
                <a:latin typeface="Bell MT" panose="02020503060305020303" pitchFamily="18" charset="0"/>
              </a:rPr>
              <a:t>Educational Mobility in a Two factor Model</a:t>
            </a:r>
            <a:r>
              <a:rPr lang="en-US" dirty="0" smtClean="0"/>
              <a:t> </a:t>
            </a: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2101065151"/>
              </p:ext>
            </p:extLst>
          </p:nvPr>
        </p:nvGraphicFramePr>
        <p:xfrm>
          <a:off x="762000" y="1752599"/>
          <a:ext cx="5257800" cy="612775"/>
        </p:xfrm>
        <a:graphic>
          <a:graphicData uri="http://schemas.openxmlformats.org/presentationml/2006/ole">
            <mc:AlternateContent xmlns:mc="http://schemas.openxmlformats.org/markup-compatibility/2006">
              <mc:Choice xmlns:v="urn:schemas-microsoft-com:vml" Requires="v">
                <p:oleObj spid="_x0000_s18580" name="Equation" r:id="rId4" imgW="2987401" imgH="237901" progId="Equation.3">
                  <p:embed/>
                </p:oleObj>
              </mc:Choice>
              <mc:Fallback>
                <p:oleObj name="Equation" r:id="rId4" imgW="2987401" imgH="237901" progId="Equation.3">
                  <p:embed/>
                  <p:pic>
                    <p:nvPicPr>
                      <p:cNvPr id="0" name=""/>
                      <p:cNvPicPr/>
                      <p:nvPr/>
                    </p:nvPicPr>
                    <p:blipFill>
                      <a:blip r:embed="rId5"/>
                      <a:stretch>
                        <a:fillRect/>
                      </a:stretch>
                    </p:blipFill>
                    <p:spPr>
                      <a:xfrm>
                        <a:off x="762000" y="1752599"/>
                        <a:ext cx="5257800" cy="612775"/>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2329973396"/>
              </p:ext>
            </p:extLst>
          </p:nvPr>
        </p:nvGraphicFramePr>
        <p:xfrm>
          <a:off x="685800" y="3124200"/>
          <a:ext cx="5715000" cy="636588"/>
        </p:xfrm>
        <a:graphic>
          <a:graphicData uri="http://schemas.openxmlformats.org/presentationml/2006/ole">
            <mc:AlternateContent xmlns:mc="http://schemas.openxmlformats.org/markup-compatibility/2006">
              <mc:Choice xmlns:v="urn:schemas-microsoft-com:vml" Requires="v">
                <p:oleObj spid="_x0000_s18581" name="Equation" r:id="rId6" imgW="2978021" imgH="237901" progId="Equation.3">
                  <p:embed/>
                </p:oleObj>
              </mc:Choice>
              <mc:Fallback>
                <p:oleObj name="Equation" r:id="rId6" imgW="2978021" imgH="237901" progId="Equation.3">
                  <p:embed/>
                  <p:pic>
                    <p:nvPicPr>
                      <p:cNvPr id="0" name=""/>
                      <p:cNvPicPr/>
                      <p:nvPr/>
                    </p:nvPicPr>
                    <p:blipFill>
                      <a:blip r:embed="rId7"/>
                      <a:stretch>
                        <a:fillRect/>
                      </a:stretch>
                    </p:blipFill>
                    <p:spPr>
                      <a:xfrm>
                        <a:off x="685800" y="3124200"/>
                        <a:ext cx="5715000" cy="636588"/>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250766337"/>
              </p:ext>
            </p:extLst>
          </p:nvPr>
        </p:nvGraphicFramePr>
        <p:xfrm>
          <a:off x="936706" y="4648200"/>
          <a:ext cx="7292894" cy="636585"/>
        </p:xfrm>
        <a:graphic>
          <a:graphicData uri="http://schemas.openxmlformats.org/presentationml/2006/ole">
            <mc:AlternateContent xmlns:mc="http://schemas.openxmlformats.org/markup-compatibility/2006">
              <mc:Choice xmlns:v="urn:schemas-microsoft-com:vml" Requires="v">
                <p:oleObj spid="_x0000_s18582" name="Equation" r:id="rId8" imgW="3555720" imgH="241200" progId="Equation.3">
                  <p:embed/>
                </p:oleObj>
              </mc:Choice>
              <mc:Fallback>
                <p:oleObj name="Equation" r:id="rId8" imgW="3555720" imgH="241200" progId="Equation.3">
                  <p:embed/>
                  <p:pic>
                    <p:nvPicPr>
                      <p:cNvPr id="0" name=""/>
                      <p:cNvPicPr/>
                      <p:nvPr/>
                    </p:nvPicPr>
                    <p:blipFill>
                      <a:blip r:embed="rId9"/>
                      <a:stretch>
                        <a:fillRect/>
                      </a:stretch>
                    </p:blipFill>
                    <p:spPr>
                      <a:xfrm>
                        <a:off x="936706" y="4648200"/>
                        <a:ext cx="7292894" cy="636585"/>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051946611"/>
              </p:ext>
            </p:extLst>
          </p:nvPr>
        </p:nvGraphicFramePr>
        <p:xfrm>
          <a:off x="956078" y="5486400"/>
          <a:ext cx="1710921" cy="639763"/>
        </p:xfrm>
        <a:graphic>
          <a:graphicData uri="http://schemas.openxmlformats.org/presentationml/2006/ole">
            <mc:AlternateContent xmlns:mc="http://schemas.openxmlformats.org/markup-compatibility/2006">
              <mc:Choice xmlns:v="urn:schemas-microsoft-com:vml" Requires="v">
                <p:oleObj spid="_x0000_s18583" name="Equation" r:id="rId10" imgW="507960" imgH="228600" progId="Equation.3">
                  <p:embed/>
                </p:oleObj>
              </mc:Choice>
              <mc:Fallback>
                <p:oleObj name="Equation" r:id="rId10" imgW="507960" imgH="228600" progId="Equation.3">
                  <p:embed/>
                  <p:pic>
                    <p:nvPicPr>
                      <p:cNvPr id="0" name=""/>
                      <p:cNvPicPr/>
                      <p:nvPr/>
                    </p:nvPicPr>
                    <p:blipFill>
                      <a:blip r:embed="rId11"/>
                      <a:stretch>
                        <a:fillRect/>
                      </a:stretch>
                    </p:blipFill>
                    <p:spPr>
                      <a:xfrm>
                        <a:off x="956078" y="5486400"/>
                        <a:ext cx="1710921" cy="639763"/>
                      </a:xfrm>
                      <a:prstGeom prst="rect">
                        <a:avLst/>
                      </a:prstGeom>
                    </p:spPr>
                  </p:pic>
                </p:oleObj>
              </mc:Fallback>
            </mc:AlternateContent>
          </a:graphicData>
        </a:graphic>
      </p:graphicFrame>
    </p:spTree>
    <p:extLst>
      <p:ext uri="{BB962C8B-B14F-4D97-AF65-F5344CB8AC3E}">
        <p14:creationId xmlns:p14="http://schemas.microsoft.com/office/powerpoint/2010/main" val="20876424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15962"/>
          </a:xfrm>
        </p:spPr>
        <p:txBody>
          <a:bodyPr>
            <a:normAutofit/>
          </a:bodyPr>
          <a:lstStyle/>
          <a:p>
            <a:r>
              <a:rPr lang="en-US" b="1" dirty="0" smtClean="0">
                <a:latin typeface="Bell MT" panose="02020503060305020303" pitchFamily="18" charset="0"/>
              </a:rPr>
              <a:t>The Empirical Framework (2)</a:t>
            </a:r>
            <a:endParaRPr lang="en-US" b="1" dirty="0">
              <a:latin typeface="Bell MT" panose="02020503060305020303" pitchFamily="18" charset="0"/>
            </a:endParaRPr>
          </a:p>
        </p:txBody>
      </p:sp>
      <p:sp>
        <p:nvSpPr>
          <p:cNvPr id="3" name="Content Placeholder 2"/>
          <p:cNvSpPr>
            <a:spLocks noGrp="1"/>
          </p:cNvSpPr>
          <p:nvPr>
            <p:ph idx="1"/>
          </p:nvPr>
        </p:nvSpPr>
        <p:spPr>
          <a:xfrm>
            <a:off x="457200" y="914400"/>
            <a:ext cx="8229600" cy="5211763"/>
          </a:xfrm>
        </p:spPr>
        <p:txBody>
          <a:bodyPr/>
          <a:lstStyle/>
          <a:p>
            <a:endParaRPr lang="en-US" dirty="0" smtClean="0"/>
          </a:p>
          <a:p>
            <a:r>
              <a:rPr lang="en-US" sz="2800" dirty="0" smtClean="0">
                <a:solidFill>
                  <a:srgbClr val="FF0000"/>
                </a:solidFill>
                <a:latin typeface="Bell MT" panose="02020503060305020303" pitchFamily="18" charset="0"/>
              </a:rPr>
              <a:t>Binary </a:t>
            </a:r>
            <a:r>
              <a:rPr lang="en-US" sz="2800" dirty="0" smtClean="0">
                <a:solidFill>
                  <a:srgbClr val="FF0000"/>
                </a:solidFill>
                <a:latin typeface="Bell MT" panose="02020503060305020303" pitchFamily="18" charset="0"/>
              </a:rPr>
              <a:t>Indicators </a:t>
            </a:r>
            <a:r>
              <a:rPr lang="en-US" sz="2800" dirty="0" smtClean="0">
                <a:solidFill>
                  <a:srgbClr val="FF0000"/>
                </a:solidFill>
                <a:latin typeface="Bell MT" panose="02020503060305020303" pitchFamily="18" charset="0"/>
              </a:rPr>
              <a:t>of </a:t>
            </a:r>
            <a:r>
              <a:rPr lang="en-US" sz="2800" dirty="0" smtClean="0">
                <a:solidFill>
                  <a:srgbClr val="FF0000"/>
                </a:solidFill>
                <a:latin typeface="Bell MT" panose="02020503060305020303" pitchFamily="18" charset="0"/>
              </a:rPr>
              <a:t>Parents</a:t>
            </a:r>
            <a:r>
              <a:rPr lang="en-US" sz="2800" dirty="0" smtClean="0">
                <a:solidFill>
                  <a:srgbClr val="FF0000"/>
                </a:solidFill>
                <a:latin typeface="Bell MT" panose="02020503060305020303" pitchFamily="18" charset="0"/>
              </a:rPr>
              <a:t>’ </a:t>
            </a:r>
            <a:r>
              <a:rPr lang="en-US" sz="2800" dirty="0" smtClean="0">
                <a:solidFill>
                  <a:srgbClr val="FF0000"/>
                </a:solidFill>
                <a:latin typeface="Bell MT" panose="02020503060305020303" pitchFamily="18" charset="0"/>
              </a:rPr>
              <a:t>Status</a:t>
            </a:r>
            <a:endParaRPr lang="en-US" sz="2800" dirty="0" smtClean="0">
              <a:solidFill>
                <a:srgbClr val="FF0000"/>
              </a:solidFill>
              <a:latin typeface="Bell MT" panose="02020503060305020303" pitchFamily="18" charset="0"/>
            </a:endParaRPr>
          </a:p>
          <a:p>
            <a:endParaRPr lang="en-US" dirty="0"/>
          </a:p>
          <a:p>
            <a:pPr marL="0" indent="0">
              <a:buNone/>
            </a:pPr>
            <a:endParaRPr lang="en-US" dirty="0" smtClean="0"/>
          </a:p>
          <a:p>
            <a:pPr marL="0" indent="0">
              <a:buNone/>
            </a:pPr>
            <a:endParaRPr lang="en-US" dirty="0" smtClean="0"/>
          </a:p>
          <a:p>
            <a:endParaRPr lang="en-US" b="1" dirty="0" smtClean="0"/>
          </a:p>
          <a:p>
            <a:endParaRPr lang="en-US" dirty="0" smtClean="0"/>
          </a:p>
          <a:p>
            <a:r>
              <a:rPr lang="en-US" dirty="0" smtClean="0"/>
              <a:t>Non-parametric model: </a:t>
            </a:r>
            <a:endParaRPr lang="en-US" dirty="0"/>
          </a:p>
        </p:txBody>
      </p:sp>
      <p:graphicFrame>
        <p:nvGraphicFramePr>
          <p:cNvPr id="12" name="Object 11"/>
          <p:cNvGraphicFramePr>
            <a:graphicFrameLocks noChangeAspect="1"/>
          </p:cNvGraphicFramePr>
          <p:nvPr>
            <p:extLst>
              <p:ext uri="{D42A27DB-BD31-4B8C-83A1-F6EECF244321}">
                <p14:modId xmlns:p14="http://schemas.microsoft.com/office/powerpoint/2010/main" val="3542389198"/>
              </p:ext>
            </p:extLst>
          </p:nvPr>
        </p:nvGraphicFramePr>
        <p:xfrm>
          <a:off x="762000" y="1981200"/>
          <a:ext cx="6946394" cy="457200"/>
        </p:xfrm>
        <a:graphic>
          <a:graphicData uri="http://schemas.openxmlformats.org/presentationml/2006/ole">
            <mc:AlternateContent xmlns:mc="http://schemas.openxmlformats.org/markup-compatibility/2006">
              <mc:Choice xmlns:v="urn:schemas-microsoft-com:vml" Requires="v">
                <p:oleObj spid="_x0000_s15929" name="Equation" r:id="rId4" imgW="3617637" imgH="237901" progId="Equation.3">
                  <p:embed/>
                </p:oleObj>
              </mc:Choice>
              <mc:Fallback>
                <p:oleObj name="Equation" r:id="rId4" imgW="3617637" imgH="237901" progId="Equation.3">
                  <p:embed/>
                  <p:pic>
                    <p:nvPicPr>
                      <p:cNvPr id="0" name=""/>
                      <p:cNvPicPr/>
                      <p:nvPr/>
                    </p:nvPicPr>
                    <p:blipFill>
                      <a:blip r:embed="rId5"/>
                      <a:stretch>
                        <a:fillRect/>
                      </a:stretch>
                    </p:blipFill>
                    <p:spPr>
                      <a:xfrm>
                        <a:off x="762000" y="1981200"/>
                        <a:ext cx="6946394" cy="457200"/>
                      </a:xfrm>
                      <a:prstGeom prst="rect">
                        <a:avLst/>
                      </a:prstGeom>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1124705973"/>
              </p:ext>
            </p:extLst>
          </p:nvPr>
        </p:nvGraphicFramePr>
        <p:xfrm>
          <a:off x="838200" y="3352800"/>
          <a:ext cx="1009650" cy="400050"/>
        </p:xfrm>
        <a:graphic>
          <a:graphicData uri="http://schemas.openxmlformats.org/presentationml/2006/ole">
            <mc:AlternateContent xmlns:mc="http://schemas.openxmlformats.org/markup-compatibility/2006">
              <mc:Choice xmlns:v="urn:schemas-microsoft-com:vml" Requires="v">
                <p:oleObj spid="_x0000_s15930" name="Equation" r:id="rId6" imgW="672840" imgH="266400" progId="Equation.3">
                  <p:embed/>
                </p:oleObj>
              </mc:Choice>
              <mc:Fallback>
                <p:oleObj name="Equation" r:id="rId6" imgW="672840" imgH="266400" progId="Equation.3">
                  <p:embed/>
                  <p:pic>
                    <p:nvPicPr>
                      <p:cNvPr id="0" name=""/>
                      <p:cNvPicPr/>
                      <p:nvPr/>
                    </p:nvPicPr>
                    <p:blipFill>
                      <a:blip r:embed="rId7"/>
                      <a:stretch>
                        <a:fillRect/>
                      </a:stretch>
                    </p:blipFill>
                    <p:spPr>
                      <a:xfrm>
                        <a:off x="838200" y="3352800"/>
                        <a:ext cx="1009650" cy="400050"/>
                      </a:xfrm>
                      <a:prstGeom prst="rect">
                        <a:avLst/>
                      </a:prstGeom>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721082495"/>
              </p:ext>
            </p:extLst>
          </p:nvPr>
        </p:nvGraphicFramePr>
        <p:xfrm>
          <a:off x="990600" y="4572000"/>
          <a:ext cx="3886200" cy="378772"/>
        </p:xfrm>
        <a:graphic>
          <a:graphicData uri="http://schemas.openxmlformats.org/presentationml/2006/ole">
            <mc:AlternateContent xmlns:mc="http://schemas.openxmlformats.org/markup-compatibility/2006">
              <mc:Choice xmlns:v="urn:schemas-microsoft-com:vml" Requires="v">
                <p:oleObj spid="_x0000_s15931" name="Equation" r:id="rId8" imgW="2443384" imgH="237901" progId="Equation.3">
                  <p:embed/>
                </p:oleObj>
              </mc:Choice>
              <mc:Fallback>
                <p:oleObj name="Equation" r:id="rId8" imgW="2443384" imgH="237901" progId="Equation.3">
                  <p:embed/>
                  <p:pic>
                    <p:nvPicPr>
                      <p:cNvPr id="0" name=""/>
                      <p:cNvPicPr/>
                      <p:nvPr/>
                    </p:nvPicPr>
                    <p:blipFill>
                      <a:blip r:embed="rId9"/>
                      <a:stretch>
                        <a:fillRect/>
                      </a:stretch>
                    </p:blipFill>
                    <p:spPr>
                      <a:xfrm>
                        <a:off x="990600" y="4572000"/>
                        <a:ext cx="3886200" cy="378772"/>
                      </a:xfrm>
                      <a:prstGeom prst="rect">
                        <a:avLst/>
                      </a:prstGeom>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652397782"/>
              </p:ext>
            </p:extLst>
          </p:nvPr>
        </p:nvGraphicFramePr>
        <p:xfrm>
          <a:off x="1066800" y="5181599"/>
          <a:ext cx="1828800" cy="755659"/>
        </p:xfrm>
        <a:graphic>
          <a:graphicData uri="http://schemas.openxmlformats.org/presentationml/2006/ole">
            <mc:AlternateContent xmlns:mc="http://schemas.openxmlformats.org/markup-compatibility/2006">
              <mc:Choice xmlns:v="urn:schemas-microsoft-com:vml" Requires="v">
                <p:oleObj spid="_x0000_s15932" name="Equation" r:id="rId10" imgW="1107153" imgH="457088" progId="Equation.3">
                  <p:embed/>
                </p:oleObj>
              </mc:Choice>
              <mc:Fallback>
                <p:oleObj name="Equation" r:id="rId10" imgW="1107153" imgH="457088" progId="Equation.3">
                  <p:embed/>
                  <p:pic>
                    <p:nvPicPr>
                      <p:cNvPr id="0" name=""/>
                      <p:cNvPicPr/>
                      <p:nvPr/>
                    </p:nvPicPr>
                    <p:blipFill>
                      <a:blip r:embed="rId11"/>
                      <a:stretch>
                        <a:fillRect/>
                      </a:stretch>
                    </p:blipFill>
                    <p:spPr>
                      <a:xfrm>
                        <a:off x="1066800" y="5181599"/>
                        <a:ext cx="1828800" cy="755659"/>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714164168"/>
              </p:ext>
            </p:extLst>
          </p:nvPr>
        </p:nvGraphicFramePr>
        <p:xfrm>
          <a:off x="838200" y="2438400"/>
          <a:ext cx="762000" cy="381000"/>
        </p:xfrm>
        <a:graphic>
          <a:graphicData uri="http://schemas.openxmlformats.org/presentationml/2006/ole">
            <mc:AlternateContent xmlns:mc="http://schemas.openxmlformats.org/markup-compatibility/2006">
              <mc:Choice xmlns:v="urn:schemas-microsoft-com:vml" Requires="v">
                <p:oleObj spid="_x0000_s15933" name="Equation" r:id="rId12" imgW="267318" imgH="190393" progId="Equation.3">
                  <p:embed/>
                </p:oleObj>
              </mc:Choice>
              <mc:Fallback>
                <p:oleObj name="Equation" r:id="rId12" imgW="267318" imgH="190393" progId="Equation.3">
                  <p:embed/>
                  <p:pic>
                    <p:nvPicPr>
                      <p:cNvPr id="0" name=""/>
                      <p:cNvPicPr/>
                      <p:nvPr/>
                    </p:nvPicPr>
                    <p:blipFill>
                      <a:blip r:embed="rId13"/>
                      <a:stretch>
                        <a:fillRect/>
                      </a:stretch>
                    </p:blipFill>
                    <p:spPr>
                      <a:xfrm>
                        <a:off x="838200" y="2438400"/>
                        <a:ext cx="762000" cy="381000"/>
                      </a:xfrm>
                      <a:prstGeom prst="rect">
                        <a:avLst/>
                      </a:prstGeom>
                    </p:spPr>
                  </p:pic>
                </p:oleObj>
              </mc:Fallback>
            </mc:AlternateContent>
          </a:graphicData>
        </a:graphic>
      </p:graphicFrame>
      <p:sp>
        <p:nvSpPr>
          <p:cNvPr id="8" name="TextBox 7"/>
          <p:cNvSpPr txBox="1"/>
          <p:nvPr/>
        </p:nvSpPr>
        <p:spPr>
          <a:xfrm>
            <a:off x="1714684" y="2484078"/>
            <a:ext cx="3314516" cy="369332"/>
          </a:xfrm>
          <a:prstGeom prst="rect">
            <a:avLst/>
          </a:prstGeom>
          <a:noFill/>
        </p:spPr>
        <p:txBody>
          <a:bodyPr wrap="square" rtlCol="0">
            <a:spAutoFit/>
          </a:bodyPr>
          <a:lstStyle/>
          <a:p>
            <a:r>
              <a:rPr lang="en-US" dirty="0" smtClean="0"/>
              <a:t>Is the omitted group</a:t>
            </a: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678419489"/>
              </p:ext>
            </p:extLst>
          </p:nvPr>
        </p:nvGraphicFramePr>
        <p:xfrm>
          <a:off x="838200" y="2895600"/>
          <a:ext cx="1574272" cy="381000"/>
        </p:xfrm>
        <a:graphic>
          <a:graphicData uri="http://schemas.openxmlformats.org/presentationml/2006/ole">
            <mc:AlternateContent xmlns:mc="http://schemas.openxmlformats.org/markup-compatibility/2006">
              <mc:Choice xmlns:v="urn:schemas-microsoft-com:vml" Requires="v">
                <p:oleObj spid="_x0000_s15934" name="Equation" r:id="rId14" imgW="944814" imgH="228544" progId="Equation.3">
                  <p:embed/>
                </p:oleObj>
              </mc:Choice>
              <mc:Fallback>
                <p:oleObj name="Equation" r:id="rId14" imgW="944814" imgH="228544" progId="Equation.3">
                  <p:embed/>
                  <p:pic>
                    <p:nvPicPr>
                      <p:cNvPr id="0" name=""/>
                      <p:cNvPicPr/>
                      <p:nvPr/>
                    </p:nvPicPr>
                    <p:blipFill>
                      <a:blip r:embed="rId15"/>
                      <a:stretch>
                        <a:fillRect/>
                      </a:stretch>
                    </p:blipFill>
                    <p:spPr>
                      <a:xfrm>
                        <a:off x="838200" y="2895600"/>
                        <a:ext cx="1574272" cy="381000"/>
                      </a:xfrm>
                      <a:prstGeom prst="rect">
                        <a:avLst/>
                      </a:prstGeom>
                    </p:spPr>
                  </p:pic>
                </p:oleObj>
              </mc:Fallback>
            </mc:AlternateContent>
          </a:graphicData>
        </a:graphic>
      </p:graphicFrame>
      <p:sp>
        <p:nvSpPr>
          <p:cNvPr id="6" name="TextBox 5"/>
          <p:cNvSpPr txBox="1"/>
          <p:nvPr/>
        </p:nvSpPr>
        <p:spPr>
          <a:xfrm>
            <a:off x="2743200" y="2853410"/>
            <a:ext cx="2819400" cy="369332"/>
          </a:xfrm>
          <a:prstGeom prst="rect">
            <a:avLst/>
          </a:prstGeom>
          <a:noFill/>
        </p:spPr>
        <p:txBody>
          <a:bodyPr wrap="square" rtlCol="0">
            <a:spAutoFit/>
          </a:bodyPr>
          <a:lstStyle/>
          <a:p>
            <a:r>
              <a:rPr lang="en-US" dirty="0" smtClean="0"/>
              <a:t>Complementarity?</a:t>
            </a:r>
            <a:endParaRPr lang="en-US" dirty="0"/>
          </a:p>
        </p:txBody>
      </p:sp>
      <p:sp>
        <p:nvSpPr>
          <p:cNvPr id="11" name="TextBox 10"/>
          <p:cNvSpPr txBox="1"/>
          <p:nvPr/>
        </p:nvSpPr>
        <p:spPr>
          <a:xfrm>
            <a:off x="2895600" y="3352800"/>
            <a:ext cx="4495800" cy="381000"/>
          </a:xfrm>
          <a:prstGeom prst="rect">
            <a:avLst/>
          </a:prstGeom>
          <a:noFill/>
        </p:spPr>
        <p:txBody>
          <a:bodyPr wrap="square" rtlCol="0">
            <a:spAutoFit/>
          </a:bodyPr>
          <a:lstStyle/>
          <a:p>
            <a:r>
              <a:rPr lang="en-US" dirty="0" smtClean="0"/>
              <a:t>Education mediated through income?</a:t>
            </a:r>
            <a:endParaRPr lang="en-US" dirty="0"/>
          </a:p>
        </p:txBody>
      </p:sp>
      <p:sp>
        <p:nvSpPr>
          <p:cNvPr id="17" name="TextBox 16"/>
          <p:cNvSpPr txBox="1"/>
          <p:nvPr/>
        </p:nvSpPr>
        <p:spPr>
          <a:xfrm>
            <a:off x="3581400" y="5410200"/>
            <a:ext cx="2819400" cy="369332"/>
          </a:xfrm>
          <a:prstGeom prst="rect">
            <a:avLst/>
          </a:prstGeom>
          <a:noFill/>
        </p:spPr>
        <p:txBody>
          <a:bodyPr wrap="square" rtlCol="0">
            <a:spAutoFit/>
          </a:bodyPr>
          <a:lstStyle/>
          <a:p>
            <a:r>
              <a:rPr lang="en-US" dirty="0" smtClean="0"/>
              <a:t>Complementarity?</a:t>
            </a:r>
            <a:endParaRPr lang="en-US" dirty="0"/>
          </a:p>
        </p:txBody>
      </p:sp>
    </p:spTree>
    <p:extLst>
      <p:ext uri="{BB962C8B-B14F-4D97-AF65-F5344CB8AC3E}">
        <p14:creationId xmlns:p14="http://schemas.microsoft.com/office/powerpoint/2010/main" val="28073345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latin typeface="Bell MT" panose="02020503060305020303" pitchFamily="18" charset="0"/>
              </a:rPr>
              <a:t>Econometric Approaches</a:t>
            </a:r>
            <a:endParaRPr lang="en-US" sz="3600" b="1" dirty="0">
              <a:latin typeface="Bell MT" panose="02020503060305020303" pitchFamily="18" charset="0"/>
            </a:endParaRPr>
          </a:p>
        </p:txBody>
      </p:sp>
      <p:sp>
        <p:nvSpPr>
          <p:cNvPr id="3" name="Content Placeholder 2"/>
          <p:cNvSpPr>
            <a:spLocks noGrp="1"/>
          </p:cNvSpPr>
          <p:nvPr>
            <p:ph idx="1"/>
          </p:nvPr>
        </p:nvSpPr>
        <p:spPr>
          <a:xfrm>
            <a:off x="457200" y="1600200"/>
            <a:ext cx="8458200" cy="4876800"/>
          </a:xfrm>
        </p:spPr>
        <p:txBody>
          <a:bodyPr>
            <a:normAutofit/>
          </a:bodyPr>
          <a:lstStyle/>
          <a:p>
            <a:r>
              <a:rPr lang="en-US" sz="2800" b="1" dirty="0" smtClean="0">
                <a:solidFill>
                  <a:srgbClr val="FF0000"/>
                </a:solidFill>
                <a:latin typeface="Bell MT" panose="02020503060305020303" pitchFamily="18" charset="0"/>
              </a:rPr>
              <a:t>Most of the Existing Studies Rely on OLS</a:t>
            </a:r>
          </a:p>
          <a:p>
            <a:r>
              <a:rPr lang="en-US" sz="2800" b="1" dirty="0" smtClean="0">
                <a:solidFill>
                  <a:srgbClr val="FF0000"/>
                </a:solidFill>
                <a:latin typeface="Bell MT" panose="02020503060305020303" pitchFamily="18" charset="0"/>
              </a:rPr>
              <a:t>E</a:t>
            </a:r>
            <a:r>
              <a:rPr lang="en-US" sz="2800" b="1" dirty="0" smtClean="0">
                <a:solidFill>
                  <a:srgbClr val="FF0000"/>
                </a:solidFill>
                <a:latin typeface="Bell MT" panose="02020503060305020303" pitchFamily="18" charset="0"/>
              </a:rPr>
              <a:t>stimators with CIA</a:t>
            </a:r>
            <a:endParaRPr lang="en-US" sz="2800" b="1" dirty="0" smtClean="0">
              <a:solidFill>
                <a:srgbClr val="FF0000"/>
              </a:solidFill>
              <a:latin typeface="Bell MT" panose="02020503060305020303" pitchFamily="18" charset="0"/>
            </a:endParaRPr>
          </a:p>
          <a:p>
            <a:pPr lvl="1"/>
            <a:r>
              <a:rPr lang="en-US" sz="2800" dirty="0" smtClean="0">
                <a:solidFill>
                  <a:srgbClr val="FF0000"/>
                </a:solidFill>
                <a:latin typeface="Bell MT" panose="02020503060305020303" pitchFamily="18" charset="0"/>
              </a:rPr>
              <a:t>Nearest </a:t>
            </a:r>
            <a:r>
              <a:rPr lang="en-US" sz="2800" dirty="0" smtClean="0">
                <a:solidFill>
                  <a:srgbClr val="FF0000"/>
                </a:solidFill>
                <a:latin typeface="Bell MT" panose="02020503060305020303" pitchFamily="18" charset="0"/>
              </a:rPr>
              <a:t>Neighborhood </a:t>
            </a:r>
            <a:r>
              <a:rPr lang="en-US" sz="2800" dirty="0">
                <a:solidFill>
                  <a:srgbClr val="FF0000"/>
                </a:solidFill>
                <a:latin typeface="Bell MT" panose="02020503060305020303" pitchFamily="18" charset="0"/>
              </a:rPr>
              <a:t>M</a:t>
            </a:r>
            <a:r>
              <a:rPr lang="en-US" sz="2800" dirty="0" smtClean="0">
                <a:solidFill>
                  <a:srgbClr val="FF0000"/>
                </a:solidFill>
                <a:latin typeface="Bell MT" panose="02020503060305020303" pitchFamily="18" charset="0"/>
              </a:rPr>
              <a:t>atching </a:t>
            </a:r>
            <a:r>
              <a:rPr lang="en-US" sz="2800" dirty="0" smtClean="0">
                <a:solidFill>
                  <a:srgbClr val="FF0000"/>
                </a:solidFill>
                <a:latin typeface="Bell MT" panose="02020503060305020303" pitchFamily="18" charset="0"/>
              </a:rPr>
              <a:t>(</a:t>
            </a:r>
            <a:r>
              <a:rPr lang="en-US" sz="2800" dirty="0" err="1" smtClean="0">
                <a:solidFill>
                  <a:srgbClr val="FF0000"/>
                </a:solidFill>
                <a:latin typeface="Bell MT" panose="02020503060305020303" pitchFamily="18" charset="0"/>
              </a:rPr>
              <a:t>Abadie</a:t>
            </a:r>
            <a:r>
              <a:rPr lang="en-US" sz="2800" dirty="0" smtClean="0">
                <a:solidFill>
                  <a:srgbClr val="FF0000"/>
                </a:solidFill>
                <a:latin typeface="Bell MT" panose="02020503060305020303" pitchFamily="18" charset="0"/>
              </a:rPr>
              <a:t> and </a:t>
            </a:r>
            <a:r>
              <a:rPr lang="en-US" sz="2800" dirty="0" err="1" smtClean="0">
                <a:solidFill>
                  <a:srgbClr val="FF0000"/>
                </a:solidFill>
                <a:latin typeface="Bell MT" panose="02020503060305020303" pitchFamily="18" charset="0"/>
              </a:rPr>
              <a:t>Imbens</a:t>
            </a:r>
            <a:r>
              <a:rPr lang="en-US" sz="2800" dirty="0" smtClean="0">
                <a:solidFill>
                  <a:srgbClr val="FF0000"/>
                </a:solidFill>
                <a:latin typeface="Bell MT" panose="02020503060305020303" pitchFamily="18" charset="0"/>
              </a:rPr>
              <a:t> (2002)) </a:t>
            </a:r>
          </a:p>
          <a:p>
            <a:pPr lvl="1"/>
            <a:r>
              <a:rPr lang="en-US" sz="2800" dirty="0" smtClean="0">
                <a:solidFill>
                  <a:srgbClr val="FF0000"/>
                </a:solidFill>
                <a:latin typeface="Bell MT" panose="02020503060305020303" pitchFamily="18" charset="0"/>
              </a:rPr>
              <a:t>Bias </a:t>
            </a:r>
            <a:r>
              <a:rPr lang="en-US" sz="2800" dirty="0" smtClean="0">
                <a:solidFill>
                  <a:srgbClr val="FF0000"/>
                </a:solidFill>
                <a:latin typeface="Bell MT" panose="02020503060305020303" pitchFamily="18" charset="0"/>
              </a:rPr>
              <a:t>Corrected </a:t>
            </a:r>
            <a:r>
              <a:rPr lang="en-US" sz="2800" dirty="0">
                <a:solidFill>
                  <a:srgbClr val="FF0000"/>
                </a:solidFill>
                <a:latin typeface="Bell MT" panose="02020503060305020303" pitchFamily="18" charset="0"/>
              </a:rPr>
              <a:t>R</a:t>
            </a:r>
            <a:r>
              <a:rPr lang="en-US" sz="2800" dirty="0" smtClean="0">
                <a:solidFill>
                  <a:srgbClr val="FF0000"/>
                </a:solidFill>
                <a:latin typeface="Bell MT" panose="02020503060305020303" pitchFamily="18" charset="0"/>
              </a:rPr>
              <a:t>adius </a:t>
            </a:r>
            <a:r>
              <a:rPr lang="en-US" sz="2800" dirty="0">
                <a:solidFill>
                  <a:srgbClr val="FF0000"/>
                </a:solidFill>
                <a:latin typeface="Bell MT" panose="02020503060305020303" pitchFamily="18" charset="0"/>
              </a:rPr>
              <a:t>M</a:t>
            </a:r>
            <a:r>
              <a:rPr lang="en-US" sz="2800" dirty="0" smtClean="0">
                <a:solidFill>
                  <a:srgbClr val="FF0000"/>
                </a:solidFill>
                <a:latin typeface="Bell MT" panose="02020503060305020303" pitchFamily="18" charset="0"/>
              </a:rPr>
              <a:t>atching </a:t>
            </a:r>
            <a:r>
              <a:rPr lang="en-US" sz="2800" dirty="0" smtClean="0">
                <a:solidFill>
                  <a:srgbClr val="FF0000"/>
                </a:solidFill>
                <a:latin typeface="Bell MT" panose="02020503060305020303" pitchFamily="18" charset="0"/>
              </a:rPr>
              <a:t>(</a:t>
            </a:r>
            <a:r>
              <a:rPr lang="en-US" sz="2800" dirty="0" err="1" smtClean="0">
                <a:solidFill>
                  <a:srgbClr val="FF0000"/>
                </a:solidFill>
                <a:latin typeface="Bell MT" panose="02020503060305020303" pitchFamily="18" charset="0"/>
              </a:rPr>
              <a:t>Lechner</a:t>
            </a:r>
            <a:r>
              <a:rPr lang="en-US" sz="2800" dirty="0" smtClean="0">
                <a:solidFill>
                  <a:srgbClr val="FF0000"/>
                </a:solidFill>
                <a:latin typeface="Bell MT" panose="02020503060305020303" pitchFamily="18" charset="0"/>
              </a:rPr>
              <a:t> et al. (2011)) </a:t>
            </a:r>
            <a:endParaRPr lang="en-US" sz="2800" dirty="0" smtClean="0">
              <a:solidFill>
                <a:srgbClr val="FF0000"/>
              </a:solidFill>
              <a:latin typeface="Bell MT" panose="02020503060305020303" pitchFamily="18" charset="0"/>
            </a:endParaRPr>
          </a:p>
          <a:p>
            <a:pPr lvl="1"/>
            <a:r>
              <a:rPr lang="en-US" sz="2800" dirty="0" smtClean="0">
                <a:solidFill>
                  <a:srgbClr val="FF0000"/>
                </a:solidFill>
                <a:latin typeface="Bell MT" panose="02020503060305020303" pitchFamily="18" charset="0"/>
              </a:rPr>
              <a:t>NIPW</a:t>
            </a:r>
            <a:endParaRPr lang="en-US" sz="2800" b="1" dirty="0" smtClean="0">
              <a:solidFill>
                <a:srgbClr val="FF0000"/>
              </a:solidFill>
              <a:latin typeface="Bell MT" panose="02020503060305020303" pitchFamily="18" charset="0"/>
            </a:endParaRPr>
          </a:p>
          <a:p>
            <a:r>
              <a:rPr lang="en-US" sz="2800" b="1" dirty="0" smtClean="0">
                <a:solidFill>
                  <a:srgbClr val="FF0000"/>
                </a:solidFill>
                <a:latin typeface="Bell MT" panose="02020503060305020303" pitchFamily="18" charset="0"/>
              </a:rPr>
              <a:t>Testing for Interaction Effect without Functional Form</a:t>
            </a:r>
            <a:endParaRPr lang="en-US" sz="2800" dirty="0" smtClean="0">
              <a:solidFill>
                <a:srgbClr val="FF0000"/>
              </a:solidFill>
              <a:latin typeface="Bell MT" panose="02020503060305020303" pitchFamily="18" charset="0"/>
            </a:endParaRPr>
          </a:p>
          <a:p>
            <a:pPr marL="274320" lvl="1" indent="0">
              <a:buNone/>
            </a:pPr>
            <a:endParaRPr lang="en-US" dirty="0" smtClean="0">
              <a:solidFill>
                <a:srgbClr val="00B050"/>
              </a:solidFill>
            </a:endParaRPr>
          </a:p>
          <a:p>
            <a:endParaRPr lang="en-US" dirty="0"/>
          </a:p>
        </p:txBody>
      </p:sp>
    </p:spTree>
    <p:extLst>
      <p:ext uri="{BB962C8B-B14F-4D97-AF65-F5344CB8AC3E}">
        <p14:creationId xmlns:p14="http://schemas.microsoft.com/office/powerpoint/2010/main" val="21738852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latin typeface="Bell MT" panose="02020503060305020303" pitchFamily="18" charset="0"/>
              </a:rPr>
              <a:t>Approaches to Causal Effects</a:t>
            </a:r>
            <a:endParaRPr lang="en-US" sz="3600" dirty="0">
              <a:latin typeface="Bell MT" panose="02020503060305020303" pitchFamily="18" charset="0"/>
            </a:endParaRPr>
          </a:p>
        </p:txBody>
      </p:sp>
      <p:sp>
        <p:nvSpPr>
          <p:cNvPr id="3" name="Content Placeholder 2"/>
          <p:cNvSpPr>
            <a:spLocks noGrp="1"/>
          </p:cNvSpPr>
          <p:nvPr>
            <p:ph idx="1"/>
          </p:nvPr>
        </p:nvSpPr>
        <p:spPr/>
        <p:txBody>
          <a:bodyPr>
            <a:normAutofit lnSpcReduction="10000"/>
          </a:bodyPr>
          <a:lstStyle/>
          <a:p>
            <a:r>
              <a:rPr lang="en-US" sz="2800" dirty="0" smtClean="0">
                <a:solidFill>
                  <a:srgbClr val="C00000"/>
                </a:solidFill>
                <a:latin typeface="Bell MT" panose="02020503060305020303" pitchFamily="18" charset="0"/>
              </a:rPr>
              <a:t>Genetic Correlation or Causal Effect?</a:t>
            </a:r>
          </a:p>
          <a:p>
            <a:pPr lvl="1"/>
            <a:r>
              <a:rPr lang="en-US" sz="2400" dirty="0" smtClean="0">
                <a:solidFill>
                  <a:srgbClr val="C00000"/>
                </a:solidFill>
                <a:latin typeface="Bell MT" panose="02020503060305020303" pitchFamily="18" charset="0"/>
              </a:rPr>
              <a:t>Positive Genetic Transmissions: </a:t>
            </a:r>
            <a:r>
              <a:rPr lang="en-US" sz="2400" dirty="0" err="1" smtClean="0">
                <a:solidFill>
                  <a:srgbClr val="C00000"/>
                </a:solidFill>
                <a:latin typeface="Bell MT" panose="02020503060305020303" pitchFamily="18" charset="0"/>
              </a:rPr>
              <a:t>Plomin</a:t>
            </a:r>
            <a:r>
              <a:rPr lang="en-US" sz="2400" dirty="0" smtClean="0">
                <a:solidFill>
                  <a:srgbClr val="C00000"/>
                </a:solidFill>
                <a:latin typeface="Bell MT" panose="02020503060305020303" pitchFamily="18" charset="0"/>
              </a:rPr>
              <a:t> et al: Correlation in IQ About 0.50</a:t>
            </a:r>
          </a:p>
          <a:p>
            <a:r>
              <a:rPr lang="en-US" sz="2800" dirty="0" smtClean="0">
                <a:solidFill>
                  <a:srgbClr val="C00000"/>
                </a:solidFill>
                <a:latin typeface="Bell MT" panose="02020503060305020303" pitchFamily="18" charset="0"/>
              </a:rPr>
              <a:t>Implement Three Approaches</a:t>
            </a:r>
          </a:p>
          <a:p>
            <a:pPr lvl="1"/>
            <a:r>
              <a:rPr lang="en-US" sz="2400" dirty="0" smtClean="0">
                <a:solidFill>
                  <a:srgbClr val="C00000"/>
                </a:solidFill>
                <a:latin typeface="Bell MT" panose="02020503060305020303" pitchFamily="18" charset="0"/>
              </a:rPr>
              <a:t>Rosenbaum Bounds</a:t>
            </a:r>
          </a:p>
          <a:p>
            <a:pPr lvl="1"/>
            <a:r>
              <a:rPr lang="en-US" sz="2400" dirty="0" smtClean="0">
                <a:solidFill>
                  <a:srgbClr val="C00000"/>
                </a:solidFill>
                <a:latin typeface="Bell MT" panose="02020503060305020303" pitchFamily="18" charset="0"/>
              </a:rPr>
              <a:t>Minimum Biased IPW Estimator (</a:t>
            </a:r>
            <a:r>
              <a:rPr lang="en-US" sz="2400" dirty="0" err="1" smtClean="0">
                <a:solidFill>
                  <a:srgbClr val="C00000"/>
                </a:solidFill>
                <a:latin typeface="Bell MT" panose="02020503060305020303" pitchFamily="18" charset="0"/>
              </a:rPr>
              <a:t>Millimet</a:t>
            </a:r>
            <a:r>
              <a:rPr lang="en-US" sz="2400" dirty="0" smtClean="0">
                <a:solidFill>
                  <a:srgbClr val="C00000"/>
                </a:solidFill>
                <a:latin typeface="Bell MT" panose="02020503060305020303" pitchFamily="18" charset="0"/>
              </a:rPr>
              <a:t> and </a:t>
            </a:r>
            <a:r>
              <a:rPr lang="en-US" sz="2400" dirty="0" err="1" smtClean="0">
                <a:solidFill>
                  <a:srgbClr val="C00000"/>
                </a:solidFill>
                <a:latin typeface="Bell MT" panose="02020503060305020303" pitchFamily="18" charset="0"/>
              </a:rPr>
              <a:t>Tchernis</a:t>
            </a:r>
            <a:r>
              <a:rPr lang="en-US" sz="2400" dirty="0" smtClean="0">
                <a:solidFill>
                  <a:srgbClr val="C00000"/>
                </a:solidFill>
                <a:latin typeface="Bell MT" panose="02020503060305020303" pitchFamily="18" charset="0"/>
              </a:rPr>
              <a:t> (2013)</a:t>
            </a:r>
          </a:p>
          <a:p>
            <a:pPr lvl="1"/>
            <a:r>
              <a:rPr lang="en-US" sz="2400" dirty="0" err="1" smtClean="0">
                <a:solidFill>
                  <a:srgbClr val="C00000"/>
                </a:solidFill>
                <a:latin typeface="Bell MT" panose="02020503060305020303" pitchFamily="18" charset="0"/>
              </a:rPr>
              <a:t>Lewbel</a:t>
            </a:r>
            <a:r>
              <a:rPr lang="en-US" sz="2400" dirty="0" smtClean="0">
                <a:solidFill>
                  <a:srgbClr val="C00000"/>
                </a:solidFill>
                <a:latin typeface="Bell MT" panose="02020503060305020303" pitchFamily="18" charset="0"/>
              </a:rPr>
              <a:t> </a:t>
            </a:r>
            <a:r>
              <a:rPr lang="en-US" sz="2400" dirty="0" err="1" smtClean="0">
                <a:solidFill>
                  <a:srgbClr val="C00000"/>
                </a:solidFill>
                <a:latin typeface="Bell MT" panose="02020503060305020303" pitchFamily="18" charset="0"/>
              </a:rPr>
              <a:t>Heteroskedasticity</a:t>
            </a:r>
            <a:r>
              <a:rPr lang="en-US" sz="2400" dirty="0" smtClean="0">
                <a:solidFill>
                  <a:srgbClr val="C00000"/>
                </a:solidFill>
                <a:latin typeface="Bell MT" panose="02020503060305020303" pitchFamily="18" charset="0"/>
              </a:rPr>
              <a:t> Based Instrumental Variables Approach</a:t>
            </a:r>
          </a:p>
          <a:p>
            <a:r>
              <a:rPr lang="en-US" sz="2800" dirty="0" smtClean="0">
                <a:solidFill>
                  <a:srgbClr val="C00000"/>
                </a:solidFill>
                <a:latin typeface="Bell MT" panose="02020503060305020303" pitchFamily="18" charset="0"/>
              </a:rPr>
              <a:t>Only Study to Provide Causal Estimates (Earlier Causal Estimates for Single Factor Model by Emran and Sun (2011))</a:t>
            </a:r>
            <a:endParaRPr lang="en-US" sz="2800" dirty="0">
              <a:solidFill>
                <a:srgbClr val="C00000"/>
              </a:solidFill>
              <a:latin typeface="Bell MT" panose="02020503060305020303" pitchFamily="18" charset="0"/>
            </a:endParaRPr>
          </a:p>
        </p:txBody>
      </p:sp>
    </p:spTree>
    <p:extLst>
      <p:ext uri="{BB962C8B-B14F-4D97-AF65-F5344CB8AC3E}">
        <p14:creationId xmlns:p14="http://schemas.microsoft.com/office/powerpoint/2010/main" val="15077528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762000"/>
          </a:xfrm>
        </p:spPr>
        <p:txBody>
          <a:bodyPr>
            <a:normAutofit/>
          </a:bodyPr>
          <a:lstStyle/>
          <a:p>
            <a:pPr algn="ctr"/>
            <a:r>
              <a:rPr lang="en-US" sz="3600" b="1" dirty="0" smtClean="0">
                <a:latin typeface="Bell MT" panose="02020503060305020303" pitchFamily="18" charset="0"/>
              </a:rPr>
              <a:t>Data</a:t>
            </a:r>
            <a:endParaRPr lang="en-US" sz="3600" b="1" dirty="0">
              <a:latin typeface="Bell MT" panose="02020503060305020303" pitchFamily="18" charset="0"/>
            </a:endParaRPr>
          </a:p>
        </p:txBody>
      </p:sp>
      <p:sp>
        <p:nvSpPr>
          <p:cNvPr id="3" name="Content Placeholder 2"/>
          <p:cNvSpPr>
            <a:spLocks noGrp="1"/>
          </p:cNvSpPr>
          <p:nvPr>
            <p:ph idx="1"/>
          </p:nvPr>
        </p:nvSpPr>
        <p:spPr>
          <a:xfrm>
            <a:off x="228600" y="1219200"/>
            <a:ext cx="8763000" cy="5486400"/>
          </a:xfrm>
        </p:spPr>
        <p:txBody>
          <a:bodyPr>
            <a:normAutofit fontScale="92500" lnSpcReduction="20000"/>
          </a:bodyPr>
          <a:lstStyle/>
          <a:p>
            <a:r>
              <a:rPr lang="en-US" b="1" dirty="0">
                <a:solidFill>
                  <a:srgbClr val="FF0000"/>
                </a:solidFill>
                <a:latin typeface="Bell MT" panose="02020503060305020303" pitchFamily="18" charset="0"/>
              </a:rPr>
              <a:t>Parents-grandparents sample (14,777 pairs)</a:t>
            </a:r>
          </a:p>
          <a:p>
            <a:pPr lvl="1"/>
            <a:r>
              <a:rPr lang="en-US" dirty="0">
                <a:solidFill>
                  <a:srgbClr val="FF0000"/>
                </a:solidFill>
                <a:latin typeface="Bell MT" panose="02020503060305020303" pitchFamily="18" charset="0"/>
              </a:rPr>
              <a:t>Does not suffer from </a:t>
            </a:r>
            <a:r>
              <a:rPr lang="en-US" dirty="0" err="1">
                <a:solidFill>
                  <a:srgbClr val="FF0000"/>
                </a:solidFill>
                <a:latin typeface="Bell MT" panose="02020503060305020303" pitchFamily="18" charset="0"/>
              </a:rPr>
              <a:t>coresidency</a:t>
            </a:r>
            <a:r>
              <a:rPr lang="en-US" dirty="0">
                <a:solidFill>
                  <a:srgbClr val="FF0000"/>
                </a:solidFill>
                <a:latin typeface="Bell MT" panose="02020503060305020303" pitchFamily="18" charset="0"/>
              </a:rPr>
              <a:t> </a:t>
            </a:r>
            <a:r>
              <a:rPr lang="en-US" dirty="0" smtClean="0">
                <a:solidFill>
                  <a:srgbClr val="FF0000"/>
                </a:solidFill>
                <a:latin typeface="Bell MT" panose="02020503060305020303" pitchFamily="18" charset="0"/>
              </a:rPr>
              <a:t>bias</a:t>
            </a:r>
            <a:endParaRPr lang="en-US" b="1" dirty="0" smtClean="0">
              <a:solidFill>
                <a:srgbClr val="FF0000"/>
              </a:solidFill>
              <a:latin typeface="Bell MT" panose="02020503060305020303" pitchFamily="18" charset="0"/>
            </a:endParaRPr>
          </a:p>
          <a:p>
            <a:r>
              <a:rPr lang="en-US" b="1" dirty="0" smtClean="0">
                <a:solidFill>
                  <a:srgbClr val="FF0000"/>
                </a:solidFill>
                <a:latin typeface="Bell MT" panose="02020503060305020303" pitchFamily="18" charset="0"/>
              </a:rPr>
              <a:t>Chinese </a:t>
            </a:r>
            <a:r>
              <a:rPr lang="en-US" b="1" dirty="0" smtClean="0">
                <a:solidFill>
                  <a:srgbClr val="FF0000"/>
                </a:solidFill>
                <a:latin typeface="Bell MT" panose="02020503060305020303" pitchFamily="18" charset="0"/>
              </a:rPr>
              <a:t>Household Income Project (CHIP), 2002 round</a:t>
            </a:r>
          </a:p>
          <a:p>
            <a:pPr lvl="1"/>
            <a:r>
              <a:rPr lang="en-US" b="1" dirty="0" smtClean="0">
                <a:solidFill>
                  <a:srgbClr val="FF0000"/>
                </a:solidFill>
                <a:latin typeface="Bell MT" panose="02020503060305020303" pitchFamily="18" charset="0"/>
              </a:rPr>
              <a:t>Rural </a:t>
            </a:r>
            <a:r>
              <a:rPr lang="en-US" b="1" dirty="0">
                <a:solidFill>
                  <a:srgbClr val="FF0000"/>
                </a:solidFill>
                <a:latin typeface="Bell MT" panose="02020503060305020303" pitchFamily="18" charset="0"/>
              </a:rPr>
              <a:t>sample </a:t>
            </a:r>
            <a:endParaRPr lang="en-US" b="1" dirty="0" smtClean="0">
              <a:solidFill>
                <a:srgbClr val="FF0000"/>
              </a:solidFill>
              <a:latin typeface="Bell MT" panose="02020503060305020303" pitchFamily="18" charset="0"/>
            </a:endParaRPr>
          </a:p>
          <a:p>
            <a:pPr lvl="2"/>
            <a:r>
              <a:rPr lang="en-US" sz="2000" dirty="0" smtClean="0">
                <a:solidFill>
                  <a:srgbClr val="FF0000"/>
                </a:solidFill>
                <a:latin typeface="Bell MT" panose="02020503060305020303" pitchFamily="18" charset="0"/>
              </a:rPr>
              <a:t>Covers </a:t>
            </a:r>
            <a:r>
              <a:rPr lang="en-US" sz="2000" dirty="0">
                <a:solidFill>
                  <a:srgbClr val="FF0000"/>
                </a:solidFill>
                <a:latin typeface="Bell MT" panose="02020503060305020303" pitchFamily="18" charset="0"/>
              </a:rPr>
              <a:t>three generations: </a:t>
            </a:r>
            <a:r>
              <a:rPr lang="en-US" sz="2000" dirty="0" smtClean="0">
                <a:solidFill>
                  <a:srgbClr val="FF0000"/>
                </a:solidFill>
                <a:latin typeface="Bell MT" panose="02020503060305020303" pitchFamily="18" charset="0"/>
              </a:rPr>
              <a:t>grandparents-parents-children</a:t>
            </a:r>
          </a:p>
          <a:p>
            <a:pPr lvl="2"/>
            <a:r>
              <a:rPr lang="en-US" sz="2000" dirty="0" smtClean="0">
                <a:solidFill>
                  <a:srgbClr val="FF0000"/>
                </a:solidFill>
                <a:latin typeface="Bell MT" panose="02020503060305020303" pitchFamily="18" charset="0"/>
              </a:rPr>
              <a:t>Includes non-resident children </a:t>
            </a:r>
          </a:p>
          <a:p>
            <a:pPr lvl="3"/>
            <a:r>
              <a:rPr lang="en-US" sz="2000" dirty="0" smtClean="0">
                <a:solidFill>
                  <a:srgbClr val="FF0000"/>
                </a:solidFill>
                <a:latin typeface="Bell MT" panose="02020503060305020303" pitchFamily="18" charset="0"/>
              </a:rPr>
              <a:t>&lt;= 6 </a:t>
            </a:r>
            <a:r>
              <a:rPr lang="en-US" sz="2000" dirty="0" smtClean="0">
                <a:solidFill>
                  <a:srgbClr val="FF0000"/>
                </a:solidFill>
                <a:latin typeface="Bell MT" panose="02020503060305020303" pitchFamily="18" charset="0"/>
              </a:rPr>
              <a:t>months;  &gt; </a:t>
            </a:r>
            <a:r>
              <a:rPr lang="en-US" sz="2000" dirty="0" smtClean="0">
                <a:solidFill>
                  <a:srgbClr val="FF0000"/>
                </a:solidFill>
                <a:latin typeface="Bell MT" panose="02020503060305020303" pitchFamily="18" charset="0"/>
              </a:rPr>
              <a:t>6 months, but with significant economic tie with the household</a:t>
            </a:r>
          </a:p>
          <a:p>
            <a:pPr lvl="1"/>
            <a:r>
              <a:rPr lang="en-US" sz="2200" b="1" dirty="0" smtClean="0">
                <a:solidFill>
                  <a:srgbClr val="FF0000"/>
                </a:solidFill>
                <a:latin typeface="Bell MT" panose="02020503060305020303" pitchFamily="18" charset="0"/>
              </a:rPr>
              <a:t>Rural-urban </a:t>
            </a:r>
            <a:r>
              <a:rPr lang="en-US" sz="2200" b="1" dirty="0">
                <a:solidFill>
                  <a:srgbClr val="FF0000"/>
                </a:solidFill>
                <a:latin typeface="Bell MT" panose="02020503060305020303" pitchFamily="18" charset="0"/>
              </a:rPr>
              <a:t>migrant household </a:t>
            </a:r>
            <a:r>
              <a:rPr lang="en-US" sz="2200" b="1" dirty="0" smtClean="0">
                <a:solidFill>
                  <a:srgbClr val="FF0000"/>
                </a:solidFill>
                <a:latin typeface="Bell MT" panose="02020503060305020303" pitchFamily="18" charset="0"/>
              </a:rPr>
              <a:t>survey</a:t>
            </a:r>
          </a:p>
          <a:p>
            <a:pPr lvl="2"/>
            <a:r>
              <a:rPr lang="en-US" sz="2200" dirty="0">
                <a:solidFill>
                  <a:srgbClr val="FF0000"/>
                </a:solidFill>
                <a:latin typeface="Bell MT" panose="02020503060305020303" pitchFamily="18" charset="0"/>
              </a:rPr>
              <a:t>I</a:t>
            </a:r>
            <a:r>
              <a:rPr lang="en-US" sz="2200" dirty="0" smtClean="0">
                <a:solidFill>
                  <a:srgbClr val="FF0000"/>
                </a:solidFill>
                <a:latin typeface="Bell MT" panose="02020503060305020303" pitchFamily="18" charset="0"/>
              </a:rPr>
              <a:t>n </a:t>
            </a:r>
            <a:r>
              <a:rPr lang="en-US" sz="2200" dirty="0" smtClean="0">
                <a:solidFill>
                  <a:srgbClr val="FF0000"/>
                </a:solidFill>
                <a:latin typeface="Bell MT" panose="02020503060305020303" pitchFamily="18" charset="0"/>
              </a:rPr>
              <a:t>the urban areas with rural </a:t>
            </a:r>
            <a:r>
              <a:rPr lang="en-US" sz="2200" i="1" dirty="0" err="1" smtClean="0">
                <a:solidFill>
                  <a:srgbClr val="FF0000"/>
                </a:solidFill>
                <a:latin typeface="Bell MT" panose="02020503060305020303" pitchFamily="18" charset="0"/>
              </a:rPr>
              <a:t>Hukou</a:t>
            </a:r>
            <a:r>
              <a:rPr lang="en-US" sz="2200" dirty="0" smtClean="0">
                <a:solidFill>
                  <a:srgbClr val="FF0000"/>
                </a:solidFill>
                <a:latin typeface="Bell MT" panose="02020503060305020303" pitchFamily="18" charset="0"/>
              </a:rPr>
              <a:t>;</a:t>
            </a:r>
          </a:p>
          <a:p>
            <a:pPr lvl="2"/>
            <a:r>
              <a:rPr lang="en-US" sz="2200" dirty="0">
                <a:solidFill>
                  <a:srgbClr val="FF0000"/>
                </a:solidFill>
                <a:latin typeface="Bell MT" panose="02020503060305020303" pitchFamily="18" charset="0"/>
              </a:rPr>
              <a:t>M</a:t>
            </a:r>
            <a:r>
              <a:rPr lang="en-US" sz="2200" dirty="0" smtClean="0">
                <a:solidFill>
                  <a:srgbClr val="FF0000"/>
                </a:solidFill>
                <a:latin typeface="Bell MT" panose="02020503060305020303" pitchFamily="18" charset="0"/>
              </a:rPr>
              <a:t>issing </a:t>
            </a:r>
            <a:r>
              <a:rPr lang="en-US" sz="2200" dirty="0" smtClean="0">
                <a:solidFill>
                  <a:srgbClr val="FF0000"/>
                </a:solidFill>
                <a:latin typeface="Bell MT" panose="02020503060305020303" pitchFamily="18" charset="0"/>
              </a:rPr>
              <a:t>long-term migrants from the rural survey</a:t>
            </a:r>
          </a:p>
          <a:p>
            <a:pPr lvl="3"/>
            <a:r>
              <a:rPr lang="en-US" sz="2200" dirty="0" smtClean="0">
                <a:solidFill>
                  <a:srgbClr val="FF0000"/>
                </a:solidFill>
                <a:latin typeface="Bell MT" panose="02020503060305020303" pitchFamily="18" charset="0"/>
              </a:rPr>
              <a:t>&gt;=1 year</a:t>
            </a:r>
          </a:p>
          <a:p>
            <a:pPr lvl="3"/>
            <a:r>
              <a:rPr lang="en-US" sz="2200" dirty="0" smtClean="0">
                <a:solidFill>
                  <a:srgbClr val="FF0000"/>
                </a:solidFill>
                <a:latin typeface="Bell MT" panose="02020503060305020303" pitchFamily="18" charset="0"/>
              </a:rPr>
              <a:t>Still have family member in the rural</a:t>
            </a:r>
          </a:p>
          <a:p>
            <a:pPr lvl="3"/>
            <a:r>
              <a:rPr lang="en-US" sz="2200" dirty="0" smtClean="0">
                <a:solidFill>
                  <a:srgbClr val="FF0000"/>
                </a:solidFill>
                <a:latin typeface="Bell MT" panose="02020503060305020303" pitchFamily="18" charset="0"/>
              </a:rPr>
              <a:t>Weak economic tie with their original home in the rural (remittance rate&lt;20</a:t>
            </a:r>
            <a:r>
              <a:rPr lang="en-US" sz="2200" dirty="0" smtClean="0">
                <a:solidFill>
                  <a:srgbClr val="FF0000"/>
                </a:solidFill>
                <a:latin typeface="Bell MT" panose="02020503060305020303" pitchFamily="18" charset="0"/>
              </a:rPr>
              <a:t>%)</a:t>
            </a:r>
            <a:endParaRPr lang="en-US" sz="1000" dirty="0" smtClean="0">
              <a:solidFill>
                <a:srgbClr val="FF0000"/>
              </a:solidFill>
              <a:latin typeface="Bell MT" panose="02020503060305020303" pitchFamily="18" charset="0"/>
            </a:endParaRPr>
          </a:p>
          <a:p>
            <a:r>
              <a:rPr lang="en-US" b="1" dirty="0" smtClean="0">
                <a:solidFill>
                  <a:srgbClr val="FF0000"/>
                </a:solidFill>
                <a:latin typeface="Bell MT" panose="02020503060305020303" pitchFamily="18" charset="0"/>
              </a:rPr>
              <a:t>The parents-children sample</a:t>
            </a:r>
          </a:p>
          <a:p>
            <a:pPr lvl="1"/>
            <a:r>
              <a:rPr lang="en-US" dirty="0" smtClean="0">
                <a:solidFill>
                  <a:srgbClr val="FF0000"/>
                </a:solidFill>
                <a:latin typeface="Bell MT" panose="02020503060305020303" pitchFamily="18" charset="0"/>
              </a:rPr>
              <a:t>5909 adult children-parents pairs from rural survey</a:t>
            </a:r>
          </a:p>
          <a:p>
            <a:pPr lvl="1"/>
            <a:r>
              <a:rPr lang="en-US" dirty="0" smtClean="0">
                <a:solidFill>
                  <a:srgbClr val="FF0000"/>
                </a:solidFill>
                <a:latin typeface="Bell MT" panose="02020503060305020303" pitchFamily="18" charset="0"/>
              </a:rPr>
              <a:t>1355 adult children-parents pairs from migrant survey</a:t>
            </a:r>
          </a:p>
          <a:p>
            <a:pPr lvl="1"/>
            <a:endParaRPr lang="en-US" sz="1000" dirty="0" smtClean="0">
              <a:solidFill>
                <a:srgbClr val="FF0000"/>
              </a:solidFill>
              <a:latin typeface="Bell MT" panose="02020503060305020303" pitchFamily="18" charset="0"/>
            </a:endParaRPr>
          </a:p>
          <a:p>
            <a:pPr lvl="1"/>
            <a:endParaRPr lang="en-US" dirty="0" smtClean="0"/>
          </a:p>
          <a:p>
            <a:endParaRPr lang="en-US" dirty="0"/>
          </a:p>
        </p:txBody>
      </p:sp>
    </p:spTree>
    <p:extLst>
      <p:ext uri="{BB962C8B-B14F-4D97-AF65-F5344CB8AC3E}">
        <p14:creationId xmlns:p14="http://schemas.microsoft.com/office/powerpoint/2010/main" val="16208203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3261</TotalTime>
  <Words>2242</Words>
  <Application>Microsoft Office PowerPoint</Application>
  <PresentationFormat>On-screen Show (4:3)</PresentationFormat>
  <Paragraphs>208</Paragraphs>
  <Slides>23</Slides>
  <Notes>16</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23</vt:i4>
      </vt:variant>
    </vt:vector>
  </HeadingPairs>
  <TitlesOfParts>
    <vt:vector size="30" baseType="lpstr">
      <vt:lpstr>Arial</vt:lpstr>
      <vt:lpstr>Bell MT</vt:lpstr>
      <vt:lpstr>Calibri</vt:lpstr>
      <vt:lpstr>Times New Roman</vt:lpstr>
      <vt:lpstr>Clarity</vt:lpstr>
      <vt:lpstr>Equation</vt:lpstr>
      <vt:lpstr>Worksheet</vt:lpstr>
      <vt:lpstr>Are the Children of Uneducated Farmers Doubly Disadvantaged?  Farm, Nonfarm and Intergenerational Educational Mobility in Rural China</vt:lpstr>
      <vt:lpstr>The Big Picture: Economic Liberalization, Poverty and Inequality</vt:lpstr>
      <vt:lpstr>The Context: Rural China</vt:lpstr>
      <vt:lpstr>Research Questions</vt:lpstr>
      <vt:lpstr>The Empirical Framework (1)</vt:lpstr>
      <vt:lpstr>The Empirical Framework (2)</vt:lpstr>
      <vt:lpstr>Econometric Approaches</vt:lpstr>
      <vt:lpstr>Approaches to Causal Effects</vt:lpstr>
      <vt:lpstr>Data</vt:lpstr>
      <vt:lpstr>Samples Across Parents’ Economics Status</vt:lpstr>
      <vt:lpstr>PowerPoint Presentation</vt:lpstr>
      <vt:lpstr>PowerPoint Presentation</vt:lpstr>
      <vt:lpstr>PowerPoint Presentation</vt:lpstr>
      <vt:lpstr>PowerPoint Presentation</vt:lpstr>
      <vt:lpstr>PowerPoint Presentation</vt:lpstr>
      <vt:lpstr>PowerPoint Presentation</vt:lpstr>
      <vt:lpstr>Are Children of the Reform Better Off?</vt:lpstr>
      <vt:lpstr>Choosing the Right Parents</vt:lpstr>
      <vt:lpstr>Household Per Capita Income</vt:lpstr>
      <vt:lpstr>Household Education Expenditure</vt:lpstr>
      <vt:lpstr>Interaction Between Parents Education and  Non-farm Occupation (1)</vt:lpstr>
      <vt:lpstr>Interaction Between Parents Education and  Non-farm Occupation (2)</vt:lpstr>
      <vt:lpstr>Conclusions</vt:lpstr>
    </vt:vector>
  </TitlesOfParts>
  <Company>The World Bank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Are the Children of Uneducated Farmers Doubly Doomed? Farm, Nonfarm and Intergenerational Educational Mobility in Rural China</dc:title>
  <dc:creator>Yan Sun</dc:creator>
  <cp:lastModifiedBy>shahe emran</cp:lastModifiedBy>
  <cp:revision>369</cp:revision>
  <cp:lastPrinted>2014-10-30T22:30:13Z</cp:lastPrinted>
  <dcterms:created xsi:type="dcterms:W3CDTF">2014-10-15T20:33:20Z</dcterms:created>
  <dcterms:modified xsi:type="dcterms:W3CDTF">2016-01-02T02:07:00Z</dcterms:modified>
</cp:coreProperties>
</file>