
<file path=[Content_Types].xml><?xml version="1.0" encoding="utf-8"?>
<Types xmlns="http://schemas.openxmlformats.org/package/2006/content-types">
  <Default Extension="png" ContentType="image/png"/>
  <Default Extension="bin" ContentType="application/vnd.openxmlformats-officedocument.oleObject"/>
  <Default Extension="emf" ContentType="image/x-emf"/>
  <Default Extension="jpeg" ContentType="image/jpeg"/>
  <Default Extension="rels" ContentType="application/vnd.openxmlformats-package.relationships+xml"/>
  <Default Extension="xml" ContentType="application/xml"/>
  <Default Extension="vml" ContentType="application/vnd.openxmlformats-officedocument.vmlDrawing"/>
  <Default Extension="xlsx" ContentType="application/vnd.openxmlformats-officedocument.spreadsheetml.sheet"/>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charts/chart1.xml" ContentType="application/vnd.openxmlformats-officedocument.drawingml.chart+xml"/>
  <Override PartName="/ppt/theme/themeOverride1.xml" ContentType="application/vnd.openxmlformats-officedocument.themeOverride+xml"/>
  <Override PartName="/ppt/charts/chart2.xml" ContentType="application/vnd.openxmlformats-officedocument.drawingml.chart+xml"/>
  <Override PartName="/ppt/theme/themeOverride2.xml" ContentType="application/vnd.openxmlformats-officedocument.themeOverride+xml"/>
  <Override PartName="/ppt/charts/chart3.xml" ContentType="application/vnd.openxmlformats-officedocument.drawingml.chart+xml"/>
  <Override PartName="/ppt/theme/themeOverride3.xml" ContentType="application/vnd.openxmlformats-officedocument.themeOverride+xml"/>
  <Override PartName="/ppt/charts/chart4.xml" ContentType="application/vnd.openxmlformats-officedocument.drawingml.chart+xml"/>
  <Override PartName="/ppt/theme/themeOverride4.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8"/>
  </p:notesMasterIdLst>
  <p:sldIdLst>
    <p:sldId id="257" r:id="rId2"/>
    <p:sldId id="300" r:id="rId3"/>
    <p:sldId id="288" r:id="rId4"/>
    <p:sldId id="289" r:id="rId5"/>
    <p:sldId id="258" r:id="rId6"/>
    <p:sldId id="291" r:id="rId7"/>
    <p:sldId id="261" r:id="rId8"/>
    <p:sldId id="262" r:id="rId9"/>
    <p:sldId id="263" r:id="rId10"/>
    <p:sldId id="301" r:id="rId11"/>
    <p:sldId id="264" r:id="rId12"/>
    <p:sldId id="265" r:id="rId13"/>
    <p:sldId id="267" r:id="rId14"/>
    <p:sldId id="266" r:id="rId15"/>
    <p:sldId id="269" r:id="rId16"/>
    <p:sldId id="272" r:id="rId17"/>
    <p:sldId id="273" r:id="rId18"/>
    <p:sldId id="271" r:id="rId19"/>
    <p:sldId id="274" r:id="rId20"/>
    <p:sldId id="275" r:id="rId21"/>
    <p:sldId id="278" r:id="rId22"/>
    <p:sldId id="279" r:id="rId23"/>
    <p:sldId id="292" r:id="rId24"/>
    <p:sldId id="280" r:id="rId25"/>
    <p:sldId id="281" r:id="rId26"/>
    <p:sldId id="282" r:id="rId27"/>
    <p:sldId id="294" r:id="rId28"/>
    <p:sldId id="295" r:id="rId29"/>
    <p:sldId id="296" r:id="rId30"/>
    <p:sldId id="297" r:id="rId31"/>
    <p:sldId id="304" r:id="rId32"/>
    <p:sldId id="305" r:id="rId33"/>
    <p:sldId id="284" r:id="rId34"/>
    <p:sldId id="298" r:id="rId35"/>
    <p:sldId id="299" r:id="rId36"/>
    <p:sldId id="285" r:id="rId3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33CC"/>
    <a:srgbClr val="6666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441" autoAdjust="0"/>
    <p:restoredTop sz="94660"/>
  </p:normalViewPr>
  <p:slideViewPr>
    <p:cSldViewPr>
      <p:cViewPr varScale="1">
        <p:scale>
          <a:sx n="81" d="100"/>
          <a:sy n="81" d="100"/>
        </p:scale>
        <p:origin x="-1050" y="-90"/>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viewProps" Target="viewProp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s>
</file>

<file path=ppt/charts/_rels/chart1.xml.rels><?xml version="1.0" encoding="UTF-8" standalone="yes"?>
<Relationships xmlns="http://schemas.openxmlformats.org/package/2006/relationships"><Relationship Id="rId2" Type="http://schemas.openxmlformats.org/officeDocument/2006/relationships/package" Target="../embeddings/Microsoft_Excel_Worksheet1.xlsx"/><Relationship Id="rId1" Type="http://schemas.openxmlformats.org/officeDocument/2006/relationships/themeOverride" Target="../theme/themeOverride1.xml"/></Relationships>
</file>

<file path=ppt/charts/_rels/chart2.xml.rels><?xml version="1.0" encoding="UTF-8" standalone="yes"?>
<Relationships xmlns="http://schemas.openxmlformats.org/package/2006/relationships"><Relationship Id="rId2" Type="http://schemas.openxmlformats.org/officeDocument/2006/relationships/package" Target="../embeddings/Microsoft_Excel_Worksheet2.xlsx"/><Relationship Id="rId1" Type="http://schemas.openxmlformats.org/officeDocument/2006/relationships/themeOverride" Target="../theme/themeOverride2.xml"/></Relationships>
</file>

<file path=ppt/charts/_rels/chart3.xml.rels><?xml version="1.0" encoding="UTF-8" standalone="yes"?>
<Relationships xmlns="http://schemas.openxmlformats.org/package/2006/relationships"><Relationship Id="rId2" Type="http://schemas.openxmlformats.org/officeDocument/2006/relationships/oleObject" Target="../embeddings/oleObject2.bin"/><Relationship Id="rId1" Type="http://schemas.openxmlformats.org/officeDocument/2006/relationships/themeOverride" Target="../theme/themeOverride3.xml"/></Relationships>
</file>

<file path=ppt/charts/_rels/chart4.xml.rels><?xml version="1.0" encoding="UTF-8" standalone="yes"?>
<Relationships xmlns="http://schemas.openxmlformats.org/package/2006/relationships"><Relationship Id="rId2" Type="http://schemas.openxmlformats.org/officeDocument/2006/relationships/oleObject" Target="../embeddings/oleObject3.bin"/><Relationship Id="rId1" Type="http://schemas.openxmlformats.org/officeDocument/2006/relationships/themeOverride" Target="../theme/themeOverride4.xml"/></Relationships>
</file>

<file path=ppt/charts/chart1.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2000"/>
            </a:pPr>
            <a:r>
              <a:rPr lang="en-US" sz="2000"/>
              <a:t>IPP1 - Plaintiff Win Probabilities</a:t>
            </a:r>
          </a:p>
        </c:rich>
      </c:tx>
      <c:layout/>
      <c:overlay val="0"/>
    </c:title>
    <c:autoTitleDeleted val="0"/>
    <c:plotArea>
      <c:layout/>
      <c:lineChart>
        <c:grouping val="standard"/>
        <c:varyColors val="0"/>
        <c:ser>
          <c:idx val="0"/>
          <c:order val="0"/>
          <c:tx>
            <c:v>High</c:v>
          </c:tx>
          <c:spPr>
            <a:ln w="38100"/>
          </c:spPr>
          <c:marker>
            <c:symbol val="none"/>
          </c:marker>
          <c:cat>
            <c:numRef>
              <c:f>Sheet1!$B$5:$B$27</c:f>
              <c:numCache>
                <c:formatCode>General</c:formatCode>
                <c:ptCount val="23"/>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numCache>
            </c:numRef>
          </c:cat>
          <c:val>
            <c:numRef>
              <c:f>Sheet1!$C$6:$C$27</c:f>
              <c:numCache>
                <c:formatCode>General</c:formatCode>
                <c:ptCount val="22"/>
                <c:pt idx="0">
                  <c:v>0.84599999999999997</c:v>
                </c:pt>
                <c:pt idx="1">
                  <c:v>0.75600000000000001</c:v>
                </c:pt>
                <c:pt idx="2">
                  <c:v>0.78700000000000003</c:v>
                </c:pt>
                <c:pt idx="3">
                  <c:v>0.78700000000000003</c:v>
                </c:pt>
                <c:pt idx="4">
                  <c:v>0.78100000000000003</c:v>
                </c:pt>
                <c:pt idx="5">
                  <c:v>0.78100000000000003</c:v>
                </c:pt>
                <c:pt idx="6">
                  <c:v>0.80800000000000005</c:v>
                </c:pt>
                <c:pt idx="7">
                  <c:v>0.80500000000000005</c:v>
                </c:pt>
                <c:pt idx="8">
                  <c:v>0.79600000000000004</c:v>
                </c:pt>
                <c:pt idx="9">
                  <c:v>0.78900000000000003</c:v>
                </c:pt>
                <c:pt idx="10">
                  <c:v>0.80100000000000005</c:v>
                </c:pt>
                <c:pt idx="11">
                  <c:v>0.81</c:v>
                </c:pt>
                <c:pt idx="12">
                  <c:v>0.81499999999999995</c:v>
                </c:pt>
                <c:pt idx="13">
                  <c:v>0.82399999999999995</c:v>
                </c:pt>
                <c:pt idx="14">
                  <c:v>0.877</c:v>
                </c:pt>
                <c:pt idx="15">
                  <c:v>0.83499999999999996</c:v>
                </c:pt>
                <c:pt idx="16">
                  <c:v>0.84399999999999997</c:v>
                </c:pt>
                <c:pt idx="17">
                  <c:v>0.86199999999999999</c:v>
                </c:pt>
                <c:pt idx="18">
                  <c:v>0.88500000000000001</c:v>
                </c:pt>
                <c:pt idx="19">
                  <c:v>0.94899999999999995</c:v>
                </c:pt>
                <c:pt idx="20">
                  <c:v>0.94</c:v>
                </c:pt>
                <c:pt idx="21">
                  <c:v>0.95199999999999996</c:v>
                </c:pt>
              </c:numCache>
            </c:numRef>
          </c:val>
          <c:smooth val="0"/>
        </c:ser>
        <c:ser>
          <c:idx val="1"/>
          <c:order val="1"/>
          <c:tx>
            <c:v>Mid</c:v>
          </c:tx>
          <c:spPr>
            <a:ln w="38100"/>
          </c:spPr>
          <c:marker>
            <c:symbol val="none"/>
          </c:marker>
          <c:cat>
            <c:numRef>
              <c:f>Sheet1!$B$5:$B$27</c:f>
              <c:numCache>
                <c:formatCode>General</c:formatCode>
                <c:ptCount val="23"/>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numCache>
            </c:numRef>
          </c:cat>
          <c:val>
            <c:numRef>
              <c:f>Sheet1!$D$6:$D$27</c:f>
              <c:numCache>
                <c:formatCode>General</c:formatCode>
                <c:ptCount val="22"/>
                <c:pt idx="0">
                  <c:v>0.54500000000000004</c:v>
                </c:pt>
                <c:pt idx="1">
                  <c:v>0.48099999999999998</c:v>
                </c:pt>
                <c:pt idx="2">
                  <c:v>0.57399999999999995</c:v>
                </c:pt>
                <c:pt idx="3">
                  <c:v>0.57399999999999995</c:v>
                </c:pt>
                <c:pt idx="4">
                  <c:v>0.60599999999999998</c:v>
                </c:pt>
                <c:pt idx="5">
                  <c:v>0.60299999999999998</c:v>
                </c:pt>
                <c:pt idx="6">
                  <c:v>0.69899999999999995</c:v>
                </c:pt>
                <c:pt idx="7">
                  <c:v>0.70199999999999996</c:v>
                </c:pt>
                <c:pt idx="8">
                  <c:v>0.70199999999999996</c:v>
                </c:pt>
                <c:pt idx="9">
                  <c:v>0.68899999999999995</c:v>
                </c:pt>
                <c:pt idx="10">
                  <c:v>0.69799999999999995</c:v>
                </c:pt>
                <c:pt idx="11">
                  <c:v>0.70499999999999996</c:v>
                </c:pt>
                <c:pt idx="12">
                  <c:v>0.72099999999999997</c:v>
                </c:pt>
                <c:pt idx="13">
                  <c:v>0.73799999999999999</c:v>
                </c:pt>
                <c:pt idx="14">
                  <c:v>0.75</c:v>
                </c:pt>
                <c:pt idx="15">
                  <c:v>0.72799999999999998</c:v>
                </c:pt>
                <c:pt idx="16">
                  <c:v>0.74199999999999999</c:v>
                </c:pt>
                <c:pt idx="17">
                  <c:v>0.752</c:v>
                </c:pt>
                <c:pt idx="18">
                  <c:v>0.751</c:v>
                </c:pt>
                <c:pt idx="19">
                  <c:v>0.82799999999999996</c:v>
                </c:pt>
                <c:pt idx="20">
                  <c:v>0.82</c:v>
                </c:pt>
                <c:pt idx="21">
                  <c:v>0.81399999999999995</c:v>
                </c:pt>
              </c:numCache>
            </c:numRef>
          </c:val>
          <c:smooth val="0"/>
        </c:ser>
        <c:ser>
          <c:idx val="2"/>
          <c:order val="2"/>
          <c:tx>
            <c:v>Low</c:v>
          </c:tx>
          <c:spPr>
            <a:ln w="38100"/>
          </c:spPr>
          <c:marker>
            <c:symbol val="none"/>
          </c:marker>
          <c:cat>
            <c:numRef>
              <c:f>Sheet1!$B$5:$B$27</c:f>
              <c:numCache>
                <c:formatCode>General</c:formatCode>
                <c:ptCount val="23"/>
                <c:pt idx="0">
                  <c:v>1991</c:v>
                </c:pt>
                <c:pt idx="1">
                  <c:v>1992</c:v>
                </c:pt>
                <c:pt idx="2">
                  <c:v>1993</c:v>
                </c:pt>
                <c:pt idx="3">
                  <c:v>1994</c:v>
                </c:pt>
                <c:pt idx="4">
                  <c:v>1995</c:v>
                </c:pt>
                <c:pt idx="5">
                  <c:v>1996</c:v>
                </c:pt>
                <c:pt idx="6">
                  <c:v>1997</c:v>
                </c:pt>
                <c:pt idx="7">
                  <c:v>1998</c:v>
                </c:pt>
                <c:pt idx="8">
                  <c:v>1999</c:v>
                </c:pt>
                <c:pt idx="9">
                  <c:v>2000</c:v>
                </c:pt>
                <c:pt idx="10">
                  <c:v>2001</c:v>
                </c:pt>
                <c:pt idx="11">
                  <c:v>2002</c:v>
                </c:pt>
                <c:pt idx="12">
                  <c:v>2003</c:v>
                </c:pt>
                <c:pt idx="13">
                  <c:v>2004</c:v>
                </c:pt>
                <c:pt idx="14">
                  <c:v>2005</c:v>
                </c:pt>
                <c:pt idx="15">
                  <c:v>2006</c:v>
                </c:pt>
                <c:pt idx="16">
                  <c:v>2007</c:v>
                </c:pt>
                <c:pt idx="17">
                  <c:v>2008</c:v>
                </c:pt>
                <c:pt idx="18">
                  <c:v>2009</c:v>
                </c:pt>
                <c:pt idx="19">
                  <c:v>2010</c:v>
                </c:pt>
                <c:pt idx="20">
                  <c:v>2011</c:v>
                </c:pt>
                <c:pt idx="21">
                  <c:v>2012</c:v>
                </c:pt>
                <c:pt idx="22">
                  <c:v>2013</c:v>
                </c:pt>
              </c:numCache>
            </c:numRef>
          </c:cat>
          <c:val>
            <c:numRef>
              <c:f>Sheet1!$E$6:$E$27</c:f>
              <c:numCache>
                <c:formatCode>General</c:formatCode>
                <c:ptCount val="22"/>
                <c:pt idx="0">
                  <c:v>0.4</c:v>
                </c:pt>
                <c:pt idx="1">
                  <c:v>0.35</c:v>
                </c:pt>
                <c:pt idx="2">
                  <c:v>0.35</c:v>
                </c:pt>
                <c:pt idx="3">
                  <c:v>0.35</c:v>
                </c:pt>
                <c:pt idx="4">
                  <c:v>0.32900000000000001</c:v>
                </c:pt>
                <c:pt idx="5">
                  <c:v>0.33900000000000002</c:v>
                </c:pt>
                <c:pt idx="6">
                  <c:v>0.45600000000000002</c:v>
                </c:pt>
                <c:pt idx="7">
                  <c:v>0.45600000000000002</c:v>
                </c:pt>
                <c:pt idx="8">
                  <c:v>0.442</c:v>
                </c:pt>
                <c:pt idx="9">
                  <c:v>0.436</c:v>
                </c:pt>
                <c:pt idx="10">
                  <c:v>0.42699999999999999</c:v>
                </c:pt>
                <c:pt idx="11">
                  <c:v>0.44900000000000001</c:v>
                </c:pt>
                <c:pt idx="12">
                  <c:v>0.46600000000000003</c:v>
                </c:pt>
                <c:pt idx="13">
                  <c:v>0.45500000000000002</c:v>
                </c:pt>
                <c:pt idx="14">
                  <c:v>0.46300000000000002</c:v>
                </c:pt>
                <c:pt idx="15">
                  <c:v>0.495</c:v>
                </c:pt>
                <c:pt idx="16">
                  <c:v>0.499</c:v>
                </c:pt>
                <c:pt idx="17">
                  <c:v>0.57299999999999995</c:v>
                </c:pt>
                <c:pt idx="18">
                  <c:v>0.57299999999999995</c:v>
                </c:pt>
                <c:pt idx="19">
                  <c:v>0.55600000000000005</c:v>
                </c:pt>
                <c:pt idx="20">
                  <c:v>0.628</c:v>
                </c:pt>
                <c:pt idx="21">
                  <c:v>0.59599999999999997</c:v>
                </c:pt>
              </c:numCache>
            </c:numRef>
          </c:val>
          <c:smooth val="0"/>
        </c:ser>
        <c:dLbls>
          <c:showLegendKey val="0"/>
          <c:showVal val="0"/>
          <c:showCatName val="0"/>
          <c:showSerName val="0"/>
          <c:showPercent val="0"/>
          <c:showBubbleSize val="0"/>
        </c:dLbls>
        <c:marker val="1"/>
        <c:smooth val="0"/>
        <c:axId val="33830784"/>
        <c:axId val="33832320"/>
      </c:lineChart>
      <c:catAx>
        <c:axId val="33830784"/>
        <c:scaling>
          <c:orientation val="minMax"/>
        </c:scaling>
        <c:delete val="0"/>
        <c:axPos val="b"/>
        <c:numFmt formatCode="General" sourceLinked="1"/>
        <c:majorTickMark val="none"/>
        <c:minorTickMark val="none"/>
        <c:tickLblPos val="nextTo"/>
        <c:txPr>
          <a:bodyPr/>
          <a:lstStyle/>
          <a:p>
            <a:pPr>
              <a:defRPr sz="1400"/>
            </a:pPr>
            <a:endParaRPr lang="en-US"/>
          </a:p>
        </c:txPr>
        <c:crossAx val="33832320"/>
        <c:crosses val="autoZero"/>
        <c:auto val="1"/>
        <c:lblAlgn val="ctr"/>
        <c:lblOffset val="100"/>
        <c:noMultiLvlLbl val="0"/>
      </c:catAx>
      <c:valAx>
        <c:axId val="33832320"/>
        <c:scaling>
          <c:orientation val="minMax"/>
        </c:scaling>
        <c:delete val="0"/>
        <c:axPos val="l"/>
        <c:majorGridlines/>
        <c:numFmt formatCode="General" sourceLinked="1"/>
        <c:majorTickMark val="none"/>
        <c:minorTickMark val="none"/>
        <c:tickLblPos val="nextTo"/>
        <c:txPr>
          <a:bodyPr/>
          <a:lstStyle/>
          <a:p>
            <a:pPr>
              <a:defRPr sz="1400"/>
            </a:pPr>
            <a:endParaRPr lang="en-US"/>
          </a:p>
        </c:txPr>
        <c:crossAx val="33830784"/>
        <c:crosses val="autoZero"/>
        <c:crossBetween val="between"/>
      </c:valAx>
    </c:plotArea>
    <c:legend>
      <c:legendPos val="r"/>
      <c:layout/>
      <c:overlay val="0"/>
      <c:txPr>
        <a:bodyPr/>
        <a:lstStyle/>
        <a:p>
          <a:pPr>
            <a:defRPr sz="1400"/>
          </a:pPr>
          <a:endParaRPr lang="en-US"/>
        </a:p>
      </c:txPr>
    </c:legend>
    <c:plotVisOnly val="1"/>
    <c:dispBlanksAs val="gap"/>
    <c:showDLblsOverMax val="0"/>
  </c:chart>
  <c:externalData r:id="rId2">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a:lstStyle/>
          <a:p>
            <a:pPr>
              <a:defRPr sz="2000"/>
            </a:pPr>
            <a:r>
              <a:rPr lang="en-US" sz="2000"/>
              <a:t>IPP2</a:t>
            </a:r>
            <a:r>
              <a:rPr lang="en-US" sz="2000" baseline="0"/>
              <a:t> - Provincial Media Mentions</a:t>
            </a:r>
            <a:endParaRPr lang="en-US" sz="2000"/>
          </a:p>
        </c:rich>
      </c:tx>
      <c:layout/>
      <c:overlay val="0"/>
    </c:title>
    <c:autoTitleDeleted val="0"/>
    <c:plotArea>
      <c:layout/>
      <c:lineChart>
        <c:grouping val="standard"/>
        <c:varyColors val="0"/>
        <c:ser>
          <c:idx val="0"/>
          <c:order val="0"/>
          <c:tx>
            <c:v>High</c:v>
          </c:tx>
          <c:spPr>
            <a:ln w="38100"/>
          </c:spPr>
          <c:marker>
            <c:symbol val="none"/>
          </c:marker>
          <c:cat>
            <c:numRef>
              <c:f>Sheet1!$B$14:$B$27</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Sheet1!$F$14:$F$27</c:f>
              <c:numCache>
                <c:formatCode>General</c:formatCode>
                <c:ptCount val="14"/>
                <c:pt idx="0">
                  <c:v>8.9999999999999993E-3</c:v>
                </c:pt>
                <c:pt idx="1">
                  <c:v>1.2E-2</c:v>
                </c:pt>
                <c:pt idx="2">
                  <c:v>1.4999999999999999E-2</c:v>
                </c:pt>
                <c:pt idx="3">
                  <c:v>1.0999999999999999E-2</c:v>
                </c:pt>
                <c:pt idx="4">
                  <c:v>0.01</c:v>
                </c:pt>
                <c:pt idx="5">
                  <c:v>1.6E-2</c:v>
                </c:pt>
                <c:pt idx="6">
                  <c:v>1.4E-2</c:v>
                </c:pt>
                <c:pt idx="7">
                  <c:v>1.0999999999999999E-2</c:v>
                </c:pt>
                <c:pt idx="8">
                  <c:v>0.01</c:v>
                </c:pt>
                <c:pt idx="9">
                  <c:v>8.9999999999999993E-3</c:v>
                </c:pt>
                <c:pt idx="10">
                  <c:v>8.9999999999999993E-3</c:v>
                </c:pt>
                <c:pt idx="11">
                  <c:v>1.0999999999999999E-2</c:v>
                </c:pt>
                <c:pt idx="12">
                  <c:v>1.2999999999999999E-2</c:v>
                </c:pt>
                <c:pt idx="13">
                  <c:v>8.9999999999999993E-3</c:v>
                </c:pt>
              </c:numCache>
            </c:numRef>
          </c:val>
          <c:smooth val="0"/>
        </c:ser>
        <c:ser>
          <c:idx val="1"/>
          <c:order val="1"/>
          <c:tx>
            <c:v>Mid</c:v>
          </c:tx>
          <c:spPr>
            <a:ln w="38100"/>
          </c:spPr>
          <c:marker>
            <c:symbol val="none"/>
          </c:marker>
          <c:cat>
            <c:numRef>
              <c:f>Sheet1!$B$14:$B$27</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Sheet1!$G$14:$G$27</c:f>
              <c:numCache>
                <c:formatCode>General</c:formatCode>
                <c:ptCount val="14"/>
                <c:pt idx="0">
                  <c:v>4.0000000000000001E-3</c:v>
                </c:pt>
                <c:pt idx="1">
                  <c:v>8.0000000000000002E-3</c:v>
                </c:pt>
                <c:pt idx="2">
                  <c:v>8.0000000000000002E-3</c:v>
                </c:pt>
                <c:pt idx="3">
                  <c:v>5.0000000000000001E-3</c:v>
                </c:pt>
                <c:pt idx="4">
                  <c:v>5.0000000000000001E-3</c:v>
                </c:pt>
                <c:pt idx="5">
                  <c:v>7.0000000000000001E-3</c:v>
                </c:pt>
                <c:pt idx="6">
                  <c:v>8.0000000000000002E-3</c:v>
                </c:pt>
                <c:pt idx="7">
                  <c:v>6.0000000000000001E-3</c:v>
                </c:pt>
                <c:pt idx="8">
                  <c:v>5.0000000000000001E-3</c:v>
                </c:pt>
                <c:pt idx="9">
                  <c:v>5.0000000000000001E-3</c:v>
                </c:pt>
                <c:pt idx="10">
                  <c:v>5.0000000000000001E-3</c:v>
                </c:pt>
                <c:pt idx="11">
                  <c:v>6.0000000000000001E-3</c:v>
                </c:pt>
                <c:pt idx="12">
                  <c:v>7.0000000000000001E-3</c:v>
                </c:pt>
                <c:pt idx="13">
                  <c:v>6.0000000000000001E-3</c:v>
                </c:pt>
              </c:numCache>
            </c:numRef>
          </c:val>
          <c:smooth val="0"/>
        </c:ser>
        <c:ser>
          <c:idx val="2"/>
          <c:order val="2"/>
          <c:tx>
            <c:v>Low</c:v>
          </c:tx>
          <c:spPr>
            <a:ln w="38100"/>
          </c:spPr>
          <c:marker>
            <c:symbol val="none"/>
          </c:marker>
          <c:cat>
            <c:numRef>
              <c:f>Sheet1!$B$14:$B$27</c:f>
              <c:numCache>
                <c:formatCode>General</c:formatCode>
                <c:ptCount val="14"/>
                <c:pt idx="0">
                  <c:v>2000</c:v>
                </c:pt>
                <c:pt idx="1">
                  <c:v>2001</c:v>
                </c:pt>
                <c:pt idx="2">
                  <c:v>2002</c:v>
                </c:pt>
                <c:pt idx="3">
                  <c:v>2003</c:v>
                </c:pt>
                <c:pt idx="4">
                  <c:v>2004</c:v>
                </c:pt>
                <c:pt idx="5">
                  <c:v>2005</c:v>
                </c:pt>
                <c:pt idx="6">
                  <c:v>2006</c:v>
                </c:pt>
                <c:pt idx="7">
                  <c:v>2007</c:v>
                </c:pt>
                <c:pt idx="8">
                  <c:v>2008</c:v>
                </c:pt>
                <c:pt idx="9">
                  <c:v>2009</c:v>
                </c:pt>
                <c:pt idx="10">
                  <c:v>2010</c:v>
                </c:pt>
                <c:pt idx="11">
                  <c:v>2011</c:v>
                </c:pt>
                <c:pt idx="12">
                  <c:v>2012</c:v>
                </c:pt>
                <c:pt idx="13">
                  <c:v>2013</c:v>
                </c:pt>
              </c:numCache>
            </c:numRef>
          </c:cat>
          <c:val>
            <c:numRef>
              <c:f>Sheet1!$H$14:$H$27</c:f>
              <c:numCache>
                <c:formatCode>General</c:formatCode>
                <c:ptCount val="14"/>
                <c:pt idx="0">
                  <c:v>1E-3</c:v>
                </c:pt>
                <c:pt idx="1">
                  <c:v>3.0000000000000001E-3</c:v>
                </c:pt>
                <c:pt idx="2">
                  <c:v>4.0000000000000001E-3</c:v>
                </c:pt>
                <c:pt idx="3">
                  <c:v>2E-3</c:v>
                </c:pt>
                <c:pt idx="4">
                  <c:v>2E-3</c:v>
                </c:pt>
                <c:pt idx="5">
                  <c:v>4.0000000000000001E-3</c:v>
                </c:pt>
                <c:pt idx="6">
                  <c:v>5.0000000000000001E-3</c:v>
                </c:pt>
                <c:pt idx="7">
                  <c:v>3.0000000000000001E-3</c:v>
                </c:pt>
                <c:pt idx="8">
                  <c:v>3.0000000000000001E-3</c:v>
                </c:pt>
                <c:pt idx="9">
                  <c:v>2E-3</c:v>
                </c:pt>
                <c:pt idx="10">
                  <c:v>3.0000000000000001E-3</c:v>
                </c:pt>
                <c:pt idx="11">
                  <c:v>3.0000000000000001E-3</c:v>
                </c:pt>
                <c:pt idx="12">
                  <c:v>4.0000000000000001E-3</c:v>
                </c:pt>
                <c:pt idx="13">
                  <c:v>3.0000000000000001E-3</c:v>
                </c:pt>
              </c:numCache>
            </c:numRef>
          </c:val>
          <c:smooth val="0"/>
        </c:ser>
        <c:dLbls>
          <c:showLegendKey val="0"/>
          <c:showVal val="0"/>
          <c:showCatName val="0"/>
          <c:showSerName val="0"/>
          <c:showPercent val="0"/>
          <c:showBubbleSize val="0"/>
        </c:dLbls>
        <c:marker val="1"/>
        <c:smooth val="0"/>
        <c:axId val="34336128"/>
        <c:axId val="34018432"/>
      </c:lineChart>
      <c:catAx>
        <c:axId val="34336128"/>
        <c:scaling>
          <c:orientation val="minMax"/>
        </c:scaling>
        <c:delete val="0"/>
        <c:axPos val="b"/>
        <c:numFmt formatCode="General" sourceLinked="1"/>
        <c:majorTickMark val="none"/>
        <c:minorTickMark val="none"/>
        <c:tickLblPos val="nextTo"/>
        <c:txPr>
          <a:bodyPr rot="-5400000" vert="horz"/>
          <a:lstStyle/>
          <a:p>
            <a:pPr>
              <a:defRPr sz="1400"/>
            </a:pPr>
            <a:endParaRPr lang="en-US"/>
          </a:p>
        </c:txPr>
        <c:crossAx val="34018432"/>
        <c:crosses val="autoZero"/>
        <c:auto val="1"/>
        <c:lblAlgn val="ctr"/>
        <c:lblOffset val="100"/>
        <c:noMultiLvlLbl val="0"/>
      </c:catAx>
      <c:valAx>
        <c:axId val="34018432"/>
        <c:scaling>
          <c:orientation val="minMax"/>
        </c:scaling>
        <c:delete val="0"/>
        <c:axPos val="l"/>
        <c:majorGridlines/>
        <c:numFmt formatCode="General" sourceLinked="1"/>
        <c:majorTickMark val="none"/>
        <c:minorTickMark val="none"/>
        <c:tickLblPos val="nextTo"/>
        <c:txPr>
          <a:bodyPr/>
          <a:lstStyle/>
          <a:p>
            <a:pPr>
              <a:defRPr sz="1400"/>
            </a:pPr>
            <a:endParaRPr lang="en-US"/>
          </a:p>
        </c:txPr>
        <c:crossAx val="34336128"/>
        <c:crosses val="autoZero"/>
        <c:crossBetween val="between"/>
      </c:valAx>
    </c:plotArea>
    <c:legend>
      <c:legendPos val="r"/>
      <c:layout/>
      <c:overlay val="0"/>
      <c:txPr>
        <a:bodyPr/>
        <a:lstStyle/>
        <a:p>
          <a:pPr>
            <a:defRPr sz="1400"/>
          </a:pPr>
          <a:endParaRPr lang="en-US"/>
        </a:p>
      </c:txPr>
    </c:legend>
    <c:plotVisOnly val="1"/>
    <c:dispBlanksAs val="gap"/>
    <c:showDLblsOverMax val="0"/>
  </c:chart>
  <c:externalData r:id="rId2">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ysClr val="windowText" lastClr="000000"/>
                </a:solidFill>
                <a:latin typeface="+mn-lt"/>
                <a:ea typeface="+mn-ea"/>
                <a:cs typeface="+mn-cs"/>
              </a:defRPr>
            </a:pPr>
            <a:r>
              <a:rPr lang="en-US" altLang="zh-CN" sz="1800">
                <a:solidFill>
                  <a:sysClr val="windowText" lastClr="000000"/>
                </a:solidFill>
              </a:rPr>
              <a:t>R&amp;D stock /Assets over times</a:t>
            </a:r>
            <a:endParaRPr lang="zh-CN" altLang="en-US" sz="1800">
              <a:solidFill>
                <a:sysClr val="windowText" lastClr="000000"/>
              </a:solidFill>
            </a:endParaRPr>
          </a:p>
        </c:rich>
      </c:tx>
      <c:layout/>
      <c:overlay val="0"/>
      <c:spPr>
        <a:noFill/>
        <a:ln>
          <a:noFill/>
        </a:ln>
        <a:effectLst/>
      </c:spPr>
    </c:title>
    <c:autoTitleDeleted val="0"/>
    <c:plotArea>
      <c:layout/>
      <c:lineChart>
        <c:grouping val="standard"/>
        <c:varyColors val="0"/>
        <c:ser>
          <c:idx val="0"/>
          <c:order val="0"/>
          <c:tx>
            <c:strRef>
              <c:f>'Figure2-R&amp;D &amp; ownership'!$B$1</c:f>
              <c:strCache>
                <c:ptCount val="1"/>
                <c:pt idx="0">
                  <c:v>SOE</c:v>
                </c:pt>
              </c:strCache>
            </c:strRef>
          </c:tx>
          <c:spPr>
            <a:ln w="28575" cap="rnd">
              <a:solidFill>
                <a:srgbClr val="C00000"/>
              </a:solidFill>
              <a:round/>
            </a:ln>
            <a:effectLst/>
          </c:spPr>
          <c:marker>
            <c:symbol val="none"/>
          </c:marker>
          <c:cat>
            <c:numRef>
              <c:f>'Figure2-R&amp;D &amp; ownership'!$A$2:$A$9</c:f>
              <c:numCache>
                <c:formatCode>General</c:formatCode>
                <c:ptCount val="8"/>
                <c:pt idx="0">
                  <c:v>2006</c:v>
                </c:pt>
                <c:pt idx="1">
                  <c:v>2007</c:v>
                </c:pt>
                <c:pt idx="2">
                  <c:v>2008</c:v>
                </c:pt>
                <c:pt idx="3">
                  <c:v>2009</c:v>
                </c:pt>
                <c:pt idx="4">
                  <c:v>2010</c:v>
                </c:pt>
                <c:pt idx="5">
                  <c:v>2011</c:v>
                </c:pt>
                <c:pt idx="6">
                  <c:v>2012</c:v>
                </c:pt>
                <c:pt idx="7">
                  <c:v>2013</c:v>
                </c:pt>
              </c:numCache>
            </c:numRef>
          </c:cat>
          <c:val>
            <c:numRef>
              <c:f>'Figure2-R&amp;D &amp; ownership'!$B$2:$B$9</c:f>
              <c:numCache>
                <c:formatCode>0.000</c:formatCode>
                <c:ptCount val="8"/>
                <c:pt idx="0">
                  <c:v>9.6199999999999996E-4</c:v>
                </c:pt>
                <c:pt idx="1">
                  <c:v>2.9007E-3</c:v>
                </c:pt>
                <c:pt idx="2">
                  <c:v>4.9788999999999996E-3</c:v>
                </c:pt>
                <c:pt idx="3">
                  <c:v>7.5277E-3</c:v>
                </c:pt>
                <c:pt idx="4">
                  <c:v>1.0897E-2</c:v>
                </c:pt>
                <c:pt idx="5">
                  <c:v>1.4302E-2</c:v>
                </c:pt>
                <c:pt idx="6">
                  <c:v>2.1296900000000001E-2</c:v>
                </c:pt>
                <c:pt idx="7">
                  <c:v>2.6383500000000001E-2</c:v>
                </c:pt>
              </c:numCache>
            </c:numRef>
          </c:val>
          <c:smooth val="0"/>
        </c:ser>
        <c:ser>
          <c:idx val="1"/>
          <c:order val="1"/>
          <c:tx>
            <c:strRef>
              <c:f>'Figure2-R&amp;D &amp; ownership'!$C$1</c:f>
              <c:strCache>
                <c:ptCount val="1"/>
                <c:pt idx="0">
                  <c:v>Private</c:v>
                </c:pt>
              </c:strCache>
            </c:strRef>
          </c:tx>
          <c:spPr>
            <a:ln w="28575" cap="rnd">
              <a:solidFill>
                <a:srgbClr val="027BBE"/>
              </a:solidFill>
              <a:round/>
            </a:ln>
            <a:effectLst/>
          </c:spPr>
          <c:marker>
            <c:symbol val="none"/>
          </c:marker>
          <c:cat>
            <c:numRef>
              <c:f>'Figure2-R&amp;D &amp; ownership'!$A$2:$A$9</c:f>
              <c:numCache>
                <c:formatCode>General</c:formatCode>
                <c:ptCount val="8"/>
                <c:pt idx="0">
                  <c:v>2006</c:v>
                </c:pt>
                <c:pt idx="1">
                  <c:v>2007</c:v>
                </c:pt>
                <c:pt idx="2">
                  <c:v>2008</c:v>
                </c:pt>
                <c:pt idx="3">
                  <c:v>2009</c:v>
                </c:pt>
                <c:pt idx="4">
                  <c:v>2010</c:v>
                </c:pt>
                <c:pt idx="5">
                  <c:v>2011</c:v>
                </c:pt>
                <c:pt idx="6">
                  <c:v>2012</c:v>
                </c:pt>
                <c:pt idx="7">
                  <c:v>2013</c:v>
                </c:pt>
              </c:numCache>
            </c:numRef>
          </c:cat>
          <c:val>
            <c:numRef>
              <c:f>'Figure2-R&amp;D &amp; ownership'!$C$2:$C$9</c:f>
              <c:numCache>
                <c:formatCode>0.000</c:formatCode>
                <c:ptCount val="8"/>
                <c:pt idx="0">
                  <c:v>1.9067000000000001E-3</c:v>
                </c:pt>
                <c:pt idx="1">
                  <c:v>4.4463000000000003E-3</c:v>
                </c:pt>
                <c:pt idx="2">
                  <c:v>1.0167000000000001E-2</c:v>
                </c:pt>
                <c:pt idx="3">
                  <c:v>1.55195E-2</c:v>
                </c:pt>
                <c:pt idx="4">
                  <c:v>1.9243300000000001E-2</c:v>
                </c:pt>
                <c:pt idx="5">
                  <c:v>2.43243E-2</c:v>
                </c:pt>
                <c:pt idx="6">
                  <c:v>3.3706399999999997E-2</c:v>
                </c:pt>
                <c:pt idx="7">
                  <c:v>4.1493299999999997E-2</c:v>
                </c:pt>
              </c:numCache>
            </c:numRef>
          </c:val>
          <c:smooth val="0"/>
        </c:ser>
        <c:dLbls>
          <c:showLegendKey val="0"/>
          <c:showVal val="0"/>
          <c:showCatName val="0"/>
          <c:showSerName val="0"/>
          <c:showPercent val="0"/>
          <c:showBubbleSize val="0"/>
        </c:dLbls>
        <c:marker val="1"/>
        <c:smooth val="0"/>
        <c:axId val="44648320"/>
        <c:axId val="44649856"/>
      </c:lineChart>
      <c:catAx>
        <c:axId val="44648320"/>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4649856"/>
        <c:crosses val="autoZero"/>
        <c:auto val="1"/>
        <c:lblAlgn val="ctr"/>
        <c:lblOffset val="100"/>
        <c:noMultiLvlLbl val="0"/>
      </c:catAx>
      <c:valAx>
        <c:axId val="44649856"/>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r>
                  <a:rPr lang="en-US" altLang="zh-CN" sz="1400">
                    <a:solidFill>
                      <a:sysClr val="windowText" lastClr="000000"/>
                    </a:solidFill>
                  </a:rPr>
                  <a:t>R&amp;D</a:t>
                </a:r>
                <a:r>
                  <a:rPr lang="en-US" altLang="zh-CN" sz="1400" baseline="0">
                    <a:solidFill>
                      <a:sysClr val="windowText" lastClr="000000"/>
                    </a:solidFill>
                  </a:rPr>
                  <a:t> Stock/Assets</a:t>
                </a:r>
                <a:endParaRPr lang="zh-CN" altLang="en-US" sz="1400">
                  <a:solidFill>
                    <a:sysClr val="windowText" lastClr="000000"/>
                  </a:solidFill>
                </a:endParaRPr>
              </a:p>
            </c:rich>
          </c:tx>
          <c:layout/>
          <c:overlay val="0"/>
          <c:spPr>
            <a:noFill/>
            <a:ln>
              <a:noFill/>
            </a:ln>
            <a:effectLst/>
          </c:spPr>
        </c:title>
        <c:numFmt formatCode="0.000"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crossAx val="44648320"/>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ysClr val="windowText" lastClr="000000"/>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n-US"/>
    </a:p>
  </c:txPr>
  <c:externalData r:id="rId2">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lrMapOvr bg1="lt1" tx1="dk1" bg2="lt2" tx2="dk2" accent1="accent1" accent2="accent2" accent3="accent3" accent4="accent4" accent5="accent5" accent6="accent6" hlink="hlink" folHlink="folHlink"/>
  <c:chart>
    <c:title>
      <c:tx>
        <c:rich>
          <a:bodyPr rot="0" spcFirstLastPara="1" vertOverflow="ellipsis" vert="horz" wrap="square" anchor="ctr" anchorCtr="1"/>
          <a:lstStyle/>
          <a:p>
            <a:pPr>
              <a:defRPr sz="1800" b="0" i="0" u="none" strike="noStrike" kern="1200" spc="0" baseline="0">
                <a:solidFill>
                  <a:schemeClr val="tx1">
                    <a:lumMod val="65000"/>
                    <a:lumOff val="35000"/>
                  </a:schemeClr>
                </a:solidFill>
                <a:latin typeface="+mn-lt"/>
                <a:ea typeface="+mn-ea"/>
                <a:cs typeface="+mn-cs"/>
              </a:defRPr>
            </a:pPr>
            <a:r>
              <a:rPr lang="en-US" altLang="zh-CN" sz="1800">
                <a:solidFill>
                  <a:sysClr val="windowText" lastClr="000000"/>
                </a:solidFill>
              </a:rPr>
              <a:t>Patent Stock/Assets</a:t>
            </a:r>
            <a:r>
              <a:rPr lang="en-US" altLang="zh-CN" sz="1800" baseline="0">
                <a:solidFill>
                  <a:sysClr val="windowText" lastClr="000000"/>
                </a:solidFill>
              </a:rPr>
              <a:t> over times </a:t>
            </a:r>
            <a:endParaRPr lang="zh-CN" altLang="en-US" sz="1800">
              <a:solidFill>
                <a:sysClr val="windowText" lastClr="000000"/>
              </a:solidFill>
            </a:endParaRPr>
          </a:p>
        </c:rich>
      </c:tx>
      <c:layout/>
      <c:overlay val="0"/>
      <c:spPr>
        <a:noFill/>
        <a:ln>
          <a:noFill/>
        </a:ln>
        <a:effectLst/>
      </c:spPr>
    </c:title>
    <c:autoTitleDeleted val="0"/>
    <c:plotArea>
      <c:layout/>
      <c:lineChart>
        <c:grouping val="standard"/>
        <c:varyColors val="0"/>
        <c:ser>
          <c:idx val="0"/>
          <c:order val="0"/>
          <c:tx>
            <c:strRef>
              <c:f>'Figure2-Patent &amp; Ownership'!$B$1</c:f>
              <c:strCache>
                <c:ptCount val="1"/>
                <c:pt idx="0">
                  <c:v>SOE</c:v>
                </c:pt>
              </c:strCache>
            </c:strRef>
          </c:tx>
          <c:spPr>
            <a:ln w="28575" cap="rnd">
              <a:solidFill>
                <a:srgbClr val="C00000"/>
              </a:solidFill>
              <a:round/>
            </a:ln>
            <a:effectLst/>
          </c:spPr>
          <c:marker>
            <c:symbol val="none"/>
          </c:marker>
          <c:cat>
            <c:numRef>
              <c:f>'Figure2-Patent &amp; Ownership'!$A$2:$A$25</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'Figure2-Patent &amp; Ownership'!$B$2:$B$25</c:f>
              <c:numCache>
                <c:formatCode>General</c:formatCode>
                <c:ptCount val="24"/>
                <c:pt idx="0">
                  <c:v>0</c:v>
                </c:pt>
                <c:pt idx="1">
                  <c:v>0</c:v>
                </c:pt>
                <c:pt idx="2">
                  <c:v>1.6992899999999998E-2</c:v>
                </c:pt>
                <c:pt idx="3">
                  <c:v>3.9452000000000003E-3</c:v>
                </c:pt>
                <c:pt idx="4">
                  <c:v>2.7837000000000001E-3</c:v>
                </c:pt>
                <c:pt idx="5">
                  <c:v>2.9217000000000002E-3</c:v>
                </c:pt>
                <c:pt idx="6">
                  <c:v>3.2447999999999999E-3</c:v>
                </c:pt>
                <c:pt idx="7">
                  <c:v>3.6562000000000001E-3</c:v>
                </c:pt>
                <c:pt idx="8">
                  <c:v>4.2738000000000003E-3</c:v>
                </c:pt>
                <c:pt idx="9">
                  <c:v>6.3258000000000003E-3</c:v>
                </c:pt>
                <c:pt idx="10">
                  <c:v>7.4538E-3</c:v>
                </c:pt>
                <c:pt idx="11">
                  <c:v>1.15896E-2</c:v>
                </c:pt>
                <c:pt idx="12">
                  <c:v>1.79192E-2</c:v>
                </c:pt>
                <c:pt idx="13">
                  <c:v>2.60827E-2</c:v>
                </c:pt>
                <c:pt idx="14">
                  <c:v>2.9848599999999999E-2</c:v>
                </c:pt>
                <c:pt idx="15">
                  <c:v>3.8096999999999999E-2</c:v>
                </c:pt>
                <c:pt idx="16">
                  <c:v>4.9031699999999998E-2</c:v>
                </c:pt>
                <c:pt idx="17">
                  <c:v>5.2301399999999998E-2</c:v>
                </c:pt>
                <c:pt idx="18">
                  <c:v>5.9683199999999999E-2</c:v>
                </c:pt>
                <c:pt idx="19">
                  <c:v>6.55303E-2</c:v>
                </c:pt>
                <c:pt idx="20">
                  <c:v>6.7833599999999994E-2</c:v>
                </c:pt>
                <c:pt idx="21">
                  <c:v>7.3622800000000002E-2</c:v>
                </c:pt>
                <c:pt idx="22">
                  <c:v>8.1362400000000001E-2</c:v>
                </c:pt>
                <c:pt idx="23">
                  <c:v>8.5700999999999999E-2</c:v>
                </c:pt>
              </c:numCache>
            </c:numRef>
          </c:val>
          <c:smooth val="0"/>
        </c:ser>
        <c:ser>
          <c:idx val="1"/>
          <c:order val="1"/>
          <c:tx>
            <c:strRef>
              <c:f>'Figure2-Patent &amp; Ownership'!$C$1</c:f>
              <c:strCache>
                <c:ptCount val="1"/>
                <c:pt idx="0">
                  <c:v>Private</c:v>
                </c:pt>
              </c:strCache>
            </c:strRef>
          </c:tx>
          <c:spPr>
            <a:ln w="28575" cap="rnd">
              <a:solidFill>
                <a:srgbClr val="027BBE"/>
              </a:solidFill>
              <a:round/>
            </a:ln>
            <a:effectLst/>
          </c:spPr>
          <c:marker>
            <c:symbol val="none"/>
          </c:marker>
          <c:cat>
            <c:numRef>
              <c:f>'Figure2-Patent &amp; Ownership'!$A$2:$A$25</c:f>
              <c:numCache>
                <c:formatCode>General</c:formatCode>
                <c:ptCount val="24"/>
                <c:pt idx="0">
                  <c:v>1990</c:v>
                </c:pt>
                <c:pt idx="1">
                  <c:v>1991</c:v>
                </c:pt>
                <c:pt idx="2">
                  <c:v>1992</c:v>
                </c:pt>
                <c:pt idx="3">
                  <c:v>1993</c:v>
                </c:pt>
                <c:pt idx="4">
                  <c:v>1994</c:v>
                </c:pt>
                <c:pt idx="5">
                  <c:v>1995</c:v>
                </c:pt>
                <c:pt idx="6">
                  <c:v>1996</c:v>
                </c:pt>
                <c:pt idx="7">
                  <c:v>1997</c:v>
                </c:pt>
                <c:pt idx="8">
                  <c:v>1998</c:v>
                </c:pt>
                <c:pt idx="9">
                  <c:v>1999</c:v>
                </c:pt>
                <c:pt idx="10">
                  <c:v>2000</c:v>
                </c:pt>
                <c:pt idx="11">
                  <c:v>2001</c:v>
                </c:pt>
                <c:pt idx="12">
                  <c:v>2002</c:v>
                </c:pt>
                <c:pt idx="13">
                  <c:v>2003</c:v>
                </c:pt>
                <c:pt idx="14">
                  <c:v>2004</c:v>
                </c:pt>
                <c:pt idx="15">
                  <c:v>2005</c:v>
                </c:pt>
                <c:pt idx="16">
                  <c:v>2006</c:v>
                </c:pt>
                <c:pt idx="17">
                  <c:v>2007</c:v>
                </c:pt>
                <c:pt idx="18">
                  <c:v>2008</c:v>
                </c:pt>
                <c:pt idx="19">
                  <c:v>2009</c:v>
                </c:pt>
                <c:pt idx="20">
                  <c:v>2010</c:v>
                </c:pt>
                <c:pt idx="21">
                  <c:v>2011</c:v>
                </c:pt>
                <c:pt idx="22">
                  <c:v>2012</c:v>
                </c:pt>
                <c:pt idx="23">
                  <c:v>2013</c:v>
                </c:pt>
              </c:numCache>
            </c:numRef>
          </c:cat>
          <c:val>
            <c:numRef>
              <c:f>'Figure2-Patent &amp; Ownership'!$C$2:$C$25</c:f>
              <c:numCache>
                <c:formatCode>General</c:formatCode>
                <c:ptCount val="24"/>
                <c:pt idx="0">
                  <c:v>0</c:v>
                </c:pt>
                <c:pt idx="1">
                  <c:v>0</c:v>
                </c:pt>
                <c:pt idx="2">
                  <c:v>0</c:v>
                </c:pt>
                <c:pt idx="3">
                  <c:v>0</c:v>
                </c:pt>
                <c:pt idx="4">
                  <c:v>1.504E-4</c:v>
                </c:pt>
                <c:pt idx="5">
                  <c:v>6.9550000000000005E-4</c:v>
                </c:pt>
                <c:pt idx="6">
                  <c:v>2.6099000000000001E-3</c:v>
                </c:pt>
                <c:pt idx="7">
                  <c:v>2.8582999999999998E-3</c:v>
                </c:pt>
                <c:pt idx="8">
                  <c:v>3.7142999999999998E-3</c:v>
                </c:pt>
                <c:pt idx="9">
                  <c:v>5.0740999999999998E-3</c:v>
                </c:pt>
                <c:pt idx="10">
                  <c:v>5.5542999999999999E-3</c:v>
                </c:pt>
                <c:pt idx="11">
                  <c:v>8.8339000000000004E-3</c:v>
                </c:pt>
                <c:pt idx="12">
                  <c:v>1.21583E-2</c:v>
                </c:pt>
                <c:pt idx="13">
                  <c:v>2.05831E-2</c:v>
                </c:pt>
                <c:pt idx="14">
                  <c:v>4.1659799999999997E-2</c:v>
                </c:pt>
                <c:pt idx="15">
                  <c:v>5.1126900000000003E-2</c:v>
                </c:pt>
                <c:pt idx="16">
                  <c:v>6.8236199999999997E-2</c:v>
                </c:pt>
                <c:pt idx="17">
                  <c:v>7.5645799999999999E-2</c:v>
                </c:pt>
                <c:pt idx="18">
                  <c:v>8.9323399999999997E-2</c:v>
                </c:pt>
                <c:pt idx="19">
                  <c:v>0.1215856</c:v>
                </c:pt>
                <c:pt idx="20">
                  <c:v>0.1228096</c:v>
                </c:pt>
                <c:pt idx="21">
                  <c:v>0.13285079999999999</c:v>
                </c:pt>
                <c:pt idx="22">
                  <c:v>0.15395909999999999</c:v>
                </c:pt>
                <c:pt idx="23">
                  <c:v>0.1653608</c:v>
                </c:pt>
              </c:numCache>
            </c:numRef>
          </c:val>
          <c:smooth val="0"/>
        </c:ser>
        <c:dLbls>
          <c:showLegendKey val="0"/>
          <c:showVal val="0"/>
          <c:showCatName val="0"/>
          <c:showSerName val="0"/>
          <c:showPercent val="0"/>
          <c:showBubbleSize val="0"/>
        </c:dLbls>
        <c:marker val="1"/>
        <c:smooth val="0"/>
        <c:axId val="43245952"/>
        <c:axId val="43247488"/>
      </c:lineChart>
      <c:catAx>
        <c:axId val="43245952"/>
        <c:scaling>
          <c:orientation val="minMax"/>
        </c:scaling>
        <c:delete val="0"/>
        <c:axPos val="b"/>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3247488"/>
        <c:crosses val="autoZero"/>
        <c:auto val="1"/>
        <c:lblAlgn val="ctr"/>
        <c:lblOffset val="100"/>
        <c:noMultiLvlLbl val="0"/>
      </c:catAx>
      <c:valAx>
        <c:axId val="43247488"/>
        <c:scaling>
          <c:orientation val="minMax"/>
        </c:scaling>
        <c:delete val="0"/>
        <c:axPos val="l"/>
        <c:majorGridlines>
          <c:spPr>
            <a:ln w="9525" cap="flat" cmpd="sng" algn="ctr">
              <a:solidFill>
                <a:schemeClr val="tx1">
                  <a:lumMod val="15000"/>
                  <a:lumOff val="85000"/>
                </a:schemeClr>
              </a:solidFill>
              <a:round/>
            </a:ln>
            <a:effectLst/>
          </c:spPr>
        </c:majorGridlines>
        <c:title>
          <c:tx>
            <c:rich>
              <a:bodyPr rot="-54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r>
                  <a:rPr lang="en-US" altLang="zh-CN" sz="1400"/>
                  <a:t>Patent</a:t>
                </a:r>
                <a:r>
                  <a:rPr lang="en-US" altLang="zh-CN" sz="1400" baseline="0"/>
                  <a:t> Stock/Assets</a:t>
                </a:r>
                <a:endParaRPr lang="zh-CN" altLang="en-US" sz="1400"/>
              </a:p>
            </c:rich>
          </c:tx>
          <c:layout/>
          <c:overlay val="0"/>
          <c:spPr>
            <a:noFill/>
            <a:ln>
              <a:noFill/>
            </a:ln>
            <a:effectLst/>
          </c:spPr>
        </c:title>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crossAx val="43245952"/>
        <c:crosses val="autoZero"/>
        <c:crossBetween val="between"/>
      </c:valAx>
      <c:spPr>
        <a:noFill/>
        <a:ln>
          <a:noFill/>
        </a:ln>
        <a:effectLst/>
      </c:spPr>
    </c:plotArea>
    <c:legend>
      <c:legendPos val="b"/>
      <c:layout/>
      <c:overlay val="0"/>
      <c:spPr>
        <a:noFill/>
        <a:ln>
          <a:noFill/>
        </a:ln>
        <a:effectLst/>
      </c:spPr>
      <c:txPr>
        <a:bodyPr rot="0" spcFirstLastPara="1" vertOverflow="ellipsis" vert="horz" wrap="square" anchor="ctr" anchorCtr="1"/>
        <a:lstStyle/>
        <a:p>
          <a:pPr>
            <a:defRPr sz="1400" b="0" i="0" u="none" strike="noStrike" kern="1200" baseline="0">
              <a:solidFill>
                <a:schemeClr val="tx1">
                  <a:lumMod val="65000"/>
                  <a:lumOff val="35000"/>
                </a:schemeClr>
              </a:solidFill>
              <a:latin typeface="+mn-lt"/>
              <a:ea typeface="+mn-ea"/>
              <a:cs typeface="+mn-cs"/>
            </a:defRPr>
          </a:pPr>
          <a:endParaRPr lang="en-US"/>
        </a:p>
      </c:txPr>
    </c:legend>
    <c:plotVisOnly val="1"/>
    <c:dispBlanksAs val="gap"/>
    <c:showDLblsOverMax val="0"/>
  </c:chart>
  <c:spPr>
    <a:solidFill>
      <a:schemeClr val="bg1"/>
    </a:solidFill>
    <a:ln w="9525" cap="flat" cmpd="sng" algn="ctr">
      <a:solidFill>
        <a:schemeClr val="tx1"/>
      </a:solidFill>
      <a:round/>
    </a:ln>
    <a:effectLst/>
  </c:spPr>
  <c:txPr>
    <a:bodyPr/>
    <a:lstStyle/>
    <a:p>
      <a:pPr>
        <a:defRPr/>
      </a:pPr>
      <a:endParaRPr lang="en-US"/>
    </a:p>
  </c:txPr>
  <c:externalData r:id="rId2">
    <c:autoUpdate val="0"/>
  </c:externalData>
</c:chartSpace>
</file>

<file path=ppt/drawings/_rels/vmlDrawing1.vml.rels><?xml version="1.0" encoding="UTF-8" standalone="yes"?>
<Relationships xmlns="http://schemas.openxmlformats.org/package/2006/relationships"><Relationship Id="rId1" Type="http://schemas.openxmlformats.org/officeDocument/2006/relationships/image" Target="../media/image2.e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B21B4E6-4947-44F5-BEFA-418B9017D36C}" type="datetimeFigureOut">
              <a:rPr lang="en-US" smtClean="0"/>
              <a:t>6/25/2015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91C9B87-7FC0-4099-95CB-4527B8954189}" type="slidenum">
              <a:rPr lang="en-US" smtClean="0"/>
              <a:t>‹#›</a:t>
            </a:fld>
            <a:endParaRPr lang="en-US"/>
          </a:p>
        </p:txBody>
      </p:sp>
    </p:spTree>
    <p:extLst>
      <p:ext uri="{BB962C8B-B14F-4D97-AF65-F5344CB8AC3E}">
        <p14:creationId xmlns:p14="http://schemas.microsoft.com/office/powerpoint/2010/main" val="174539193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99AA6144-DD5B-4C5D-8DB9-BDE5AE1F7667}" type="datetimeFigureOut">
              <a:rPr lang="en-US" smtClean="0"/>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46972-D05C-464E-9439-70437F0B4361}" type="slidenum">
              <a:rPr lang="en-US" smtClean="0"/>
              <a:t>‹#›</a:t>
            </a:fld>
            <a:endParaRPr lang="en-US"/>
          </a:p>
        </p:txBody>
      </p:sp>
    </p:spTree>
    <p:extLst>
      <p:ext uri="{BB962C8B-B14F-4D97-AF65-F5344CB8AC3E}">
        <p14:creationId xmlns:p14="http://schemas.microsoft.com/office/powerpoint/2010/main" val="322179050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AA6144-DD5B-4C5D-8DB9-BDE5AE1F7667}" type="datetimeFigureOut">
              <a:rPr lang="en-US" smtClean="0"/>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46972-D05C-464E-9439-70437F0B4361}" type="slidenum">
              <a:rPr lang="en-US" smtClean="0"/>
              <a:t>‹#›</a:t>
            </a:fld>
            <a:endParaRPr lang="en-US"/>
          </a:p>
        </p:txBody>
      </p:sp>
    </p:spTree>
    <p:extLst>
      <p:ext uri="{BB962C8B-B14F-4D97-AF65-F5344CB8AC3E}">
        <p14:creationId xmlns:p14="http://schemas.microsoft.com/office/powerpoint/2010/main" val="28754692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99AA6144-DD5B-4C5D-8DB9-BDE5AE1F7667}" type="datetimeFigureOut">
              <a:rPr lang="en-US" smtClean="0"/>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46972-D05C-464E-9439-70437F0B4361}" type="slidenum">
              <a:rPr lang="en-US" smtClean="0"/>
              <a:t>‹#›</a:t>
            </a:fld>
            <a:endParaRPr lang="en-US"/>
          </a:p>
        </p:txBody>
      </p:sp>
    </p:spTree>
    <p:extLst>
      <p:ext uri="{BB962C8B-B14F-4D97-AF65-F5344CB8AC3E}">
        <p14:creationId xmlns:p14="http://schemas.microsoft.com/office/powerpoint/2010/main" val="138434732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457200" y="25400"/>
            <a:ext cx="8229600" cy="889000"/>
          </a:xfrm>
        </p:spPr>
        <p:txBody>
          <a:bodyPr>
            <a:normAutofit/>
          </a:bodyPr>
          <a:lstStyle>
            <a:lvl1pPr algn="l">
              <a:defRPr sz="3200" b="1">
                <a:solidFill>
                  <a:srgbClr val="C00000"/>
                </a:solidFill>
              </a:defRPr>
            </a:lvl1pPr>
          </a:lstStyle>
          <a:p>
            <a:r>
              <a:rPr lang="en-US" smtClean="0"/>
              <a:t>Click to edit Master title style</a:t>
            </a:r>
            <a:endParaRPr lang="en-US"/>
          </a:p>
        </p:txBody>
      </p:sp>
      <p:sp>
        <p:nvSpPr>
          <p:cNvPr id="3" name="Content Placeholder 2"/>
          <p:cNvSpPr>
            <a:spLocks noGrp="1"/>
          </p:cNvSpPr>
          <p:nvPr>
            <p:ph idx="1"/>
          </p:nvPr>
        </p:nvSpPr>
        <p:spPr/>
        <p:txBody>
          <a:bodyPr/>
          <a:lstStyle>
            <a:lvl1pPr marL="342900" indent="-342900">
              <a:buFont typeface="Wingdings" panose="05000000000000000000" pitchFamily="2" charset="2"/>
              <a:buChar char="§"/>
              <a:defRPr/>
            </a:lvl1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p:txBody>
          <a:bodyPr/>
          <a:lstStyle/>
          <a:p>
            <a:fld id="{99AA6144-DD5B-4C5D-8DB9-BDE5AE1F7667}" type="datetimeFigureOut">
              <a:rPr lang="en-US" smtClean="0"/>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46972-D05C-464E-9439-70437F0B4361}" type="slidenum">
              <a:rPr lang="en-US" smtClean="0"/>
              <a:t>‹#›</a:t>
            </a:fld>
            <a:endParaRPr lang="en-US"/>
          </a:p>
        </p:txBody>
      </p:sp>
      <p:cxnSp>
        <p:nvCxnSpPr>
          <p:cNvPr id="8" name="Straight Connector 7"/>
          <p:cNvCxnSpPr/>
          <p:nvPr userDrawn="1"/>
        </p:nvCxnSpPr>
        <p:spPr>
          <a:xfrm>
            <a:off x="0" y="914400"/>
            <a:ext cx="9144000" cy="0"/>
          </a:xfrm>
          <a:prstGeom prst="line">
            <a:avLst/>
          </a:prstGeom>
          <a:ln w="12700">
            <a:solidFill>
              <a:schemeClr val="bg1">
                <a:lumMod val="6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24515537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99AA6144-DD5B-4C5D-8DB9-BDE5AE1F7667}" type="datetimeFigureOut">
              <a:rPr lang="en-US" smtClean="0"/>
              <a:t>6/25/2015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13B46972-D05C-464E-9439-70437F0B4361}" type="slidenum">
              <a:rPr lang="en-US" smtClean="0"/>
              <a:t>‹#›</a:t>
            </a:fld>
            <a:endParaRPr lang="en-US"/>
          </a:p>
        </p:txBody>
      </p:sp>
    </p:spTree>
    <p:extLst>
      <p:ext uri="{BB962C8B-B14F-4D97-AF65-F5344CB8AC3E}">
        <p14:creationId xmlns:p14="http://schemas.microsoft.com/office/powerpoint/2010/main" val="34978113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99AA6144-DD5B-4C5D-8DB9-BDE5AE1F7667}" type="datetimeFigureOut">
              <a:rPr lang="en-US" smtClean="0"/>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46972-D05C-464E-9439-70437F0B4361}" type="slidenum">
              <a:rPr lang="en-US" smtClean="0"/>
              <a:t>‹#›</a:t>
            </a:fld>
            <a:endParaRPr lang="en-US"/>
          </a:p>
        </p:txBody>
      </p:sp>
    </p:spTree>
    <p:extLst>
      <p:ext uri="{BB962C8B-B14F-4D97-AF65-F5344CB8AC3E}">
        <p14:creationId xmlns:p14="http://schemas.microsoft.com/office/powerpoint/2010/main" val="73336862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99AA6144-DD5B-4C5D-8DB9-BDE5AE1F7667}" type="datetimeFigureOut">
              <a:rPr lang="en-US" smtClean="0"/>
              <a:t>6/25/2015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13B46972-D05C-464E-9439-70437F0B4361}" type="slidenum">
              <a:rPr lang="en-US" smtClean="0"/>
              <a:t>‹#›</a:t>
            </a:fld>
            <a:endParaRPr lang="en-US"/>
          </a:p>
        </p:txBody>
      </p:sp>
    </p:spTree>
    <p:extLst>
      <p:ext uri="{BB962C8B-B14F-4D97-AF65-F5344CB8AC3E}">
        <p14:creationId xmlns:p14="http://schemas.microsoft.com/office/powerpoint/2010/main" val="19825131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99AA6144-DD5B-4C5D-8DB9-BDE5AE1F7667}" type="datetimeFigureOut">
              <a:rPr lang="en-US" smtClean="0"/>
              <a:t>6/25/2015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13B46972-D05C-464E-9439-70437F0B4361}" type="slidenum">
              <a:rPr lang="en-US" smtClean="0"/>
              <a:t>‹#›</a:t>
            </a:fld>
            <a:endParaRPr lang="en-US"/>
          </a:p>
        </p:txBody>
      </p:sp>
    </p:spTree>
    <p:extLst>
      <p:ext uri="{BB962C8B-B14F-4D97-AF65-F5344CB8AC3E}">
        <p14:creationId xmlns:p14="http://schemas.microsoft.com/office/powerpoint/2010/main" val="34201650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9AA6144-DD5B-4C5D-8DB9-BDE5AE1F7667}" type="datetimeFigureOut">
              <a:rPr lang="en-US" smtClean="0"/>
              <a:t>6/25/2015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13B46972-D05C-464E-9439-70437F0B4361}" type="slidenum">
              <a:rPr lang="en-US" smtClean="0"/>
              <a:t>‹#›</a:t>
            </a:fld>
            <a:endParaRPr lang="en-US"/>
          </a:p>
        </p:txBody>
      </p:sp>
    </p:spTree>
    <p:extLst>
      <p:ext uri="{BB962C8B-B14F-4D97-AF65-F5344CB8AC3E}">
        <p14:creationId xmlns:p14="http://schemas.microsoft.com/office/powerpoint/2010/main" val="113568582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AA6144-DD5B-4C5D-8DB9-BDE5AE1F7667}" type="datetimeFigureOut">
              <a:rPr lang="en-US" smtClean="0"/>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46972-D05C-464E-9439-70437F0B4361}" type="slidenum">
              <a:rPr lang="en-US" smtClean="0"/>
              <a:t>‹#›</a:t>
            </a:fld>
            <a:endParaRPr lang="en-US"/>
          </a:p>
        </p:txBody>
      </p:sp>
    </p:spTree>
    <p:extLst>
      <p:ext uri="{BB962C8B-B14F-4D97-AF65-F5344CB8AC3E}">
        <p14:creationId xmlns:p14="http://schemas.microsoft.com/office/powerpoint/2010/main" val="348403928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99AA6144-DD5B-4C5D-8DB9-BDE5AE1F7667}" type="datetimeFigureOut">
              <a:rPr lang="en-US" smtClean="0"/>
              <a:t>6/25/2015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13B46972-D05C-464E-9439-70437F0B4361}" type="slidenum">
              <a:rPr lang="en-US" smtClean="0"/>
              <a:t>‹#›</a:t>
            </a:fld>
            <a:endParaRPr lang="en-US"/>
          </a:p>
        </p:txBody>
      </p:sp>
    </p:spTree>
    <p:extLst>
      <p:ext uri="{BB962C8B-B14F-4D97-AF65-F5344CB8AC3E}">
        <p14:creationId xmlns:p14="http://schemas.microsoft.com/office/powerpoint/2010/main" val="352279677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9AA6144-DD5B-4C5D-8DB9-BDE5AE1F7667}" type="datetimeFigureOut">
              <a:rPr lang="en-US" smtClean="0"/>
              <a:t>6/25/2015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3B46972-D05C-464E-9439-70437F0B4361}" type="slidenum">
              <a:rPr lang="en-US" smtClean="0"/>
              <a:t>‹#›</a:t>
            </a:fld>
            <a:endParaRPr lang="en-US"/>
          </a:p>
        </p:txBody>
      </p:sp>
    </p:spTree>
    <p:extLst>
      <p:ext uri="{BB962C8B-B14F-4D97-AF65-F5344CB8AC3E}">
        <p14:creationId xmlns:p14="http://schemas.microsoft.com/office/powerpoint/2010/main" val="31914237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Arial" panose="020B0604020202020204" pitchFamily="34" charset="0"/>
          <a:ea typeface="+mj-ea"/>
          <a:cs typeface="Arial" panose="020B0604020202020204" pitchFamily="34" charset="0"/>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Arial" panose="020B0604020202020204" pitchFamily="34" charset="0"/>
          <a:ea typeface="+mn-ea"/>
          <a:cs typeface="Arial" panose="020B0604020202020204" pitchFamily="34" charset="0"/>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Arial" panose="020B0604020202020204" pitchFamily="34" charset="0"/>
          <a:ea typeface="+mn-ea"/>
          <a:cs typeface="Arial" panose="020B0604020202020204" pitchFamily="34" charset="0"/>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Arial" panose="020B0604020202020204" pitchFamily="34" charset="0"/>
          <a:ea typeface="+mn-ea"/>
          <a:cs typeface="Arial" panose="020B0604020202020204" pitchFamily="34" charset="0"/>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Arial" panose="020B0604020202020204" pitchFamily="34" charset="0"/>
          <a:ea typeface="+mn-ea"/>
          <a:cs typeface="Arial" panose="020B0604020202020204" pitchFamily="34" charset="0"/>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emf"/></Relationships>
</file>

<file path=ppt/slides/_rels/slide11.xml.rels><?xml version="1.0" encoding="UTF-8" standalone="yes"?>
<Relationships xmlns="http://schemas.openxmlformats.org/package/2006/relationships"><Relationship Id="rId2" Type="http://schemas.openxmlformats.org/officeDocument/2006/relationships/chart" Target="../charts/chart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hyperlink" Target="http://epub.sipo.gov.cn/gjcx.jsp"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en.wikipedia.org/wiki/Agreement_on_Trade-Related_Aspects_of_Intellectual_Property_Rights" TargetMode="External"/><Relationship Id="rId2" Type="http://schemas.openxmlformats.org/officeDocument/2006/relationships/hyperlink" Target="http://en.wikipedia.org/wiki/Berne_Convention_for_the_Protection_of_Literary_and_Artistic_Works" TargetMode="Externa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www.pkulaw.cn/case" TargetMode="Externa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535422" y="990600"/>
            <a:ext cx="8305800" cy="1470025"/>
          </a:xfrm>
        </p:spPr>
        <p:txBody>
          <a:bodyPr>
            <a:noAutofit/>
          </a:bodyPr>
          <a:lstStyle/>
          <a:p>
            <a:pPr algn="ctr"/>
            <a:r>
              <a:rPr lang="en-US" sz="3600" b="1" dirty="0" smtClean="0">
                <a:solidFill>
                  <a:srgbClr val="C00000"/>
                </a:solidFill>
              </a:rPr>
              <a:t>Intellectual Property Rights Protection, Ownership, and Innovation: Evidence from China</a:t>
            </a:r>
            <a:endParaRPr lang="en-US" sz="3600" b="1" dirty="0">
              <a:solidFill>
                <a:srgbClr val="C00000"/>
              </a:solidFill>
            </a:endParaRPr>
          </a:p>
        </p:txBody>
      </p:sp>
      <p:sp>
        <p:nvSpPr>
          <p:cNvPr id="3" name="Subtitle 2"/>
          <p:cNvSpPr>
            <a:spLocks noGrp="1"/>
          </p:cNvSpPr>
          <p:nvPr>
            <p:ph type="subTitle" idx="1"/>
          </p:nvPr>
        </p:nvSpPr>
        <p:spPr>
          <a:xfrm>
            <a:off x="1487922" y="3581400"/>
            <a:ext cx="6400800" cy="1752600"/>
          </a:xfrm>
        </p:spPr>
        <p:txBody>
          <a:bodyPr>
            <a:normAutofit/>
          </a:bodyPr>
          <a:lstStyle/>
          <a:p>
            <a:pPr algn="ctr"/>
            <a:r>
              <a:rPr lang="en-US" sz="2400" dirty="0" smtClean="0">
                <a:solidFill>
                  <a:schemeClr val="tx1"/>
                </a:solidFill>
              </a:rPr>
              <a:t>Lily Fang (INSEAD; MIT)</a:t>
            </a:r>
          </a:p>
          <a:p>
            <a:pPr algn="ctr"/>
            <a:r>
              <a:rPr lang="en-US" sz="2400" dirty="0" smtClean="0">
                <a:solidFill>
                  <a:schemeClr val="tx1"/>
                </a:solidFill>
              </a:rPr>
              <a:t>Josh Lerner (Harvard and NBER)</a:t>
            </a:r>
          </a:p>
          <a:p>
            <a:pPr algn="ctr"/>
            <a:r>
              <a:rPr lang="en-US" sz="2400" dirty="0" err="1" smtClean="0">
                <a:solidFill>
                  <a:schemeClr val="tx1"/>
                </a:solidFill>
              </a:rPr>
              <a:t>Chaopeng</a:t>
            </a:r>
            <a:r>
              <a:rPr lang="en-US" sz="2400" dirty="0" smtClean="0">
                <a:solidFill>
                  <a:schemeClr val="tx1"/>
                </a:solidFill>
              </a:rPr>
              <a:t> Wu (Xia Men University)</a:t>
            </a:r>
            <a:endParaRPr lang="en-US" sz="2400" dirty="0">
              <a:solidFill>
                <a:schemeClr val="tx1"/>
              </a:solidFill>
            </a:endParaRPr>
          </a:p>
        </p:txBody>
      </p:sp>
    </p:spTree>
    <p:extLst>
      <p:ext uri="{BB962C8B-B14F-4D97-AF65-F5344CB8AC3E}">
        <p14:creationId xmlns:p14="http://schemas.microsoft.com/office/powerpoint/2010/main" val="417891840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2"/>
          <p:cNvSpPr>
            <a:spLocks noChangeArrowheads="1"/>
          </p:cNvSpPr>
          <p:nvPr/>
        </p:nvSpPr>
        <p:spPr bwMode="auto">
          <a:xfrm>
            <a:off x="0" y="0"/>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endParaRPr lang="en-US"/>
          </a:p>
        </p:txBody>
      </p:sp>
      <p:graphicFrame>
        <p:nvGraphicFramePr>
          <p:cNvPr id="5" name="Object 4"/>
          <p:cNvGraphicFramePr>
            <a:graphicFrameLocks noChangeAspect="1"/>
          </p:cNvGraphicFramePr>
          <p:nvPr>
            <p:extLst>
              <p:ext uri="{D42A27DB-BD31-4B8C-83A1-F6EECF244321}">
                <p14:modId xmlns:p14="http://schemas.microsoft.com/office/powerpoint/2010/main" val="3183216275"/>
              </p:ext>
            </p:extLst>
          </p:nvPr>
        </p:nvGraphicFramePr>
        <p:xfrm>
          <a:off x="685800" y="990600"/>
          <a:ext cx="7772400" cy="5573232"/>
        </p:xfrm>
        <a:graphic>
          <a:graphicData uri="http://schemas.openxmlformats.org/presentationml/2006/ole">
            <mc:AlternateContent xmlns:mc="http://schemas.openxmlformats.org/markup-compatibility/2006">
              <mc:Choice xmlns:v="urn:schemas-microsoft-com:vml" Requires="v">
                <p:oleObj spid="_x0000_s2059" name="Slide" r:id="rId3" imgW="4308234" imgH="3232339" progId="PowerPoint.Slide.8">
                  <p:embed/>
                </p:oleObj>
              </mc:Choice>
              <mc:Fallback>
                <p:oleObj name="Slide" r:id="rId3" imgW="4308234" imgH="3232339" progId="PowerPoint.Slide.8">
                  <p:embed/>
                  <p:pic>
                    <p:nvPicPr>
                      <p:cNvPr id="0" name="Object 1"/>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685800" y="990600"/>
                        <a:ext cx="7772400" cy="5573232"/>
                      </a:xfrm>
                      <a:prstGeom prst="rect">
                        <a:avLst/>
                      </a:prstGeom>
                      <a:noFill/>
                    </p:spPr>
                  </p:pic>
                </p:oleObj>
              </mc:Fallback>
            </mc:AlternateContent>
          </a:graphicData>
        </a:graphic>
      </p:graphicFrame>
      <p:sp>
        <p:nvSpPr>
          <p:cNvPr id="6" name="Title 1"/>
          <p:cNvSpPr>
            <a:spLocks noGrp="1"/>
          </p:cNvSpPr>
          <p:nvPr>
            <p:ph type="title"/>
          </p:nvPr>
        </p:nvSpPr>
        <p:spPr>
          <a:xfrm>
            <a:off x="457200" y="25400"/>
            <a:ext cx="8229600" cy="889000"/>
          </a:xfrm>
        </p:spPr>
        <p:txBody>
          <a:bodyPr/>
          <a:lstStyle/>
          <a:p>
            <a:r>
              <a:rPr lang="en-US" dirty="0" smtClean="0"/>
              <a:t>IPP1 – Geographic Distribution</a:t>
            </a:r>
            <a:endParaRPr lang="en-US" dirty="0"/>
          </a:p>
        </p:txBody>
      </p:sp>
    </p:spTree>
    <p:extLst>
      <p:ext uri="{BB962C8B-B14F-4D97-AF65-F5344CB8AC3E}">
        <p14:creationId xmlns:p14="http://schemas.microsoft.com/office/powerpoint/2010/main" val="315626822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IPP1  </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184447306"/>
              </p:ext>
            </p:extLst>
          </p:nvPr>
        </p:nvGraphicFramePr>
        <p:xfrm>
          <a:off x="990600" y="1295400"/>
          <a:ext cx="7239000" cy="48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50580623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IPP2</a:t>
            </a:r>
            <a:endParaRPr lang="en-US" dirty="0"/>
          </a:p>
        </p:txBody>
      </p:sp>
      <p:graphicFrame>
        <p:nvGraphicFramePr>
          <p:cNvPr id="5" name="Chart 4"/>
          <p:cNvGraphicFramePr>
            <a:graphicFrameLocks/>
          </p:cNvGraphicFramePr>
          <p:nvPr>
            <p:extLst>
              <p:ext uri="{D42A27DB-BD31-4B8C-83A1-F6EECF244321}">
                <p14:modId xmlns:p14="http://schemas.microsoft.com/office/powerpoint/2010/main" val="3771013588"/>
              </p:ext>
            </p:extLst>
          </p:nvPr>
        </p:nvGraphicFramePr>
        <p:xfrm>
          <a:off x="1219200" y="1219200"/>
          <a:ext cx="6629400" cy="4800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146001036"/>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dirty="0" smtClean="0"/>
              <a:t>Provincial Characteristics</a:t>
            </a:r>
            <a:endParaRPr lang="en-US" dirty="0"/>
          </a:p>
        </p:txBody>
      </p:sp>
      <p:sp>
        <p:nvSpPr>
          <p:cNvPr id="8" name="Rectangle 2"/>
          <p:cNvSpPr>
            <a:spLocks noChangeArrowheads="1"/>
          </p:cNvSpPr>
          <p:nvPr/>
        </p:nvSpPr>
        <p:spPr bwMode="auto">
          <a:xfrm>
            <a:off x="1543050" y="3190875"/>
            <a:ext cx="9144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1" fontAlgn="base" latinLnBrk="0" hangingPunct="1">
              <a:lnSpc>
                <a:spcPct val="100000"/>
              </a:lnSpc>
              <a:spcBef>
                <a:spcPct val="0"/>
              </a:spcBef>
              <a:spcAft>
                <a:spcPct val="0"/>
              </a:spcAft>
              <a:buClrTx/>
              <a:buSzTx/>
              <a:buFontTx/>
              <a:buNone/>
              <a:tabLst/>
            </a:pPr>
            <a:r>
              <a:rPr kumimoji="0" lang="en-US" altLang="zh-CN" sz="1200" b="1"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t/>
            </a:r>
            <a:br>
              <a:rPr kumimoji="0" lang="en-US" altLang="zh-CN" sz="1200" b="1" i="0" u="none" strike="noStrike" cap="none" normalizeH="0" baseline="0" smtClean="0">
                <a:ln>
                  <a:noFill/>
                </a:ln>
                <a:solidFill>
                  <a:schemeClr val="tx1"/>
                </a:solidFill>
                <a:effectLst/>
                <a:latin typeface="Times New Roman" pitchFamily="18" charset="0"/>
                <a:ea typeface="SimSun" pitchFamily="2" charset="-122"/>
                <a:cs typeface="Times New Roman" pitchFamily="18" charset="0"/>
              </a:rPr>
            </a:br>
            <a:endParaRPr kumimoji="0" lang="en-US" altLang="zh-CN" sz="800" b="0" i="0" u="none" strike="noStrike" cap="none" normalizeH="0" baseline="0" smtClean="0">
              <a:ln>
                <a:noFill/>
              </a:ln>
              <a:solidFill>
                <a:schemeClr val="tx1"/>
              </a:solidFill>
              <a:effectLst/>
              <a:latin typeface="Arial" pitchFamily="34" charset="0"/>
              <a:cs typeface="Arial"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zh-CN" sz="1800" b="0" i="0" u="none" strike="noStrike" cap="none" normalizeH="0" baseline="0" smtClean="0">
              <a:ln>
                <a:noFill/>
              </a:ln>
              <a:solidFill>
                <a:schemeClr val="tx1"/>
              </a:solidFill>
              <a:effectLst/>
              <a:latin typeface="Arial" pitchFamily="34" charset="0"/>
              <a:cs typeface="Arial" pitchFamily="34"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908429091"/>
              </p:ext>
            </p:extLst>
          </p:nvPr>
        </p:nvGraphicFramePr>
        <p:xfrm>
          <a:off x="152400" y="1295400"/>
          <a:ext cx="8763001" cy="3489963"/>
        </p:xfrm>
        <a:graphic>
          <a:graphicData uri="http://schemas.openxmlformats.org/drawingml/2006/table">
            <a:tbl>
              <a:tblPr firstRow="1" firstCol="1" bandRow="1">
                <a:tableStyleId>{5C22544A-7EE6-4342-B048-85BDC9FD1C3A}</a:tableStyleId>
              </a:tblPr>
              <a:tblGrid>
                <a:gridCol w="1471752"/>
                <a:gridCol w="1134194"/>
                <a:gridCol w="972167"/>
                <a:gridCol w="972167"/>
                <a:gridCol w="1377235"/>
                <a:gridCol w="972167"/>
                <a:gridCol w="891152"/>
                <a:gridCol w="972167"/>
              </a:tblGrid>
              <a:tr h="834186">
                <a:tc>
                  <a:txBody>
                    <a:bodyPr/>
                    <a:lstStyle/>
                    <a:p>
                      <a:pPr marL="0" marR="0">
                        <a:lnSpc>
                          <a:spcPct val="115000"/>
                        </a:lnSpc>
                        <a:spcBef>
                          <a:spcPts val="0"/>
                        </a:spcBef>
                        <a:spcAft>
                          <a:spcPts val="0"/>
                        </a:spcAft>
                      </a:pPr>
                      <a:r>
                        <a:rPr lang="en-US" sz="1400" dirty="0">
                          <a:effectLst/>
                        </a:rPr>
                        <a:t> </a:t>
                      </a:r>
                      <a:endParaRPr lang="en-US" sz="1400" dirty="0">
                        <a:effectLst/>
                        <a:latin typeface="Calibri"/>
                        <a:ea typeface="SimSun"/>
                        <a:cs typeface="Times New Roman"/>
                      </a:endParaRPr>
                    </a:p>
                  </a:txBody>
                  <a:tcPr marL="68580" marR="68580" marT="0" marB="0" anchor="b"/>
                </a:tc>
                <a:tc>
                  <a:txBody>
                    <a:bodyPr/>
                    <a:lstStyle/>
                    <a:p>
                      <a:pPr marL="0" marR="0" algn="ctr">
                        <a:lnSpc>
                          <a:spcPct val="115000"/>
                        </a:lnSpc>
                        <a:spcBef>
                          <a:spcPts val="0"/>
                        </a:spcBef>
                        <a:spcAft>
                          <a:spcPts val="0"/>
                        </a:spcAft>
                      </a:pPr>
                      <a:r>
                        <a:rPr lang="en-US" sz="1400">
                          <a:effectLst/>
                        </a:rPr>
                        <a:t>IPP1</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IPP2</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GDP growth</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smtClean="0">
                          <a:effectLst/>
                        </a:rPr>
                        <a:t>Gov't R&amp;D </a:t>
                      </a:r>
                      <a:r>
                        <a:rPr lang="en-US" sz="1400" dirty="0">
                          <a:effectLst/>
                        </a:rPr>
                        <a:t>subsidiary/GDP  </a:t>
                      </a:r>
                      <a:endParaRPr lang="en-US" sz="1400" dirty="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University density</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Christian college</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British settlement</a:t>
                      </a:r>
                      <a:endParaRPr lang="en-US" sz="1400">
                        <a:effectLst/>
                        <a:latin typeface="Calibri"/>
                        <a:ea typeface="SimSun"/>
                        <a:cs typeface="Times New Roman"/>
                      </a:endParaRPr>
                    </a:p>
                  </a:txBody>
                  <a:tcPr marL="68580" marR="68580" marT="0" marB="0" anchor="ctr"/>
                </a:tc>
              </a:tr>
              <a:tr h="311972">
                <a:tc>
                  <a:txBody>
                    <a:bodyPr/>
                    <a:lstStyle/>
                    <a:p>
                      <a:pPr marL="0" marR="0">
                        <a:lnSpc>
                          <a:spcPct val="115000"/>
                        </a:lnSpc>
                        <a:spcBef>
                          <a:spcPts val="0"/>
                        </a:spcBef>
                        <a:spcAft>
                          <a:spcPts val="0"/>
                        </a:spcAft>
                      </a:pPr>
                      <a:r>
                        <a:rPr lang="en-US" sz="1400">
                          <a:effectLst/>
                        </a:rPr>
                        <a:t>IPP1</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1</a:t>
                      </a:r>
                      <a:endParaRPr lang="en-US" sz="1400">
                        <a:effectLst/>
                        <a:latin typeface="Calibri"/>
                        <a:ea typeface="SimSun"/>
                        <a:cs typeface="Times New Roman"/>
                      </a:endParaRPr>
                    </a:p>
                  </a:txBody>
                  <a:tcPr marL="68580" marR="68580" marT="0" marB="0" anchor="ctr"/>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r>
              <a:tr h="311972">
                <a:tc>
                  <a:txBody>
                    <a:bodyPr/>
                    <a:lstStyle/>
                    <a:p>
                      <a:pPr marL="0" marR="0">
                        <a:lnSpc>
                          <a:spcPct val="115000"/>
                        </a:lnSpc>
                        <a:spcBef>
                          <a:spcPts val="0"/>
                        </a:spcBef>
                        <a:spcAft>
                          <a:spcPts val="0"/>
                        </a:spcAft>
                      </a:pPr>
                      <a:r>
                        <a:rPr lang="en-US" sz="1400">
                          <a:effectLst/>
                        </a:rPr>
                        <a:t>IPP2</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0.231***</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1</a:t>
                      </a:r>
                      <a:endParaRPr lang="en-US" sz="1400">
                        <a:effectLst/>
                        <a:latin typeface="Calibri"/>
                        <a:ea typeface="SimSun"/>
                        <a:cs typeface="Times New Roman"/>
                      </a:endParaRPr>
                    </a:p>
                  </a:txBody>
                  <a:tcPr marL="68580" marR="68580" marT="0" marB="0" anchor="ctr"/>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r>
              <a:tr h="311972">
                <a:tc>
                  <a:txBody>
                    <a:bodyPr/>
                    <a:lstStyle/>
                    <a:p>
                      <a:pPr marL="0" marR="0">
                        <a:lnSpc>
                          <a:spcPct val="115000"/>
                        </a:lnSpc>
                        <a:spcBef>
                          <a:spcPts val="0"/>
                        </a:spcBef>
                        <a:spcAft>
                          <a:spcPts val="0"/>
                        </a:spcAft>
                      </a:pPr>
                      <a:r>
                        <a:rPr lang="en-US" sz="1400">
                          <a:effectLst/>
                        </a:rPr>
                        <a:t>GDP growth</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-0.014</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-0.072</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1</a:t>
                      </a:r>
                      <a:endParaRPr lang="en-US" sz="1400">
                        <a:effectLst/>
                        <a:latin typeface="Calibri"/>
                        <a:ea typeface="SimSun"/>
                        <a:cs typeface="Times New Roman"/>
                      </a:endParaRPr>
                    </a:p>
                  </a:txBody>
                  <a:tcPr marL="68580" marR="68580" marT="0" marB="0" anchor="ctr"/>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r>
              <a:tr h="363498">
                <a:tc>
                  <a:txBody>
                    <a:bodyPr/>
                    <a:lstStyle/>
                    <a:p>
                      <a:pPr marL="0" marR="0">
                        <a:lnSpc>
                          <a:spcPct val="115000"/>
                        </a:lnSpc>
                        <a:spcBef>
                          <a:spcPts val="0"/>
                        </a:spcBef>
                        <a:spcAft>
                          <a:spcPts val="0"/>
                        </a:spcAft>
                      </a:pPr>
                      <a:r>
                        <a:rPr lang="en-US" sz="1400" dirty="0">
                          <a:effectLst/>
                        </a:rPr>
                        <a:t>Gov't </a:t>
                      </a:r>
                      <a:r>
                        <a:rPr lang="en-US" sz="1400" dirty="0" smtClean="0">
                          <a:effectLst/>
                        </a:rPr>
                        <a:t> R&amp;D subsidy/GDP</a:t>
                      </a:r>
                      <a:endParaRPr lang="en-US" sz="1400" dirty="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-0.055</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0.009</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-0.008</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1</a:t>
                      </a:r>
                      <a:endParaRPr lang="en-US" sz="1400">
                        <a:effectLst/>
                        <a:latin typeface="Calibri"/>
                        <a:ea typeface="SimSun"/>
                        <a:cs typeface="Times New Roman"/>
                      </a:endParaRPr>
                    </a:p>
                  </a:txBody>
                  <a:tcPr marL="68580" marR="68580" marT="0" marB="0" anchor="ctr"/>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r>
              <a:tr h="381000">
                <a:tc>
                  <a:txBody>
                    <a:bodyPr/>
                    <a:lstStyle/>
                    <a:p>
                      <a:pPr marL="0" marR="0">
                        <a:lnSpc>
                          <a:spcPct val="115000"/>
                        </a:lnSpc>
                        <a:spcBef>
                          <a:spcPts val="0"/>
                        </a:spcBef>
                        <a:spcAft>
                          <a:spcPts val="0"/>
                        </a:spcAft>
                      </a:pPr>
                      <a:r>
                        <a:rPr lang="en-US" sz="1400">
                          <a:effectLst/>
                        </a:rPr>
                        <a:t>University density</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0.138***</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0.164***</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0.085**</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0.403***</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1</a:t>
                      </a:r>
                      <a:endParaRPr lang="en-US" sz="1400">
                        <a:effectLst/>
                        <a:latin typeface="Calibri"/>
                        <a:ea typeface="SimSun"/>
                        <a:cs typeface="Times New Roman"/>
                      </a:endParaRPr>
                    </a:p>
                  </a:txBody>
                  <a:tcPr marL="68580" marR="68580" marT="0" marB="0" anchor="ctr"/>
                </a:tc>
                <a:tc>
                  <a:txBody>
                    <a:bodyPr/>
                    <a:lstStyle/>
                    <a:p>
                      <a:pPr>
                        <a:lnSpc>
                          <a:spcPct val="115000"/>
                        </a:lnSpc>
                      </a:pPr>
                      <a:endParaRPr lang="en-US" sz="1400">
                        <a:effectLst/>
                        <a:latin typeface="Calibri"/>
                        <a:cs typeface="Times New Roman"/>
                      </a:endParaRPr>
                    </a:p>
                  </a:txBody>
                  <a:tcPr marL="68580" marR="68580" marT="0" marB="0" anchor="b"/>
                </a:tc>
                <a:tc>
                  <a:txBody>
                    <a:bodyPr/>
                    <a:lstStyle/>
                    <a:p>
                      <a:pPr>
                        <a:lnSpc>
                          <a:spcPct val="115000"/>
                        </a:lnSpc>
                      </a:pPr>
                      <a:endParaRPr lang="en-US" sz="1400">
                        <a:effectLst/>
                        <a:latin typeface="Calibri"/>
                        <a:cs typeface="Times New Roman"/>
                      </a:endParaRPr>
                    </a:p>
                  </a:txBody>
                  <a:tcPr marL="68580" marR="68580" marT="0" marB="0" anchor="b"/>
                </a:tc>
              </a:tr>
              <a:tr h="311972">
                <a:tc>
                  <a:txBody>
                    <a:bodyPr/>
                    <a:lstStyle/>
                    <a:p>
                      <a:pPr marL="0" marR="0">
                        <a:lnSpc>
                          <a:spcPct val="115000"/>
                        </a:lnSpc>
                        <a:spcBef>
                          <a:spcPts val="0"/>
                        </a:spcBef>
                        <a:spcAft>
                          <a:spcPts val="0"/>
                        </a:spcAft>
                      </a:pPr>
                      <a:r>
                        <a:rPr lang="en-US" sz="1400">
                          <a:effectLst/>
                        </a:rPr>
                        <a:t>Christian college</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0.150***</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0.354***</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0.024</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0.071*</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0.243***</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1</a:t>
                      </a:r>
                      <a:endParaRPr lang="en-US" sz="1400">
                        <a:effectLst/>
                        <a:latin typeface="Calibri"/>
                        <a:ea typeface="SimSun"/>
                        <a:cs typeface="Times New Roman"/>
                      </a:endParaRPr>
                    </a:p>
                  </a:txBody>
                  <a:tcPr marL="68580" marR="68580" marT="0" marB="0" anchor="ctr"/>
                </a:tc>
                <a:tc>
                  <a:txBody>
                    <a:bodyPr/>
                    <a:lstStyle/>
                    <a:p>
                      <a:pPr>
                        <a:lnSpc>
                          <a:spcPct val="115000"/>
                        </a:lnSpc>
                      </a:pPr>
                      <a:endParaRPr lang="en-US" sz="1400">
                        <a:effectLst/>
                        <a:latin typeface="Calibri"/>
                        <a:cs typeface="Times New Roman"/>
                      </a:endParaRPr>
                    </a:p>
                  </a:txBody>
                  <a:tcPr marL="68580" marR="68580" marT="0" marB="0" anchor="b"/>
                </a:tc>
              </a:tr>
              <a:tr h="550575">
                <a:tc>
                  <a:txBody>
                    <a:bodyPr/>
                    <a:lstStyle/>
                    <a:p>
                      <a:pPr marL="0" marR="0">
                        <a:lnSpc>
                          <a:spcPct val="115000"/>
                        </a:lnSpc>
                        <a:spcBef>
                          <a:spcPts val="0"/>
                        </a:spcBef>
                        <a:spcAft>
                          <a:spcPts val="0"/>
                        </a:spcAft>
                      </a:pPr>
                      <a:r>
                        <a:rPr lang="en-US" sz="1400">
                          <a:effectLst/>
                        </a:rPr>
                        <a:t>British settlement</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0.172***</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0.341***</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0.039</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-0.071*</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0.112***</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a:effectLst/>
                        </a:rPr>
                        <a:t>0.478***</a:t>
                      </a:r>
                      <a:endParaRPr lang="en-US" sz="1400">
                        <a:effectLst/>
                        <a:latin typeface="Calibri"/>
                        <a:ea typeface="SimSun"/>
                        <a:cs typeface="Times New Roman"/>
                      </a:endParaRPr>
                    </a:p>
                  </a:txBody>
                  <a:tcPr marL="68580" marR="68580" marT="0" marB="0" anchor="ctr"/>
                </a:tc>
                <a:tc>
                  <a:txBody>
                    <a:bodyPr/>
                    <a:lstStyle/>
                    <a:p>
                      <a:pPr marL="0" marR="0" algn="ctr">
                        <a:lnSpc>
                          <a:spcPct val="115000"/>
                        </a:lnSpc>
                        <a:spcBef>
                          <a:spcPts val="0"/>
                        </a:spcBef>
                        <a:spcAft>
                          <a:spcPts val="0"/>
                        </a:spcAft>
                      </a:pPr>
                      <a:r>
                        <a:rPr lang="en-US" sz="1400" dirty="0">
                          <a:effectLst/>
                        </a:rPr>
                        <a:t>1</a:t>
                      </a:r>
                      <a:endParaRPr lang="en-US" sz="1400" dirty="0">
                        <a:effectLst/>
                        <a:latin typeface="Calibri"/>
                        <a:ea typeface="SimSun"/>
                        <a:cs typeface="Times New Roman"/>
                      </a:endParaRPr>
                    </a:p>
                  </a:txBody>
                  <a:tcPr marL="68580" marR="68580" marT="0" marB="0" anchor="ctr"/>
                </a:tc>
              </a:tr>
            </a:tbl>
          </a:graphicData>
        </a:graphic>
      </p:graphicFrame>
      <p:sp>
        <p:nvSpPr>
          <p:cNvPr id="3" name="TextBox 2"/>
          <p:cNvSpPr txBox="1"/>
          <p:nvPr/>
        </p:nvSpPr>
        <p:spPr>
          <a:xfrm>
            <a:off x="685800" y="4953000"/>
            <a:ext cx="8163004" cy="1754326"/>
          </a:xfrm>
          <a:prstGeom prst="rect">
            <a:avLst/>
          </a:prstGeom>
          <a:noFill/>
        </p:spPr>
        <p:txBody>
          <a:bodyPr wrap="none" rtlCol="0">
            <a:spAutoFit/>
          </a:bodyPr>
          <a:lstStyle/>
          <a:p>
            <a:pPr marL="285750" indent="-285750">
              <a:buFontTx/>
              <a:buChar char="-"/>
            </a:pPr>
            <a:r>
              <a:rPr lang="en-US" dirty="0" smtClean="0">
                <a:solidFill>
                  <a:srgbClr val="0033CC"/>
                </a:solidFill>
              </a:rPr>
              <a:t>IPP1 and IPP2 highly correlated with each other</a:t>
            </a:r>
          </a:p>
          <a:p>
            <a:pPr marL="285750" indent="-285750">
              <a:buFontTx/>
              <a:buChar char="-"/>
            </a:pPr>
            <a:endParaRPr lang="en-US" dirty="0">
              <a:solidFill>
                <a:srgbClr val="0033CC"/>
              </a:solidFill>
            </a:endParaRPr>
          </a:p>
          <a:p>
            <a:pPr marL="285750" indent="-285750">
              <a:buFontTx/>
              <a:buChar char="-"/>
            </a:pPr>
            <a:r>
              <a:rPr lang="en-US" dirty="0" smtClean="0">
                <a:solidFill>
                  <a:srgbClr val="0033CC"/>
                </a:solidFill>
              </a:rPr>
              <a:t>IPP measures not highly correlated with GDP growth and government subsidy</a:t>
            </a:r>
          </a:p>
          <a:p>
            <a:pPr marL="285750" indent="-285750">
              <a:buFontTx/>
              <a:buChar char="-"/>
            </a:pPr>
            <a:endParaRPr lang="en-US" dirty="0">
              <a:solidFill>
                <a:srgbClr val="0033CC"/>
              </a:solidFill>
            </a:endParaRPr>
          </a:p>
          <a:p>
            <a:pPr marL="285750" indent="-285750">
              <a:buFontTx/>
              <a:buChar char="-"/>
            </a:pPr>
            <a:r>
              <a:rPr lang="en-US" dirty="0" smtClean="0">
                <a:solidFill>
                  <a:srgbClr val="0033CC"/>
                </a:solidFill>
              </a:rPr>
              <a:t>IPP measures correlated with university density, presence of Christian college and </a:t>
            </a:r>
          </a:p>
          <a:p>
            <a:r>
              <a:rPr lang="en-US" dirty="0">
                <a:solidFill>
                  <a:srgbClr val="0033CC"/>
                </a:solidFill>
              </a:rPr>
              <a:t> </a:t>
            </a:r>
            <a:r>
              <a:rPr lang="en-US" dirty="0" smtClean="0">
                <a:solidFill>
                  <a:srgbClr val="0033CC"/>
                </a:solidFill>
              </a:rPr>
              <a:t>    British Settlement; later used as IV </a:t>
            </a:r>
            <a:endParaRPr lang="en-US" dirty="0">
              <a:solidFill>
                <a:srgbClr val="0033CC"/>
              </a:solidFill>
            </a:endParaRPr>
          </a:p>
        </p:txBody>
      </p:sp>
    </p:spTree>
    <p:extLst>
      <p:ext uri="{BB962C8B-B14F-4D97-AF65-F5344CB8AC3E}">
        <p14:creationId xmlns:p14="http://schemas.microsoft.com/office/powerpoint/2010/main" val="3367044417"/>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Innovation Measures – R&amp;D and Patent Stock</a:t>
            </a:r>
            <a:endParaRPr lang="en-US" dirty="0"/>
          </a:p>
        </p:txBody>
      </p:sp>
      <mc:AlternateContent xmlns:mc="http://schemas.openxmlformats.org/markup-compatibility/2006">
        <mc:Choice xmlns:a14="http://schemas.microsoft.com/office/drawing/2010/main" Requires="a14">
          <p:sp>
            <p:nvSpPr>
              <p:cNvPr id="3" name="Content Placeholder 2"/>
              <p:cNvSpPr>
                <a:spLocks noGrp="1"/>
              </p:cNvSpPr>
              <p:nvPr>
                <p:ph idx="1"/>
              </p:nvPr>
            </p:nvSpPr>
            <p:spPr>
              <a:xfrm>
                <a:off x="457200" y="1066800"/>
                <a:ext cx="8305800" cy="5486400"/>
              </a:xfrm>
            </p:spPr>
            <p:txBody>
              <a:bodyPr>
                <a:noAutofit/>
              </a:bodyPr>
              <a:lstStyle/>
              <a:p>
                <a:r>
                  <a:rPr lang="en-US" sz="2000" dirty="0" smtClean="0"/>
                  <a:t>Following prior work, we calculate firms’ R&amp;D stock and patent stock in a give year as follows:</a:t>
                </a:r>
              </a:p>
              <a:p>
                <a:endParaRPr lang="en-US" sz="2000" dirty="0"/>
              </a:p>
              <a:p>
                <a:pPr lvl="1"/>
                <a14:m>
                  <m:oMath xmlns:m="http://schemas.openxmlformats.org/officeDocument/2006/math">
                    <m:sSub>
                      <m:sSubPr>
                        <m:ctrlPr>
                          <a:rPr lang="en-US" sz="1600" i="1">
                            <a:latin typeface="Cambria Math"/>
                          </a:rPr>
                        </m:ctrlPr>
                      </m:sSubPr>
                      <m:e>
                        <m:r>
                          <a:rPr lang="en-US" sz="1600" i="1">
                            <a:latin typeface="Cambria Math"/>
                          </a:rPr>
                          <m:t>𝐾</m:t>
                        </m:r>
                      </m:e>
                      <m:sub>
                        <m:r>
                          <a:rPr lang="en-US" sz="1600" i="1">
                            <a:latin typeface="Cambria Math"/>
                          </a:rPr>
                          <m:t>𝑖</m:t>
                        </m:r>
                        <m:r>
                          <a:rPr lang="en-US" sz="1600" i="1">
                            <a:latin typeface="Cambria Math"/>
                          </a:rPr>
                          <m:t>,</m:t>
                        </m:r>
                        <m:r>
                          <a:rPr lang="en-US" sz="1600" i="1">
                            <a:latin typeface="Cambria Math"/>
                          </a:rPr>
                          <m:t>𝑡</m:t>
                        </m:r>
                      </m:sub>
                    </m:sSub>
                    <m:r>
                      <a:rPr lang="en-US" sz="1600" i="1">
                        <a:latin typeface="Cambria Math"/>
                      </a:rPr>
                      <m:t>=</m:t>
                    </m:r>
                    <m:d>
                      <m:dPr>
                        <m:ctrlPr>
                          <a:rPr lang="en-US" sz="1600" i="1">
                            <a:latin typeface="Cambria Math"/>
                          </a:rPr>
                        </m:ctrlPr>
                      </m:dPr>
                      <m:e>
                        <m:r>
                          <a:rPr lang="en-US" sz="1600" i="1">
                            <a:latin typeface="Cambria Math"/>
                          </a:rPr>
                          <m:t>1−</m:t>
                        </m:r>
                        <m:r>
                          <a:rPr lang="en-US" sz="1600" i="1">
                            <a:latin typeface="Cambria Math"/>
                          </a:rPr>
                          <m:t>𝜃</m:t>
                        </m:r>
                      </m:e>
                    </m:d>
                    <m:sSub>
                      <m:sSubPr>
                        <m:ctrlPr>
                          <a:rPr lang="en-US" sz="1600" i="1">
                            <a:latin typeface="Cambria Math"/>
                          </a:rPr>
                        </m:ctrlPr>
                      </m:sSubPr>
                      <m:e>
                        <m:r>
                          <a:rPr lang="en-US" sz="1600" i="1">
                            <a:latin typeface="Cambria Math"/>
                          </a:rPr>
                          <m:t>𝐾</m:t>
                        </m:r>
                      </m:e>
                      <m:sub>
                        <m:r>
                          <a:rPr lang="en-US" sz="1600" i="1">
                            <a:latin typeface="Cambria Math"/>
                          </a:rPr>
                          <m:t>𝑖</m:t>
                        </m:r>
                        <m:r>
                          <a:rPr lang="en-US" sz="1600" i="1">
                            <a:latin typeface="Cambria Math"/>
                          </a:rPr>
                          <m:t>,</m:t>
                        </m:r>
                        <m:r>
                          <a:rPr lang="en-US" sz="1600" i="1">
                            <a:latin typeface="Cambria Math"/>
                          </a:rPr>
                          <m:t>𝑡</m:t>
                        </m:r>
                        <m:r>
                          <a:rPr lang="en-US" sz="1600" i="1">
                            <a:latin typeface="Cambria Math"/>
                          </a:rPr>
                          <m:t>−1</m:t>
                        </m:r>
                      </m:sub>
                    </m:sSub>
                    <m:r>
                      <a:rPr lang="en-US" sz="1600" i="1">
                        <a:latin typeface="Cambria Math"/>
                      </a:rPr>
                      <m:t>+</m:t>
                    </m:r>
                    <m:sSub>
                      <m:sSubPr>
                        <m:ctrlPr>
                          <a:rPr lang="en-US" sz="1600" i="1">
                            <a:latin typeface="Cambria Math"/>
                          </a:rPr>
                        </m:ctrlPr>
                      </m:sSubPr>
                      <m:e>
                        <m:r>
                          <a:rPr lang="en-US" sz="1600" i="1">
                            <a:latin typeface="Cambria Math"/>
                          </a:rPr>
                          <m:t>𝑟</m:t>
                        </m:r>
                      </m:e>
                      <m:sub>
                        <m:r>
                          <a:rPr lang="en-US" sz="1600" i="1">
                            <a:latin typeface="Cambria Math"/>
                          </a:rPr>
                          <m:t>𝑖</m:t>
                        </m:r>
                        <m:r>
                          <a:rPr lang="en-US" sz="1600" i="1">
                            <a:latin typeface="Cambria Math"/>
                          </a:rPr>
                          <m:t>, </m:t>
                        </m:r>
                        <m:r>
                          <a:rPr lang="en-US" sz="1600" i="1">
                            <a:latin typeface="Cambria Math"/>
                          </a:rPr>
                          <m:t>𝑡</m:t>
                        </m:r>
                      </m:sub>
                    </m:sSub>
                    <m:r>
                      <a:rPr lang="en-US" sz="1600" i="1">
                        <a:latin typeface="Cambria Math"/>
                      </a:rPr>
                      <m:t> </m:t>
                    </m:r>
                  </m:oMath>
                </a14:m>
                <a:endParaRPr lang="en-US" sz="1600" dirty="0" smtClean="0"/>
              </a:p>
              <a:p>
                <a:endParaRPr lang="en-US" sz="2000" dirty="0" smtClean="0"/>
              </a:p>
              <a:p>
                <a:r>
                  <a:rPr lang="en-US" sz="2000" i="1" dirty="0" err="1" smtClean="0"/>
                  <a:t>K</a:t>
                </a:r>
                <a:r>
                  <a:rPr lang="en-US" sz="2000" i="1" baseline="-25000" dirty="0" err="1" smtClean="0"/>
                  <a:t>i,t</a:t>
                </a:r>
                <a:r>
                  <a:rPr lang="en-US" sz="2000" dirty="0" smtClean="0"/>
                  <a:t> is either R&amp;D stock or patent stock; </a:t>
                </a:r>
                <a:r>
                  <a:rPr lang="el-GR" sz="2000" dirty="0" smtClean="0">
                    <a:latin typeface="Arial"/>
                    <a:cs typeface="Arial"/>
                  </a:rPr>
                  <a:t>ϴ</a:t>
                </a:r>
                <a:r>
                  <a:rPr lang="en-US" sz="2000" dirty="0" smtClean="0">
                    <a:latin typeface="Arial"/>
                    <a:cs typeface="Arial"/>
                  </a:rPr>
                  <a:t> is depreciation rate, set to 15% following prior work;</a:t>
                </a:r>
                <a:r>
                  <a:rPr lang="en-US" sz="2000" i="1" dirty="0" smtClean="0">
                    <a:latin typeface="Arial"/>
                    <a:cs typeface="Arial"/>
                  </a:rPr>
                  <a:t> </a:t>
                </a:r>
                <a:r>
                  <a:rPr lang="en-US" sz="2000" i="1" dirty="0" err="1" smtClean="0">
                    <a:latin typeface="Arial"/>
                    <a:cs typeface="Arial"/>
                  </a:rPr>
                  <a:t>r</a:t>
                </a:r>
                <a:r>
                  <a:rPr lang="en-US" sz="2000" i="1" baseline="-25000" dirty="0" err="1" smtClean="0">
                    <a:latin typeface="Arial"/>
                    <a:cs typeface="Arial"/>
                  </a:rPr>
                  <a:t>i,t</a:t>
                </a:r>
                <a:r>
                  <a:rPr lang="en-US" sz="2000" i="1" dirty="0" smtClean="0">
                    <a:latin typeface="Arial"/>
                    <a:cs typeface="Arial"/>
                  </a:rPr>
                  <a:t> </a:t>
                </a:r>
                <a:r>
                  <a:rPr lang="en-US" sz="2000" dirty="0" smtClean="0">
                    <a:latin typeface="Arial"/>
                    <a:cs typeface="Arial"/>
                  </a:rPr>
                  <a:t>is the annual R&amp;D investment or patent filed in that year that are ultimately </a:t>
                </a:r>
                <a:r>
                  <a:rPr lang="en-US" sz="2000" dirty="0" smtClean="0">
                    <a:latin typeface="Arial"/>
                    <a:cs typeface="Arial"/>
                  </a:rPr>
                  <a:t>granted.</a:t>
                </a:r>
                <a:endParaRPr lang="en-US" sz="2000" dirty="0" smtClean="0">
                  <a:latin typeface="Arial"/>
                  <a:cs typeface="Arial"/>
                </a:endParaRPr>
              </a:p>
              <a:p>
                <a:endParaRPr lang="en-US" sz="2000" dirty="0" smtClean="0"/>
              </a:p>
              <a:p>
                <a:r>
                  <a:rPr lang="en-US" sz="2000" dirty="0" smtClean="0"/>
                  <a:t>R&amp;D data: 2006 – 2013, from WIND (China’s </a:t>
                </a:r>
                <a:r>
                  <a:rPr lang="en-US" sz="2000" dirty="0" err="1" smtClean="0"/>
                  <a:t>Compustat</a:t>
                </a:r>
                <a:r>
                  <a:rPr lang="en-US" sz="2000" dirty="0"/>
                  <a:t> </a:t>
                </a:r>
                <a:r>
                  <a:rPr lang="en-US" sz="2000" dirty="0" smtClean="0"/>
                  <a:t>equivalent</a:t>
                </a:r>
                <a:r>
                  <a:rPr lang="en-US" sz="2000" dirty="0" smtClean="0"/>
                  <a:t>).</a:t>
                </a:r>
                <a:endParaRPr lang="en-US" sz="2000" dirty="0" smtClean="0"/>
              </a:p>
              <a:p>
                <a:endParaRPr lang="en-US" sz="2000" dirty="0"/>
              </a:p>
              <a:p>
                <a:pPr marL="342900" lvl="1" indent="-342900">
                  <a:buFont typeface="Wingdings" panose="05000000000000000000" pitchFamily="2" charset="2"/>
                  <a:buChar char="§"/>
                </a:pPr>
                <a:r>
                  <a:rPr lang="en-US" sz="2000" dirty="0" smtClean="0"/>
                  <a:t>Patent: 1991 – 2013, from the Chinese </a:t>
                </a:r>
                <a:r>
                  <a:rPr lang="en-US" sz="2000" dirty="0"/>
                  <a:t>State Intellectual Property Office (</a:t>
                </a:r>
                <a:r>
                  <a:rPr lang="en-US" sz="2000" dirty="0" smtClean="0"/>
                  <a:t>CSIPO) </a:t>
                </a:r>
                <a:r>
                  <a:rPr lang="en-US" sz="2000" u="sng" dirty="0">
                    <a:hlinkClick r:id="rId2"/>
                  </a:rPr>
                  <a:t>http://</a:t>
                </a:r>
                <a:r>
                  <a:rPr lang="en-US" sz="2000" u="sng" dirty="0" smtClean="0">
                    <a:hlinkClick r:id="rId2"/>
                  </a:rPr>
                  <a:t>epub.sipo.gov.cn/gjcx.jsp</a:t>
                </a:r>
                <a:r>
                  <a:rPr lang="en-US" sz="2000" u="sng" dirty="0" smtClean="0"/>
                  <a:t>.</a:t>
                </a:r>
                <a:endParaRPr lang="en-US" sz="2000" u="sng" dirty="0" smtClean="0"/>
              </a:p>
              <a:p>
                <a:pPr marL="342900" lvl="1" indent="-342900">
                  <a:buFont typeface="Wingdings" panose="05000000000000000000" pitchFamily="2" charset="2"/>
                  <a:buChar char="§"/>
                </a:pPr>
                <a:endParaRPr lang="en-US" sz="2000" u="sng" dirty="0"/>
              </a:p>
              <a:p>
                <a:pPr marL="342900" lvl="1" indent="-342900">
                  <a:buFont typeface="Wingdings" panose="05000000000000000000" pitchFamily="2" charset="2"/>
                  <a:buChar char="§"/>
                </a:pPr>
                <a:r>
                  <a:rPr lang="en-US" sz="2000" dirty="0" smtClean="0"/>
                  <a:t>All analyses use these stock measures, except when we look at diff-in-diff around SOE privatizations where we use annual </a:t>
                </a:r>
                <a:r>
                  <a:rPr lang="en-US" sz="2000" dirty="0" smtClean="0"/>
                  <a:t>flows.</a:t>
                </a:r>
                <a:endParaRPr lang="en-US" sz="2000" dirty="0" smtClean="0"/>
              </a:p>
              <a:p>
                <a:pPr marL="342900" lvl="1" indent="-342900">
                  <a:buFont typeface="Wingdings" panose="05000000000000000000" pitchFamily="2" charset="2"/>
                  <a:buChar char="§"/>
                </a:pPr>
                <a:endParaRPr lang="en-US" sz="2000" dirty="0"/>
              </a:p>
              <a:p>
                <a:pPr marL="342900" lvl="1" indent="-342900">
                  <a:buFont typeface="Wingdings" panose="05000000000000000000" pitchFamily="2" charset="2"/>
                  <a:buChar char="§"/>
                </a:pPr>
                <a:r>
                  <a:rPr lang="en-US" sz="2000" dirty="0" smtClean="0"/>
                  <a:t>All results robust to using either stocks or flows</a:t>
                </a:r>
              </a:p>
              <a:p>
                <a:pPr marL="0" lvl="1" indent="0">
                  <a:buNone/>
                </a:pPr>
                <a:endParaRPr lang="en-US" sz="2000" dirty="0"/>
              </a:p>
              <a:p>
                <a:endParaRPr lang="en-US" sz="2000" dirty="0" smtClean="0"/>
              </a:p>
            </p:txBody>
          </p:sp>
        </mc:Choice>
        <mc:Fallback>
          <p:sp>
            <p:nvSpPr>
              <p:cNvPr id="3" name="Content Placeholder 2"/>
              <p:cNvSpPr>
                <a:spLocks noGrp="1" noRot="1" noChangeAspect="1" noMove="1" noResize="1" noEditPoints="1" noAdjustHandles="1" noChangeArrowheads="1" noChangeShapeType="1" noTextEdit="1"/>
              </p:cNvSpPr>
              <p:nvPr>
                <p:ph idx="1"/>
              </p:nvPr>
            </p:nvSpPr>
            <p:spPr>
              <a:xfrm>
                <a:off x="457200" y="1066800"/>
                <a:ext cx="8305800" cy="5486400"/>
              </a:xfrm>
              <a:blipFill rotWithShape="1">
                <a:blip r:embed="rId3"/>
                <a:stretch>
                  <a:fillRect l="-587" t="-444" r="-220" b="-16000"/>
                </a:stretch>
              </a:blipFill>
            </p:spPr>
            <p:txBody>
              <a:bodyPr/>
              <a:lstStyle/>
              <a:p>
                <a:r>
                  <a:rPr lang="en-US">
                    <a:noFill/>
                  </a:rPr>
                  <a:t> </a:t>
                </a:r>
              </a:p>
            </p:txBody>
          </p:sp>
        </mc:Fallback>
      </mc:AlternateContent>
    </p:spTree>
    <p:extLst>
      <p:ext uri="{BB962C8B-B14F-4D97-AF65-F5344CB8AC3E}">
        <p14:creationId xmlns:p14="http://schemas.microsoft.com/office/powerpoint/2010/main" val="2553453345"/>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State Ownership</a:t>
            </a:r>
            <a:endParaRPr lang="en-US" dirty="0"/>
          </a:p>
        </p:txBody>
      </p:sp>
      <p:sp>
        <p:nvSpPr>
          <p:cNvPr id="3" name="Content Placeholder 2"/>
          <p:cNvSpPr>
            <a:spLocks noGrp="1"/>
          </p:cNvSpPr>
          <p:nvPr>
            <p:ph idx="1"/>
          </p:nvPr>
        </p:nvSpPr>
        <p:spPr>
          <a:xfrm>
            <a:off x="457200" y="1295400"/>
            <a:ext cx="8229600" cy="4525963"/>
          </a:xfrm>
        </p:spPr>
        <p:txBody>
          <a:bodyPr>
            <a:normAutofit/>
          </a:bodyPr>
          <a:lstStyle/>
          <a:p>
            <a:r>
              <a:rPr lang="en-US" sz="2400" dirty="0" smtClean="0"/>
              <a:t>Listed Chinese firms are required to report full ownership structure in annual </a:t>
            </a:r>
            <a:r>
              <a:rPr lang="en-US" sz="2400" dirty="0" smtClean="0"/>
              <a:t>reports.</a:t>
            </a:r>
            <a:endParaRPr lang="en-US" sz="2400" dirty="0" smtClean="0"/>
          </a:p>
          <a:p>
            <a:endParaRPr lang="en-US" sz="2400" dirty="0"/>
          </a:p>
          <a:p>
            <a:pPr marL="342900" lvl="1" indent="-342900">
              <a:buFont typeface="Wingdings" panose="05000000000000000000" pitchFamily="2" charset="2"/>
              <a:buChar char="§"/>
            </a:pPr>
            <a:r>
              <a:rPr lang="en-US" sz="2400" dirty="0" smtClean="0"/>
              <a:t>Following conventional approach (e.g., Wang, Wong, and Xia 2008), we classify a firm as an SOE if its largest shareholder is a government </a:t>
            </a:r>
            <a:r>
              <a:rPr lang="en-US" sz="2400" dirty="0" smtClean="0"/>
              <a:t>entity.</a:t>
            </a:r>
            <a:endParaRPr lang="en-US" sz="2400" dirty="0" smtClean="0"/>
          </a:p>
          <a:p>
            <a:pPr marL="342900" lvl="1" indent="-342900">
              <a:buFont typeface="Wingdings" panose="05000000000000000000" pitchFamily="2" charset="2"/>
              <a:buChar char="§"/>
            </a:pPr>
            <a:endParaRPr lang="en-US" sz="2400" dirty="0"/>
          </a:p>
          <a:p>
            <a:pPr marL="0" indent="0">
              <a:buNone/>
            </a:pPr>
            <a:endParaRPr lang="en-US" sz="2400" dirty="0"/>
          </a:p>
        </p:txBody>
      </p:sp>
    </p:spTree>
    <p:extLst>
      <p:ext uri="{BB962C8B-B14F-4D97-AF65-F5344CB8AC3E}">
        <p14:creationId xmlns:p14="http://schemas.microsoft.com/office/powerpoint/2010/main" val="3361119718"/>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76200"/>
            <a:ext cx="8229600" cy="889000"/>
          </a:xfrm>
        </p:spPr>
        <p:txBody>
          <a:bodyPr/>
          <a:lstStyle/>
          <a:p>
            <a:r>
              <a:rPr lang="en-US" dirty="0" smtClean="0"/>
              <a:t>Descriptive Stat</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62189339"/>
              </p:ext>
            </p:extLst>
          </p:nvPr>
        </p:nvGraphicFramePr>
        <p:xfrm>
          <a:off x="1905000" y="685800"/>
          <a:ext cx="5334001" cy="6075085"/>
        </p:xfrm>
        <a:graphic>
          <a:graphicData uri="http://schemas.openxmlformats.org/drawingml/2006/table">
            <a:tbl>
              <a:tblPr firstRow="1" firstCol="1" bandRow="1"/>
              <a:tblGrid>
                <a:gridCol w="1402237"/>
                <a:gridCol w="1310588"/>
                <a:gridCol w="1310588"/>
                <a:gridCol w="1310588"/>
              </a:tblGrid>
              <a:tr h="202324">
                <a:tc>
                  <a:txBody>
                    <a:bodyPr/>
                    <a:lstStyle/>
                    <a:p>
                      <a:pPr marL="0" marR="0">
                        <a:lnSpc>
                          <a:spcPct val="115000"/>
                        </a:lnSpc>
                        <a:spcBef>
                          <a:spcPts val="0"/>
                        </a:spcBef>
                        <a:spcAft>
                          <a:spcPts val="0"/>
                        </a:spcAft>
                      </a:pPr>
                      <a:r>
                        <a:rPr lang="en-US" sz="1200" i="1" dirty="0">
                          <a:solidFill>
                            <a:srgbClr val="000000"/>
                          </a:solidFill>
                          <a:effectLst/>
                          <a:latin typeface="Times New Roman"/>
                          <a:ea typeface="Times New Roman"/>
                          <a:cs typeface="Times New Roman"/>
                        </a:rPr>
                        <a:t>Panel A: Firms</a:t>
                      </a:r>
                      <a:endParaRPr lang="en-US" sz="1200" dirty="0">
                        <a:effectLst/>
                        <a:latin typeface="Calibri"/>
                        <a:ea typeface="SimSun"/>
                        <a:cs typeface="Times New Roman"/>
                      </a:endParaRPr>
                    </a:p>
                  </a:txBody>
                  <a:tcPr marL="59335" marR="59335"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solidFill>
                            <a:srgbClr val="000000"/>
                          </a:solidFill>
                          <a:effectLst/>
                          <a:latin typeface="Calibri"/>
                          <a:ea typeface="Times New Roman"/>
                          <a:cs typeface="Calibri"/>
                        </a:rPr>
                        <a:t> </a:t>
                      </a:r>
                      <a:endParaRPr lang="en-US" sz="1200">
                        <a:effectLst/>
                        <a:latin typeface="Calibri"/>
                        <a:ea typeface="SimSun"/>
                        <a:cs typeface="Times New Roman"/>
                      </a:endParaRPr>
                    </a:p>
                  </a:txBody>
                  <a:tcPr marL="59335" marR="59335"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solidFill>
                            <a:srgbClr val="000000"/>
                          </a:solidFill>
                          <a:effectLst/>
                          <a:latin typeface="Calibri"/>
                          <a:ea typeface="Times New Roman"/>
                          <a:cs typeface="Calibri"/>
                        </a:rPr>
                        <a:t> </a:t>
                      </a:r>
                      <a:endParaRPr lang="en-US" sz="1200">
                        <a:effectLst/>
                        <a:latin typeface="Calibri"/>
                        <a:ea typeface="SimSun"/>
                        <a:cs typeface="Times New Roman"/>
                      </a:endParaRPr>
                    </a:p>
                  </a:txBody>
                  <a:tcPr marL="59335" marR="59335"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200">
                          <a:solidFill>
                            <a:srgbClr val="000000"/>
                          </a:solidFill>
                          <a:effectLst/>
                          <a:latin typeface="Calibri"/>
                          <a:ea typeface="Times New Roman"/>
                          <a:cs typeface="Calibri"/>
                        </a:rPr>
                        <a:t> </a:t>
                      </a:r>
                      <a:endParaRPr lang="en-US" sz="1200">
                        <a:effectLst/>
                        <a:latin typeface="Calibri"/>
                        <a:ea typeface="SimSun"/>
                        <a:cs typeface="Times New Roman"/>
                      </a:endParaRPr>
                    </a:p>
                  </a:txBody>
                  <a:tcPr marL="59335" marR="59335" marT="0" marB="0" anchor="b">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606973">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year</a:t>
                      </a:r>
                      <a:endParaRPr lang="en-US" sz="1200">
                        <a:effectLst/>
                        <a:latin typeface="Calibri"/>
                        <a:ea typeface="SimSun"/>
                        <a:cs typeface="Times New Roman"/>
                      </a:endParaRPr>
                    </a:p>
                  </a:txBody>
                  <a:tcPr marL="59335" marR="5933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Private Enterprises</a:t>
                      </a:r>
                      <a:endParaRPr lang="en-US" sz="1200">
                        <a:effectLst/>
                        <a:latin typeface="Calibri"/>
                        <a:ea typeface="SimSun"/>
                        <a:cs typeface="Times New Roman"/>
                      </a:endParaRPr>
                    </a:p>
                  </a:txBody>
                  <a:tcPr marL="59335" marR="5933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State-owned Enterprises (SOEs)</a:t>
                      </a:r>
                      <a:endParaRPr lang="en-US" sz="1200">
                        <a:effectLst/>
                        <a:latin typeface="Calibri"/>
                        <a:ea typeface="SimSun"/>
                        <a:cs typeface="Times New Roman"/>
                      </a:endParaRPr>
                    </a:p>
                  </a:txBody>
                  <a:tcPr marL="59335" marR="5933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Percentage of SOEs</a:t>
                      </a:r>
                      <a:endParaRPr lang="en-US" sz="1200">
                        <a:effectLst/>
                        <a:latin typeface="Calibri"/>
                        <a:ea typeface="SimSun"/>
                        <a:cs typeface="Times New Roman"/>
                      </a:endParaRPr>
                    </a:p>
                  </a:txBody>
                  <a:tcPr marL="59335" marR="5933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1990</a:t>
                      </a:r>
                      <a:endParaRPr lang="en-US" sz="1200">
                        <a:effectLst/>
                        <a:latin typeface="Calibri"/>
                        <a:ea typeface="SimSun"/>
                        <a:cs typeface="Times New Roman"/>
                      </a:endParaRPr>
                    </a:p>
                  </a:txBody>
                  <a:tcPr marL="59335" marR="5933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a:t>
                      </a:r>
                      <a:endParaRPr lang="en-US" sz="1200">
                        <a:effectLst/>
                        <a:latin typeface="Calibri"/>
                        <a:ea typeface="SimSun"/>
                        <a:cs typeface="Times New Roman"/>
                      </a:endParaRPr>
                    </a:p>
                  </a:txBody>
                  <a:tcPr marL="59335" marR="5933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6</a:t>
                      </a:r>
                      <a:endParaRPr lang="en-US" sz="1200">
                        <a:effectLst/>
                        <a:latin typeface="Calibri"/>
                        <a:ea typeface="SimSun"/>
                        <a:cs typeface="Times New Roman"/>
                      </a:endParaRPr>
                    </a:p>
                  </a:txBody>
                  <a:tcPr marL="59335" marR="59335"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86%</a:t>
                      </a:r>
                      <a:endParaRPr lang="en-US" sz="1200">
                        <a:effectLst/>
                        <a:latin typeface="Calibri"/>
                        <a:ea typeface="SimSun"/>
                        <a:cs typeface="Times New Roman"/>
                      </a:endParaRPr>
                    </a:p>
                  </a:txBody>
                  <a:tcPr marL="59335" marR="59335" marT="0" marB="0" anchor="ctr">
                    <a:lnL>
                      <a:noFill/>
                    </a:lnL>
                    <a:lnR>
                      <a:noFill/>
                    </a:lnR>
                    <a:lnT w="12700" cap="flat" cmpd="sng" algn="ctr">
                      <a:solidFill>
                        <a:srgbClr val="000000"/>
                      </a:solidFill>
                      <a:prstDash val="solid"/>
                      <a:round/>
                      <a:headEnd type="none" w="med" len="med"/>
                      <a:tailEnd type="none" w="med" len="med"/>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1991</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6</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86%</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1992</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10</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30</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75%</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1993</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30</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105</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78%</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1994</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53</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167</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76%</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1995</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60</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181</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75%</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1996</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dirty="0">
                          <a:solidFill>
                            <a:srgbClr val="000000"/>
                          </a:solidFill>
                          <a:effectLst/>
                          <a:latin typeface="Times New Roman"/>
                          <a:ea typeface="Times New Roman"/>
                          <a:cs typeface="Times New Roman"/>
                        </a:rPr>
                        <a:t>106</a:t>
                      </a:r>
                      <a:endParaRPr lang="en-US" sz="1200" dirty="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304</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74%</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1997</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141</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440</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76%</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1998</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155</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517</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77%</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1999</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169</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579</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77%</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2000</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200</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667</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77%</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2001</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216</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727</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77%</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2002</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228</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774</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77%</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2003</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247</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817</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77%</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2004</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321</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830</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72%</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2005</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342</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822</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71%</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2006</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413</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832</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67%</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2007</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496</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859</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63%</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2008</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536</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871</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62%</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2009</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597</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899</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60%</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2010</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773</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934</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55%</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2011</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901</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934</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51%</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2012</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954</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944</a:t>
                      </a:r>
                      <a:endParaRPr lang="en-US" sz="1200">
                        <a:effectLst/>
                        <a:latin typeface="Calibri"/>
                        <a:ea typeface="SimSun"/>
                        <a:cs typeface="Times New Roman"/>
                      </a:endParaRPr>
                    </a:p>
                  </a:txBody>
                  <a:tcPr marL="59335" marR="59335" marT="0" marB="0" anchor="ctr">
                    <a:lnL>
                      <a:noFill/>
                    </a:lnL>
                    <a:lnR>
                      <a:noFill/>
                    </a:lnR>
                    <a:lnT>
                      <a:noFill/>
                    </a:lnT>
                    <a:lnB>
                      <a:noFill/>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50%</a:t>
                      </a:r>
                      <a:endParaRPr lang="en-US" sz="1200">
                        <a:effectLst/>
                        <a:latin typeface="Calibri"/>
                        <a:ea typeface="SimSun"/>
                        <a:cs typeface="Times New Roman"/>
                      </a:endParaRPr>
                    </a:p>
                  </a:txBody>
                  <a:tcPr marL="59335" marR="59335" marT="0" marB="0" anchor="ctr">
                    <a:lnL>
                      <a:noFill/>
                    </a:lnL>
                    <a:lnR>
                      <a:noFill/>
                    </a:lnR>
                    <a:lnT>
                      <a:noFill/>
                    </a:lnT>
                    <a:lnB>
                      <a:noFill/>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2013</a:t>
                      </a:r>
                      <a:endParaRPr lang="en-US" sz="1200">
                        <a:effectLst/>
                        <a:latin typeface="Calibri"/>
                        <a:ea typeface="SimSun"/>
                        <a:cs typeface="Times New Roman"/>
                      </a:endParaRPr>
                    </a:p>
                  </a:txBody>
                  <a:tcPr marL="59335" marR="5933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978</a:t>
                      </a:r>
                      <a:endParaRPr lang="en-US" sz="1200">
                        <a:effectLst/>
                        <a:latin typeface="Calibri"/>
                        <a:ea typeface="SimSun"/>
                        <a:cs typeface="Times New Roman"/>
                      </a:endParaRPr>
                    </a:p>
                  </a:txBody>
                  <a:tcPr marL="59335" marR="5933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942</a:t>
                      </a:r>
                      <a:endParaRPr lang="en-US" sz="1200">
                        <a:effectLst/>
                        <a:latin typeface="Calibri"/>
                        <a:ea typeface="SimSun"/>
                        <a:cs typeface="Times New Roman"/>
                      </a:endParaRPr>
                    </a:p>
                  </a:txBody>
                  <a:tcPr marL="59335" marR="59335"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49%</a:t>
                      </a:r>
                      <a:endParaRPr lang="en-US" sz="1200">
                        <a:effectLst/>
                        <a:latin typeface="Calibri"/>
                        <a:ea typeface="SimSun"/>
                        <a:cs typeface="Times New Roman"/>
                      </a:endParaRPr>
                    </a:p>
                  </a:txBody>
                  <a:tcPr marL="59335" marR="59335" marT="0" marB="0" anchor="ctr">
                    <a:lnL>
                      <a:noFill/>
                    </a:lnL>
                    <a:lnR>
                      <a:noFill/>
                    </a:lnR>
                    <a:lnT>
                      <a:noFill/>
                    </a:lnT>
                    <a:lnB w="12700" cap="flat" cmpd="sng" algn="ctr">
                      <a:solidFill>
                        <a:srgbClr val="000000"/>
                      </a:solidFill>
                      <a:prstDash val="solid"/>
                      <a:round/>
                      <a:headEnd type="none" w="med" len="med"/>
                      <a:tailEnd type="none" w="med" len="med"/>
                    </a:lnB>
                  </a:tcPr>
                </a:tc>
              </a:tr>
              <a:tr h="202324">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Average</a:t>
                      </a:r>
                      <a:endParaRPr lang="en-US" sz="1200">
                        <a:effectLst/>
                        <a:latin typeface="Calibri"/>
                        <a:ea typeface="SimSun"/>
                        <a:cs typeface="Times New Roman"/>
                      </a:endParaRPr>
                    </a:p>
                  </a:txBody>
                  <a:tcPr marL="59335" marR="5933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330</a:t>
                      </a:r>
                      <a:endParaRPr lang="en-US" sz="1200">
                        <a:effectLst/>
                        <a:latin typeface="Calibri"/>
                        <a:ea typeface="SimSun"/>
                        <a:cs typeface="Times New Roman"/>
                      </a:endParaRPr>
                    </a:p>
                  </a:txBody>
                  <a:tcPr marL="59335" marR="5933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a:solidFill>
                            <a:srgbClr val="000000"/>
                          </a:solidFill>
                          <a:effectLst/>
                          <a:latin typeface="Times New Roman"/>
                          <a:ea typeface="Times New Roman"/>
                          <a:cs typeface="Times New Roman"/>
                        </a:rPr>
                        <a:t>591</a:t>
                      </a:r>
                      <a:endParaRPr lang="en-US" sz="1200">
                        <a:effectLst/>
                        <a:latin typeface="Calibri"/>
                        <a:ea typeface="SimSun"/>
                        <a:cs typeface="Times New Roman"/>
                      </a:endParaRPr>
                    </a:p>
                  </a:txBody>
                  <a:tcPr marL="59335" marR="5933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200" dirty="0">
                          <a:solidFill>
                            <a:srgbClr val="000000"/>
                          </a:solidFill>
                          <a:effectLst/>
                          <a:latin typeface="Times New Roman"/>
                          <a:ea typeface="Times New Roman"/>
                          <a:cs typeface="Times New Roman"/>
                        </a:rPr>
                        <a:t>64%</a:t>
                      </a:r>
                      <a:endParaRPr lang="en-US" sz="1200" dirty="0">
                        <a:effectLst/>
                        <a:latin typeface="Calibri"/>
                        <a:ea typeface="SimSun"/>
                        <a:cs typeface="Times New Roman"/>
                      </a:endParaRPr>
                    </a:p>
                  </a:txBody>
                  <a:tcPr marL="59335" marR="59335"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382975570"/>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graphicFrame>
        <p:nvGraphicFramePr>
          <p:cNvPr id="7" name="Table 6"/>
          <p:cNvGraphicFramePr>
            <a:graphicFrameLocks noGrp="1"/>
          </p:cNvGraphicFramePr>
          <p:nvPr>
            <p:extLst>
              <p:ext uri="{D42A27DB-BD31-4B8C-83A1-F6EECF244321}">
                <p14:modId xmlns:p14="http://schemas.microsoft.com/office/powerpoint/2010/main" val="561270665"/>
              </p:ext>
            </p:extLst>
          </p:nvPr>
        </p:nvGraphicFramePr>
        <p:xfrm>
          <a:off x="533400" y="1219200"/>
          <a:ext cx="7924798" cy="3809997"/>
        </p:xfrm>
        <a:graphic>
          <a:graphicData uri="http://schemas.openxmlformats.org/drawingml/2006/table">
            <a:tbl>
              <a:tblPr/>
              <a:tblGrid>
                <a:gridCol w="2245360"/>
                <a:gridCol w="946573"/>
                <a:gridCol w="946573"/>
                <a:gridCol w="946573"/>
                <a:gridCol w="946573"/>
                <a:gridCol w="946573"/>
                <a:gridCol w="946573"/>
              </a:tblGrid>
              <a:tr h="360405">
                <a:tc gridSpan="7">
                  <a:txBody>
                    <a:bodyPr/>
                    <a:lstStyle/>
                    <a:p>
                      <a:pPr algn="l" fontAlgn="ctr"/>
                      <a:r>
                        <a:rPr lang="en-US" sz="1400" b="0" i="1" u="none" strike="noStrike">
                          <a:solidFill>
                            <a:srgbClr val="000000"/>
                          </a:solidFill>
                          <a:effectLst/>
                          <a:latin typeface="Times New Roman"/>
                        </a:rPr>
                        <a:t>Panel B: Firm characteristics</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360405">
                <a:tc>
                  <a:txBody>
                    <a:bodyPr/>
                    <a:lstStyle/>
                    <a:p>
                      <a:pPr algn="l" fontAlgn="ctr"/>
                      <a:r>
                        <a:rPr lang="en-US" sz="1400" b="0" i="1" u="none" strike="noStrike">
                          <a:solidFill>
                            <a:srgbClr val="000000"/>
                          </a:solidFill>
                          <a:effectLst/>
                          <a:latin typeface="Times New Roman"/>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Mean</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Std. Dev.</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Min</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Median</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Max</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Obs.</a:t>
                      </a:r>
                    </a:p>
                  </a:txBody>
                  <a:tcPr marL="9525" marR="9525" marT="9525"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43243">
                <a:tc>
                  <a:txBody>
                    <a:bodyPr/>
                    <a:lstStyle/>
                    <a:p>
                      <a:pPr algn="l" fontAlgn="ctr"/>
                      <a:r>
                        <a:rPr lang="en-US" sz="1400" b="0" i="0" u="none" strike="noStrike">
                          <a:solidFill>
                            <a:srgbClr val="000000"/>
                          </a:solidFill>
                          <a:effectLst/>
                          <a:latin typeface="Times New Roman"/>
                        </a:rPr>
                        <a:t>R&amp;D stock/assets</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0.016</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0.029</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0.001</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0.175</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12863</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r>
              <a:tr h="343243">
                <a:tc>
                  <a:txBody>
                    <a:bodyPr/>
                    <a:lstStyle/>
                    <a:p>
                      <a:pPr algn="l" fontAlgn="ctr"/>
                      <a:r>
                        <a:rPr lang="en-US" sz="1400" b="0" i="0" u="none" strike="noStrike">
                          <a:solidFill>
                            <a:srgbClr val="000000"/>
                          </a:solidFill>
                          <a:effectLst/>
                          <a:latin typeface="Times New Roman"/>
                        </a:rPr>
                        <a:t>Patent stock/assets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0.061</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0.169</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1.391</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22112</a:t>
                      </a:r>
                    </a:p>
                  </a:txBody>
                  <a:tcPr marL="9525" marR="9525" marT="9525" marB="0" anchor="ctr">
                    <a:lnL>
                      <a:noFill/>
                    </a:lnL>
                    <a:lnR>
                      <a:noFill/>
                    </a:lnR>
                    <a:lnT>
                      <a:noFill/>
                    </a:lnT>
                    <a:lnB>
                      <a:noFill/>
                    </a:lnB>
                  </a:tcPr>
                </a:tc>
              </a:tr>
              <a:tr h="343243">
                <a:tc>
                  <a:txBody>
                    <a:bodyPr/>
                    <a:lstStyle/>
                    <a:p>
                      <a:pPr algn="l" fontAlgn="ctr"/>
                      <a:r>
                        <a:rPr lang="en-US" sz="1400" b="0" i="0" u="none" strike="noStrike">
                          <a:solidFill>
                            <a:srgbClr val="000000"/>
                          </a:solidFill>
                          <a:effectLst/>
                          <a:latin typeface="Times New Roman"/>
                        </a:rPr>
                        <a:t>SOE</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0.641</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0.48</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22115</a:t>
                      </a:r>
                    </a:p>
                  </a:txBody>
                  <a:tcPr marL="9525" marR="9525" marT="9525" marB="0" anchor="ctr">
                    <a:lnL>
                      <a:noFill/>
                    </a:lnL>
                    <a:lnR>
                      <a:noFill/>
                    </a:lnR>
                    <a:lnT>
                      <a:noFill/>
                    </a:lnT>
                    <a:lnB>
                      <a:noFill/>
                    </a:lnB>
                  </a:tcPr>
                </a:tc>
              </a:tr>
              <a:tr h="343243">
                <a:tc>
                  <a:txBody>
                    <a:bodyPr/>
                    <a:lstStyle/>
                    <a:p>
                      <a:pPr algn="l" fontAlgn="ctr"/>
                      <a:r>
                        <a:rPr lang="en-US" sz="1400" b="0" i="0" u="none" strike="noStrike">
                          <a:solidFill>
                            <a:srgbClr val="000000"/>
                          </a:solidFill>
                          <a:effectLst/>
                          <a:latin typeface="Times New Roman"/>
                        </a:rPr>
                        <a:t>Log(asset)</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21.38</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1.326</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12.314</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21.219</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30.571</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22112</a:t>
                      </a:r>
                    </a:p>
                  </a:txBody>
                  <a:tcPr marL="9525" marR="9525" marT="9525" marB="0" anchor="ctr">
                    <a:lnL>
                      <a:noFill/>
                    </a:lnL>
                    <a:lnR>
                      <a:noFill/>
                    </a:lnR>
                    <a:lnT>
                      <a:noFill/>
                    </a:lnT>
                    <a:lnB>
                      <a:noFill/>
                    </a:lnB>
                  </a:tcPr>
                </a:tc>
              </a:tr>
              <a:tr h="343243">
                <a:tc>
                  <a:txBody>
                    <a:bodyPr/>
                    <a:lstStyle/>
                    <a:p>
                      <a:pPr algn="l" fontAlgn="ctr"/>
                      <a:r>
                        <a:rPr lang="en-US" sz="1400" b="0" i="0" u="none" strike="noStrike">
                          <a:solidFill>
                            <a:srgbClr val="000000"/>
                          </a:solidFill>
                          <a:effectLst/>
                          <a:latin typeface="Times New Roman"/>
                        </a:rPr>
                        <a:t>Intangible</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0.042</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0.065</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-0.033</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0.024</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0.895</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21963</a:t>
                      </a:r>
                    </a:p>
                  </a:txBody>
                  <a:tcPr marL="9525" marR="9525" marT="9525" marB="0" anchor="ctr">
                    <a:lnL>
                      <a:noFill/>
                    </a:lnL>
                    <a:lnR>
                      <a:noFill/>
                    </a:lnR>
                    <a:lnT>
                      <a:noFill/>
                    </a:lnT>
                    <a:lnB>
                      <a:noFill/>
                    </a:lnB>
                  </a:tcPr>
                </a:tc>
              </a:tr>
              <a:tr h="343243">
                <a:tc>
                  <a:txBody>
                    <a:bodyPr/>
                    <a:lstStyle/>
                    <a:p>
                      <a:pPr algn="l" fontAlgn="ctr"/>
                      <a:r>
                        <a:rPr lang="en-US" sz="1400" b="0" i="0" u="none" strike="noStrike">
                          <a:solidFill>
                            <a:srgbClr val="000000"/>
                          </a:solidFill>
                          <a:effectLst/>
                          <a:latin typeface="Times New Roman"/>
                        </a:rPr>
                        <a:t>Log(age)</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2.276</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0.612</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2.398</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3.466</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21875</a:t>
                      </a:r>
                    </a:p>
                  </a:txBody>
                  <a:tcPr marL="9525" marR="9525" marT="9525" marB="0" anchor="ctr">
                    <a:lnL>
                      <a:noFill/>
                    </a:lnL>
                    <a:lnR>
                      <a:noFill/>
                    </a:lnR>
                    <a:lnT>
                      <a:noFill/>
                    </a:lnT>
                    <a:lnB>
                      <a:noFill/>
                    </a:lnB>
                  </a:tcPr>
                </a:tc>
              </a:tr>
              <a:tr h="343243">
                <a:tc>
                  <a:txBody>
                    <a:bodyPr/>
                    <a:lstStyle/>
                    <a:p>
                      <a:pPr algn="l" fontAlgn="ctr"/>
                      <a:r>
                        <a:rPr lang="en-US" sz="1400" b="0" i="0" u="none" strike="noStrike">
                          <a:solidFill>
                            <a:srgbClr val="000000"/>
                          </a:solidFill>
                          <a:effectLst/>
                          <a:latin typeface="Times New Roman"/>
                        </a:rPr>
                        <a:t>Leverage</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0.494</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0.293</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0.039</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0.476</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2.992</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22111</a:t>
                      </a:r>
                    </a:p>
                  </a:txBody>
                  <a:tcPr marL="9525" marR="9525" marT="9525" marB="0" anchor="ctr">
                    <a:lnL>
                      <a:noFill/>
                    </a:lnL>
                    <a:lnR>
                      <a:noFill/>
                    </a:lnR>
                    <a:lnT>
                      <a:noFill/>
                    </a:lnT>
                    <a:lnB>
                      <a:noFill/>
                    </a:lnB>
                  </a:tcPr>
                </a:tc>
              </a:tr>
              <a:tr h="343243">
                <a:tc>
                  <a:txBody>
                    <a:bodyPr/>
                    <a:lstStyle/>
                    <a:p>
                      <a:pPr algn="l" fontAlgn="ctr"/>
                      <a:r>
                        <a:rPr lang="en-US" sz="1400" b="0" i="0" u="none" strike="noStrike">
                          <a:solidFill>
                            <a:srgbClr val="000000"/>
                          </a:solidFill>
                          <a:effectLst/>
                          <a:latin typeface="Times New Roman"/>
                        </a:rPr>
                        <a:t>ROA</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0.035</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0.078</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-0.458</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0.036</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0.318</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19053</a:t>
                      </a:r>
                    </a:p>
                  </a:txBody>
                  <a:tcPr marL="9525" marR="9525" marT="9525" marB="0" anchor="ctr">
                    <a:lnL>
                      <a:noFill/>
                    </a:lnL>
                    <a:lnR>
                      <a:noFill/>
                    </a:lnR>
                    <a:lnT>
                      <a:noFill/>
                    </a:lnT>
                    <a:lnB>
                      <a:noFill/>
                    </a:lnB>
                  </a:tcPr>
                </a:tc>
              </a:tr>
              <a:tr h="343243">
                <a:tc>
                  <a:txBody>
                    <a:bodyPr/>
                    <a:lstStyle/>
                    <a:p>
                      <a:pPr algn="l" fontAlgn="ctr"/>
                      <a:r>
                        <a:rPr lang="en-US" sz="1400" b="0" i="0" u="none" strike="noStrike">
                          <a:solidFill>
                            <a:srgbClr val="000000"/>
                          </a:solidFill>
                          <a:effectLst/>
                          <a:latin typeface="Times New Roman"/>
                        </a:rPr>
                        <a:t>Tobin’s q</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2.669</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2.172</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0.654</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2.056</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19.352</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Times New Roman"/>
                        </a:rPr>
                        <a:t>21402</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75419096"/>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1156855" y="5334000"/>
            <a:ext cx="7290970" cy="646331"/>
          </a:xfrm>
          <a:prstGeom prst="rect">
            <a:avLst/>
          </a:prstGeom>
          <a:noFill/>
        </p:spPr>
        <p:txBody>
          <a:bodyPr wrap="none" rtlCol="0">
            <a:spAutoFit/>
          </a:bodyPr>
          <a:lstStyle/>
          <a:p>
            <a:r>
              <a:rPr lang="en-US" dirty="0" smtClean="0">
                <a:solidFill>
                  <a:srgbClr val="0033CC"/>
                </a:solidFill>
                <a:sym typeface="Wingdings" panose="05000000000000000000" pitchFamily="2" charset="2"/>
              </a:rPr>
              <a:t> </a:t>
            </a:r>
            <a:r>
              <a:rPr lang="en-US" dirty="0" smtClean="0">
                <a:solidFill>
                  <a:srgbClr val="0033CC"/>
                </a:solidFill>
              </a:rPr>
              <a:t>Private firms and SOEs are very different: Private firms are smaller, more</a:t>
            </a:r>
          </a:p>
          <a:p>
            <a:r>
              <a:rPr lang="en-US" dirty="0" smtClean="0">
                <a:solidFill>
                  <a:srgbClr val="0033CC"/>
                </a:solidFill>
              </a:rPr>
              <a:t>Innovative, more profitable and have higher Tobin’s Q</a:t>
            </a:r>
            <a:endParaRPr lang="en-US" dirty="0">
              <a:solidFill>
                <a:srgbClr val="0033CC"/>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4001351123"/>
              </p:ext>
            </p:extLst>
          </p:nvPr>
        </p:nvGraphicFramePr>
        <p:xfrm>
          <a:off x="1156855" y="1295400"/>
          <a:ext cx="6172201" cy="3581400"/>
        </p:xfrm>
        <a:graphic>
          <a:graphicData uri="http://schemas.openxmlformats.org/drawingml/2006/table">
            <a:tbl>
              <a:tblPr/>
              <a:tblGrid>
                <a:gridCol w="2725387"/>
                <a:gridCol w="1148938"/>
                <a:gridCol w="1148938"/>
                <a:gridCol w="1148938"/>
              </a:tblGrid>
              <a:tr h="354594">
                <a:tc gridSpan="4">
                  <a:txBody>
                    <a:bodyPr/>
                    <a:lstStyle/>
                    <a:p>
                      <a:pPr algn="l" fontAlgn="ctr"/>
                      <a:r>
                        <a:rPr lang="en-US" sz="1600" b="0" i="1" u="none" strike="noStrike" dirty="0">
                          <a:solidFill>
                            <a:srgbClr val="000000"/>
                          </a:solidFill>
                          <a:effectLst/>
                          <a:latin typeface="Times New Roman"/>
                        </a:rPr>
                        <a:t>Panel C: Private firms vs. SOEs</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372324">
                <a:tc>
                  <a:txBody>
                    <a:bodyPr/>
                    <a:lstStyle/>
                    <a:p>
                      <a:pPr algn="l" fontAlgn="ctr"/>
                      <a:r>
                        <a:rPr lang="en-US" sz="1600" b="0" i="0" u="none" strike="noStrike">
                          <a:solidFill>
                            <a:srgbClr val="000000"/>
                          </a:solidFill>
                          <a:effectLst/>
                          <a:latin typeface="Times New Roman"/>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Private</a:t>
                      </a:r>
                    </a:p>
                  </a:txBody>
                  <a:tcPr marL="9525" marR="9525" marT="9525"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SOE</a:t>
                      </a:r>
                    </a:p>
                  </a:txBody>
                  <a:tcPr marL="9525" marR="9525" marT="9525"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Diff. </a:t>
                      </a:r>
                    </a:p>
                  </a:txBody>
                  <a:tcPr marL="9525" marR="9525" marT="9525" marB="0" anchor="ctr">
                    <a:lnL>
                      <a:noFill/>
                    </a:lnL>
                    <a:lnR>
                      <a:noFill/>
                    </a:lnR>
                    <a:lnT w="635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354594">
                <a:tc>
                  <a:txBody>
                    <a:bodyPr/>
                    <a:lstStyle/>
                    <a:p>
                      <a:pPr algn="l" fontAlgn="ctr"/>
                      <a:r>
                        <a:rPr lang="en-US" sz="1600" b="0" i="0" u="none" strike="noStrike">
                          <a:solidFill>
                            <a:srgbClr val="000000"/>
                          </a:solidFill>
                          <a:effectLst/>
                          <a:latin typeface="Times New Roman"/>
                        </a:rPr>
                        <a:t>R&amp;D stock/assets</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1600" b="0" i="0" u="none" strike="noStrike">
                          <a:solidFill>
                            <a:srgbClr val="000000"/>
                          </a:solidFill>
                          <a:effectLst/>
                          <a:latin typeface="Times New Roman"/>
                        </a:rPr>
                        <a:t>0.023</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1600" b="0" i="0" u="none" strike="noStrike">
                          <a:solidFill>
                            <a:srgbClr val="000000"/>
                          </a:solidFill>
                          <a:effectLst/>
                          <a:latin typeface="Times New Roman"/>
                        </a:rPr>
                        <a:t>0.011</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algn="ctr" fontAlgn="ctr"/>
                      <a:r>
                        <a:rPr lang="en-US" sz="1600" b="0" i="0" u="none" strike="noStrike">
                          <a:solidFill>
                            <a:srgbClr val="000000"/>
                          </a:solidFill>
                          <a:effectLst/>
                          <a:latin typeface="Times New Roman"/>
                        </a:rPr>
                        <a:t>0.016***</a:t>
                      </a:r>
                    </a:p>
                  </a:txBody>
                  <a:tcPr marL="9525" marR="9525" marT="9525" marB="0" anchor="ctr">
                    <a:lnL>
                      <a:noFill/>
                    </a:lnL>
                    <a:lnR>
                      <a:noFill/>
                    </a:lnR>
                    <a:lnT w="12700" cap="flat" cmpd="sng" algn="ctr">
                      <a:solidFill>
                        <a:srgbClr val="000000"/>
                      </a:solidFill>
                      <a:prstDash val="solid"/>
                      <a:round/>
                      <a:headEnd type="none" w="med" len="med"/>
                      <a:tailEnd type="none" w="med" len="med"/>
                    </a:lnT>
                    <a:lnB>
                      <a:noFill/>
                    </a:lnB>
                  </a:tcPr>
                </a:tc>
              </a:tr>
              <a:tr h="354594">
                <a:tc>
                  <a:txBody>
                    <a:bodyPr/>
                    <a:lstStyle/>
                    <a:p>
                      <a:pPr algn="l" fontAlgn="ctr"/>
                      <a:r>
                        <a:rPr lang="en-US" sz="1600" b="0" i="0" u="none" strike="noStrike">
                          <a:solidFill>
                            <a:srgbClr val="000000"/>
                          </a:solidFill>
                          <a:effectLst/>
                          <a:latin typeface="Times New Roman"/>
                        </a:rPr>
                        <a:t>Patent stock/assets</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0.095</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0.042</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0.053***</a:t>
                      </a:r>
                    </a:p>
                  </a:txBody>
                  <a:tcPr marL="9525" marR="9525" marT="9525" marB="0" anchor="ctr">
                    <a:lnL>
                      <a:noFill/>
                    </a:lnL>
                    <a:lnR>
                      <a:noFill/>
                    </a:lnR>
                    <a:lnT>
                      <a:noFill/>
                    </a:lnT>
                    <a:lnB>
                      <a:noFill/>
                    </a:lnB>
                  </a:tcPr>
                </a:tc>
              </a:tr>
              <a:tr h="354594">
                <a:tc>
                  <a:txBody>
                    <a:bodyPr/>
                    <a:lstStyle/>
                    <a:p>
                      <a:pPr algn="l" fontAlgn="ctr"/>
                      <a:r>
                        <a:rPr lang="en-US" sz="1600" b="0" i="0" u="none" strike="noStrike">
                          <a:solidFill>
                            <a:srgbClr val="000000"/>
                          </a:solidFill>
                          <a:effectLst/>
                          <a:latin typeface="Times New Roman"/>
                        </a:rPr>
                        <a:t>Total asset</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2.6</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30</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0.000***</a:t>
                      </a:r>
                    </a:p>
                  </a:txBody>
                  <a:tcPr marL="9525" marR="9525" marT="9525" marB="0" anchor="ctr">
                    <a:lnL>
                      <a:noFill/>
                    </a:lnL>
                    <a:lnR>
                      <a:noFill/>
                    </a:lnR>
                    <a:lnT>
                      <a:noFill/>
                    </a:lnT>
                    <a:lnB>
                      <a:noFill/>
                    </a:lnB>
                  </a:tcPr>
                </a:tc>
              </a:tr>
              <a:tr h="354594">
                <a:tc>
                  <a:txBody>
                    <a:bodyPr/>
                    <a:lstStyle/>
                    <a:p>
                      <a:pPr algn="l" fontAlgn="ctr"/>
                      <a:r>
                        <a:rPr lang="en-US" sz="1600" b="0" i="0" u="none" strike="noStrike">
                          <a:solidFill>
                            <a:srgbClr val="000000"/>
                          </a:solidFill>
                          <a:effectLst/>
                          <a:latin typeface="Times New Roman"/>
                        </a:rPr>
                        <a:t>Intangible</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0.047</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0.04</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0.007***</a:t>
                      </a:r>
                    </a:p>
                  </a:txBody>
                  <a:tcPr marL="9525" marR="9525" marT="9525" marB="0" anchor="ctr">
                    <a:lnL>
                      <a:noFill/>
                    </a:lnL>
                    <a:lnR>
                      <a:noFill/>
                    </a:lnR>
                    <a:lnT>
                      <a:noFill/>
                    </a:lnT>
                    <a:lnB>
                      <a:noFill/>
                    </a:lnB>
                  </a:tcPr>
                </a:tc>
              </a:tr>
              <a:tr h="354594">
                <a:tc>
                  <a:txBody>
                    <a:bodyPr/>
                    <a:lstStyle/>
                    <a:p>
                      <a:pPr algn="l" fontAlgn="ctr"/>
                      <a:r>
                        <a:rPr lang="en-US" sz="1600" b="0" i="0" u="none" strike="noStrike">
                          <a:solidFill>
                            <a:srgbClr val="000000"/>
                          </a:solidFill>
                          <a:effectLst/>
                          <a:latin typeface="Times New Roman"/>
                        </a:rPr>
                        <a:t>Age</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10.951</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9.981</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0.970***</a:t>
                      </a:r>
                    </a:p>
                  </a:txBody>
                  <a:tcPr marL="9525" marR="9525" marT="9525" marB="0" anchor="ctr">
                    <a:lnL>
                      <a:noFill/>
                    </a:lnL>
                    <a:lnR>
                      <a:noFill/>
                    </a:lnR>
                    <a:lnT>
                      <a:noFill/>
                    </a:lnT>
                    <a:lnB>
                      <a:noFill/>
                    </a:lnB>
                  </a:tcPr>
                </a:tc>
              </a:tr>
              <a:tr h="354594">
                <a:tc>
                  <a:txBody>
                    <a:bodyPr/>
                    <a:lstStyle/>
                    <a:p>
                      <a:pPr algn="l" fontAlgn="ctr"/>
                      <a:r>
                        <a:rPr lang="en-US" sz="1600" b="0" i="0" u="none" strike="noStrike">
                          <a:solidFill>
                            <a:srgbClr val="000000"/>
                          </a:solidFill>
                          <a:effectLst/>
                          <a:latin typeface="Times New Roman"/>
                        </a:rPr>
                        <a:t>Leverage</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0.487</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0.498</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-0.011***</a:t>
                      </a:r>
                    </a:p>
                  </a:txBody>
                  <a:tcPr marL="9525" marR="9525" marT="9525" marB="0" anchor="ctr">
                    <a:lnL>
                      <a:noFill/>
                    </a:lnL>
                    <a:lnR>
                      <a:noFill/>
                    </a:lnR>
                    <a:lnT>
                      <a:noFill/>
                    </a:lnT>
                    <a:lnB>
                      <a:noFill/>
                    </a:lnB>
                  </a:tcPr>
                </a:tc>
              </a:tr>
              <a:tr h="354594">
                <a:tc>
                  <a:txBody>
                    <a:bodyPr/>
                    <a:lstStyle/>
                    <a:p>
                      <a:pPr algn="l" fontAlgn="ctr"/>
                      <a:r>
                        <a:rPr lang="en-US" sz="1600" b="0" i="0" u="none" strike="noStrike">
                          <a:solidFill>
                            <a:srgbClr val="000000"/>
                          </a:solidFill>
                          <a:effectLst/>
                          <a:latin typeface="Times New Roman"/>
                        </a:rPr>
                        <a:t>ROA</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0.041</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0.037</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0.004***</a:t>
                      </a:r>
                    </a:p>
                  </a:txBody>
                  <a:tcPr marL="9525" marR="9525" marT="9525" marB="0" anchor="ctr">
                    <a:lnL>
                      <a:noFill/>
                    </a:lnL>
                    <a:lnR>
                      <a:noFill/>
                    </a:lnR>
                    <a:lnT>
                      <a:noFill/>
                    </a:lnT>
                    <a:lnB>
                      <a:noFill/>
                    </a:lnB>
                  </a:tcPr>
                </a:tc>
              </a:tr>
              <a:tr h="372324">
                <a:tc>
                  <a:txBody>
                    <a:bodyPr/>
                    <a:lstStyle/>
                    <a:p>
                      <a:pPr algn="l" fontAlgn="ctr"/>
                      <a:r>
                        <a:rPr lang="en-US" sz="1600" b="0" i="0" u="none" strike="noStrike">
                          <a:solidFill>
                            <a:srgbClr val="000000"/>
                          </a:solidFill>
                          <a:effectLst/>
                          <a:latin typeface="Times New Roman"/>
                        </a:rPr>
                        <a:t>Tobin’s q</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3.092</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2.423</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rgbClr val="000000"/>
                          </a:solidFill>
                          <a:effectLst/>
                          <a:latin typeface="Times New Roman"/>
                        </a:rPr>
                        <a:t>0.669***</a:t>
                      </a:r>
                    </a:p>
                  </a:txBody>
                  <a:tcPr marL="9525" marR="9525" marT="9525"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561365152"/>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5400"/>
            <a:ext cx="8763000" cy="889000"/>
          </a:xfrm>
        </p:spPr>
        <p:txBody>
          <a:bodyPr>
            <a:normAutofit fontScale="90000"/>
          </a:bodyPr>
          <a:lstStyle/>
          <a:p>
            <a:r>
              <a:rPr lang="en-US" dirty="0" smtClean="0"/>
              <a:t>1. Which Firms Innovate More? SEOs or Private?</a:t>
            </a:r>
            <a:endParaRPr lang="en-US" dirty="0"/>
          </a:p>
        </p:txBody>
      </p:sp>
      <p:graphicFrame>
        <p:nvGraphicFramePr>
          <p:cNvPr id="5" name="图表 1"/>
          <p:cNvGraphicFramePr/>
          <p:nvPr>
            <p:extLst>
              <p:ext uri="{D42A27DB-BD31-4B8C-83A1-F6EECF244321}">
                <p14:modId xmlns:p14="http://schemas.microsoft.com/office/powerpoint/2010/main" val="3572438671"/>
              </p:ext>
            </p:extLst>
          </p:nvPr>
        </p:nvGraphicFramePr>
        <p:xfrm>
          <a:off x="1219200" y="1447800"/>
          <a:ext cx="6553200" cy="44196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916108014"/>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7" name="Picture 3"/>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53291" y="1295400"/>
            <a:ext cx="8592127" cy="4648200"/>
          </a:xfrm>
          <a:prstGeom prst="rect">
            <a:avLst/>
          </a:prstGeom>
          <a:noFill/>
          <a:ln>
            <a:noFill/>
          </a:ln>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pic>
      <p:sp>
        <p:nvSpPr>
          <p:cNvPr id="7" name="Title 1"/>
          <p:cNvSpPr>
            <a:spLocks noGrp="1"/>
          </p:cNvSpPr>
          <p:nvPr>
            <p:ph type="title"/>
          </p:nvPr>
        </p:nvSpPr>
        <p:spPr>
          <a:xfrm>
            <a:off x="228600" y="266700"/>
            <a:ext cx="8915400" cy="706438"/>
          </a:xfrm>
        </p:spPr>
        <p:txBody>
          <a:bodyPr>
            <a:normAutofit/>
          </a:bodyPr>
          <a:lstStyle/>
          <a:p>
            <a:r>
              <a:rPr lang="en-US" dirty="0" smtClean="0"/>
              <a:t>Patent Filing Since 1883</a:t>
            </a:r>
            <a:endParaRPr lang="en-US" dirty="0"/>
          </a:p>
        </p:txBody>
      </p:sp>
      <p:sp>
        <p:nvSpPr>
          <p:cNvPr id="5" name="TextBox 4"/>
          <p:cNvSpPr txBox="1"/>
          <p:nvPr/>
        </p:nvSpPr>
        <p:spPr>
          <a:xfrm>
            <a:off x="127995" y="6170013"/>
            <a:ext cx="6022418" cy="276999"/>
          </a:xfrm>
          <a:prstGeom prst="rect">
            <a:avLst/>
          </a:prstGeom>
          <a:noFill/>
        </p:spPr>
        <p:txBody>
          <a:bodyPr wrap="none" rtlCol="0">
            <a:spAutoFit/>
          </a:bodyPr>
          <a:lstStyle/>
          <a:p>
            <a:r>
              <a:rPr lang="en-US" sz="1200" dirty="0" smtClean="0"/>
              <a:t>Source: </a:t>
            </a:r>
            <a:r>
              <a:rPr lang="en-US" sz="1200" i="1" dirty="0" smtClean="0"/>
              <a:t>World Intellectual Property Indicators</a:t>
            </a:r>
            <a:r>
              <a:rPr lang="en-US" sz="1200" dirty="0" smtClean="0"/>
              <a:t>, World Intellectual Property Organization, 2014 </a:t>
            </a:r>
            <a:endParaRPr lang="en-US" sz="1200" dirty="0"/>
          </a:p>
        </p:txBody>
      </p:sp>
    </p:spTree>
    <p:extLst>
      <p:ext uri="{BB962C8B-B14F-4D97-AF65-F5344CB8AC3E}">
        <p14:creationId xmlns:p14="http://schemas.microsoft.com/office/powerpoint/2010/main" val="202613038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762000" y="5620434"/>
            <a:ext cx="8056244" cy="646331"/>
          </a:xfrm>
          <a:prstGeom prst="rect">
            <a:avLst/>
          </a:prstGeom>
          <a:noFill/>
        </p:spPr>
        <p:txBody>
          <a:bodyPr wrap="none" rtlCol="0">
            <a:spAutoFit/>
          </a:bodyPr>
          <a:lstStyle/>
          <a:p>
            <a:pPr marL="285750" indent="-285750">
              <a:buFont typeface="Wingdings" pitchFamily="2" charset="2"/>
              <a:buChar char="è"/>
            </a:pPr>
            <a:r>
              <a:rPr lang="en-US" dirty="0" smtClean="0">
                <a:solidFill>
                  <a:srgbClr val="0033CC"/>
                </a:solidFill>
                <a:sym typeface="Wingdings" panose="05000000000000000000" pitchFamily="2" charset="2"/>
              </a:rPr>
              <a:t>Since around 2006, private firms have invested more in R&amp;D and innovated more</a:t>
            </a:r>
          </a:p>
          <a:p>
            <a:r>
              <a:rPr lang="en-US" dirty="0">
                <a:solidFill>
                  <a:srgbClr val="0033CC"/>
                </a:solidFill>
                <a:sym typeface="Wingdings" panose="05000000000000000000" pitchFamily="2" charset="2"/>
              </a:rPr>
              <a:t>t</a:t>
            </a:r>
            <a:r>
              <a:rPr lang="en-US" dirty="0" smtClean="0">
                <a:solidFill>
                  <a:srgbClr val="0033CC"/>
                </a:solidFill>
                <a:sym typeface="Wingdings" panose="05000000000000000000" pitchFamily="2" charset="2"/>
              </a:rPr>
              <a:t>han SOEs</a:t>
            </a:r>
          </a:p>
        </p:txBody>
      </p:sp>
      <p:graphicFrame>
        <p:nvGraphicFramePr>
          <p:cNvPr id="6" name="图表 4"/>
          <p:cNvGraphicFramePr/>
          <p:nvPr>
            <p:extLst>
              <p:ext uri="{D42A27DB-BD31-4B8C-83A1-F6EECF244321}">
                <p14:modId xmlns:p14="http://schemas.microsoft.com/office/powerpoint/2010/main" val="1532420634"/>
              </p:ext>
            </p:extLst>
          </p:nvPr>
        </p:nvGraphicFramePr>
        <p:xfrm>
          <a:off x="1143000" y="1219200"/>
          <a:ext cx="6858000" cy="4191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550854332"/>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5400"/>
            <a:ext cx="8686800" cy="889000"/>
          </a:xfrm>
        </p:spPr>
        <p:txBody>
          <a:bodyPr>
            <a:normAutofit fontScale="90000"/>
          </a:bodyPr>
          <a:lstStyle/>
          <a:p>
            <a:r>
              <a:rPr lang="en-US" dirty="0" smtClean="0"/>
              <a:t>2. How Does IPR Protection Affect Innovation?</a:t>
            </a:r>
            <a:endParaRPr lang="en-US" dirty="0"/>
          </a:p>
        </p:txBody>
      </p:sp>
      <p:sp>
        <p:nvSpPr>
          <p:cNvPr id="5" name="TextBox 4"/>
          <p:cNvSpPr txBox="1"/>
          <p:nvPr/>
        </p:nvSpPr>
        <p:spPr>
          <a:xfrm>
            <a:off x="152399" y="933757"/>
            <a:ext cx="3728393" cy="400110"/>
          </a:xfrm>
          <a:prstGeom prst="rect">
            <a:avLst/>
          </a:prstGeom>
          <a:noFill/>
        </p:spPr>
        <p:txBody>
          <a:bodyPr wrap="none" rtlCol="0">
            <a:spAutoFit/>
          </a:bodyPr>
          <a:lstStyle/>
          <a:p>
            <a:r>
              <a:rPr lang="en-US" sz="2000" dirty="0">
                <a:solidFill>
                  <a:srgbClr val="FF0000"/>
                </a:solidFill>
              </a:rPr>
              <a:t>R</a:t>
            </a:r>
            <a:r>
              <a:rPr lang="en-US" sz="2000" dirty="0" smtClean="0">
                <a:solidFill>
                  <a:srgbClr val="FF0000"/>
                </a:solidFill>
              </a:rPr>
              <a:t>esults on R&amp;D (Table 4 in paper):</a:t>
            </a:r>
            <a:endParaRPr lang="en-US" sz="2000" dirty="0">
              <a:solidFill>
                <a:srgbClr val="FF0000"/>
              </a:solidFill>
            </a:endParaRPr>
          </a:p>
        </p:txBody>
      </p:sp>
      <p:graphicFrame>
        <p:nvGraphicFramePr>
          <p:cNvPr id="4" name="Table 3"/>
          <p:cNvGraphicFramePr>
            <a:graphicFrameLocks noGrp="1"/>
          </p:cNvGraphicFramePr>
          <p:nvPr>
            <p:extLst>
              <p:ext uri="{D42A27DB-BD31-4B8C-83A1-F6EECF244321}">
                <p14:modId xmlns:p14="http://schemas.microsoft.com/office/powerpoint/2010/main" val="1872702311"/>
              </p:ext>
            </p:extLst>
          </p:nvPr>
        </p:nvGraphicFramePr>
        <p:xfrm>
          <a:off x="1905000" y="1303020"/>
          <a:ext cx="5486398" cy="5554980"/>
        </p:xfrm>
        <a:graphic>
          <a:graphicData uri="http://schemas.openxmlformats.org/drawingml/2006/table">
            <a:tbl>
              <a:tblPr/>
              <a:tblGrid>
                <a:gridCol w="1099052"/>
                <a:gridCol w="1090190"/>
                <a:gridCol w="1099052"/>
                <a:gridCol w="1099052"/>
                <a:gridCol w="1099052"/>
              </a:tblGrid>
              <a:tr h="249889">
                <a:tc gridSpan="2">
                  <a:txBody>
                    <a:bodyPr/>
                    <a:lstStyle/>
                    <a:p>
                      <a:pPr algn="l" fontAlgn="ctr"/>
                      <a:r>
                        <a:rPr lang="en-US" sz="1600" b="0" i="1" u="none" strike="noStrike" dirty="0">
                          <a:solidFill>
                            <a:srgbClr val="000000"/>
                          </a:solidFill>
                          <a:effectLst/>
                          <a:latin typeface="Times New Roman"/>
                        </a:rPr>
                        <a:t>Panel A: Sorting by IPP1</a:t>
                      </a:r>
                    </a:p>
                  </a:txBody>
                  <a:tcPr marL="9525" marR="9525" marT="9525"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ctr"/>
                      <a:r>
                        <a:rPr lang="en-US" sz="1600" b="1" i="0" u="none" strike="noStrike">
                          <a:solidFill>
                            <a:srgbClr val="000000"/>
                          </a:solidFill>
                          <a:effectLst/>
                          <a:latin typeface="Times New Roman"/>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Times New Roman"/>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Times New Roman"/>
                        </a:rPr>
                        <a:t> </a:t>
                      </a:r>
                    </a:p>
                  </a:txBody>
                  <a:tcPr marL="9525" marR="9525" marT="9525" marB="0" anchor="ctr">
                    <a:lnL>
                      <a:noFill/>
                    </a:lnL>
                    <a:lnR>
                      <a:noFill/>
                    </a:lnR>
                    <a:lnT w="1270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90385">
                <a:tc>
                  <a:txBody>
                    <a:bodyPr/>
                    <a:lstStyle/>
                    <a:p>
                      <a:pPr algn="ctr" fontAlgn="ctr"/>
                      <a:r>
                        <a:rPr lang="en-US" sz="1600" b="1" i="0" u="none" strike="noStrike">
                          <a:solidFill>
                            <a:srgbClr val="000000"/>
                          </a:solidFill>
                          <a:effectLst/>
                          <a:latin typeface="Times New Roman"/>
                        </a:rPr>
                        <a:t>year</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Times New Roman"/>
                        </a:rPr>
                        <a:t>Low-IPP1</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dirty="0">
                          <a:solidFill>
                            <a:srgbClr val="000000"/>
                          </a:solidFill>
                          <a:effectLst/>
                          <a:latin typeface="Times New Roman"/>
                        </a:rPr>
                        <a:t>High-IPP1</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Times New Roman"/>
                        </a:rPr>
                        <a:t>Diff.(High-Low)</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Times New Roman"/>
                        </a:rPr>
                        <a:t>t-stat.</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9889">
                <a:tc>
                  <a:txBody>
                    <a:bodyPr/>
                    <a:lstStyle/>
                    <a:p>
                      <a:pPr algn="ctr" fontAlgn="ctr"/>
                      <a:r>
                        <a:rPr lang="en-US" sz="1600" b="0" i="0" u="none" strike="noStrike">
                          <a:solidFill>
                            <a:srgbClr val="000000"/>
                          </a:solidFill>
                          <a:effectLst/>
                          <a:latin typeface="Times New Roman"/>
                        </a:rPr>
                        <a:t>2006</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600" b="0" i="0" u="none" strike="noStrike">
                          <a:solidFill>
                            <a:srgbClr val="000000"/>
                          </a:solidFill>
                          <a:effectLst/>
                          <a:latin typeface="Times New Roman"/>
                        </a:rPr>
                        <a:t>0.001</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600" b="0" i="0" u="none" strike="noStrike">
                          <a:solidFill>
                            <a:srgbClr val="000000"/>
                          </a:solidFill>
                          <a:effectLst/>
                          <a:latin typeface="Times New Roman"/>
                        </a:rPr>
                        <a:t>0.001</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600" b="0" i="0" u="none" strike="noStrike">
                          <a:solidFill>
                            <a:srgbClr val="000000"/>
                          </a:solidFill>
                          <a:effectLst/>
                          <a:latin typeface="Times New Roman"/>
                        </a:rPr>
                        <a:t>0.0003</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600" b="0" i="0" u="none" strike="noStrike">
                          <a:solidFill>
                            <a:srgbClr val="000000"/>
                          </a:solidFill>
                          <a:effectLst/>
                          <a:latin typeface="Times New Roman"/>
                        </a:rPr>
                        <a:t>1.02</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r>
              <a:tr h="249889">
                <a:tc>
                  <a:txBody>
                    <a:bodyPr/>
                    <a:lstStyle/>
                    <a:p>
                      <a:pPr algn="ctr" fontAlgn="ctr"/>
                      <a:r>
                        <a:rPr lang="en-US" sz="1600" b="0" i="0" u="none" strike="noStrike">
                          <a:solidFill>
                            <a:srgbClr val="000000"/>
                          </a:solidFill>
                          <a:effectLst/>
                          <a:latin typeface="Times New Roman"/>
                        </a:rPr>
                        <a:t>2007</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0.003</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0.004</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0.001</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1.58</a:t>
                      </a:r>
                    </a:p>
                  </a:txBody>
                  <a:tcPr marL="9525" marR="9525" marT="9525" marB="0" anchor="ctr">
                    <a:lnL>
                      <a:noFill/>
                    </a:lnL>
                    <a:lnR>
                      <a:noFill/>
                    </a:lnR>
                    <a:lnT>
                      <a:noFill/>
                    </a:lnT>
                    <a:lnB>
                      <a:noFill/>
                    </a:lnB>
                  </a:tcPr>
                </a:tc>
              </a:tr>
              <a:tr h="249889">
                <a:tc>
                  <a:txBody>
                    <a:bodyPr/>
                    <a:lstStyle/>
                    <a:p>
                      <a:pPr algn="ctr" fontAlgn="ctr"/>
                      <a:r>
                        <a:rPr lang="en-US" sz="1600" b="0" i="0" u="none" strike="noStrike">
                          <a:solidFill>
                            <a:srgbClr val="000000"/>
                          </a:solidFill>
                          <a:effectLst/>
                          <a:latin typeface="Times New Roman"/>
                        </a:rPr>
                        <a:t>2008</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0.005</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0.008</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0.003</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3.11***</a:t>
                      </a:r>
                    </a:p>
                  </a:txBody>
                  <a:tcPr marL="9525" marR="9525" marT="9525" marB="0" anchor="ctr">
                    <a:lnL>
                      <a:noFill/>
                    </a:lnL>
                    <a:lnR>
                      <a:noFill/>
                    </a:lnR>
                    <a:lnT>
                      <a:noFill/>
                    </a:lnT>
                    <a:lnB>
                      <a:noFill/>
                    </a:lnB>
                  </a:tcPr>
                </a:tc>
              </a:tr>
              <a:tr h="249889">
                <a:tc>
                  <a:txBody>
                    <a:bodyPr/>
                    <a:lstStyle/>
                    <a:p>
                      <a:pPr algn="ctr" fontAlgn="ctr"/>
                      <a:r>
                        <a:rPr lang="en-US" sz="1600" b="0" i="0" u="none" strike="noStrike">
                          <a:solidFill>
                            <a:srgbClr val="000000"/>
                          </a:solidFill>
                          <a:effectLst/>
                          <a:latin typeface="Times New Roman"/>
                        </a:rPr>
                        <a:t>2009</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0.009</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0.013</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0.004</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3.67***</a:t>
                      </a:r>
                    </a:p>
                  </a:txBody>
                  <a:tcPr marL="9525" marR="9525" marT="9525" marB="0" anchor="ctr">
                    <a:lnL>
                      <a:noFill/>
                    </a:lnL>
                    <a:lnR>
                      <a:noFill/>
                    </a:lnR>
                    <a:lnT>
                      <a:noFill/>
                    </a:lnT>
                    <a:lnB>
                      <a:noFill/>
                    </a:lnB>
                  </a:tcPr>
                </a:tc>
              </a:tr>
              <a:tr h="249889">
                <a:tc>
                  <a:txBody>
                    <a:bodyPr/>
                    <a:lstStyle/>
                    <a:p>
                      <a:pPr algn="ctr" fontAlgn="ctr"/>
                      <a:r>
                        <a:rPr lang="en-US" sz="1600" b="0" i="0" u="none" strike="noStrike">
                          <a:solidFill>
                            <a:srgbClr val="000000"/>
                          </a:solidFill>
                          <a:effectLst/>
                          <a:latin typeface="Times New Roman"/>
                        </a:rPr>
                        <a:t>2010</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0.012</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0.017</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0.005</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3.67***</a:t>
                      </a:r>
                    </a:p>
                  </a:txBody>
                  <a:tcPr marL="9525" marR="9525" marT="9525" marB="0" anchor="ctr">
                    <a:lnL>
                      <a:noFill/>
                    </a:lnL>
                    <a:lnR>
                      <a:noFill/>
                    </a:lnR>
                    <a:lnT>
                      <a:noFill/>
                    </a:lnT>
                    <a:lnB>
                      <a:noFill/>
                    </a:lnB>
                  </a:tcPr>
                </a:tc>
              </a:tr>
              <a:tr h="249889">
                <a:tc>
                  <a:txBody>
                    <a:bodyPr/>
                    <a:lstStyle/>
                    <a:p>
                      <a:pPr algn="ctr" fontAlgn="ctr"/>
                      <a:r>
                        <a:rPr lang="en-US" sz="1600" b="0" i="0" u="none" strike="noStrike">
                          <a:solidFill>
                            <a:srgbClr val="000000"/>
                          </a:solidFill>
                          <a:effectLst/>
                          <a:latin typeface="Times New Roman"/>
                        </a:rPr>
                        <a:t>2011</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0.016</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0.022</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0.005</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3.78***</a:t>
                      </a:r>
                    </a:p>
                  </a:txBody>
                  <a:tcPr marL="9525" marR="9525" marT="9525" marB="0" anchor="ctr">
                    <a:lnL>
                      <a:noFill/>
                    </a:lnL>
                    <a:lnR>
                      <a:noFill/>
                    </a:lnR>
                    <a:lnT>
                      <a:noFill/>
                    </a:lnT>
                    <a:lnB>
                      <a:noFill/>
                    </a:lnB>
                  </a:tcPr>
                </a:tc>
              </a:tr>
              <a:tr h="249889">
                <a:tc>
                  <a:txBody>
                    <a:bodyPr/>
                    <a:lstStyle/>
                    <a:p>
                      <a:pPr algn="ctr" fontAlgn="ctr"/>
                      <a:r>
                        <a:rPr lang="en-US" sz="1600" b="0" i="0" u="none" strike="noStrike">
                          <a:solidFill>
                            <a:srgbClr val="000000"/>
                          </a:solidFill>
                          <a:effectLst/>
                          <a:latin typeface="Times New Roman"/>
                        </a:rPr>
                        <a:t>2012</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0.024</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0.03</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0.006</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3.75***</a:t>
                      </a:r>
                    </a:p>
                  </a:txBody>
                  <a:tcPr marL="9525" marR="9525" marT="9525" marB="0" anchor="ctr">
                    <a:lnL>
                      <a:noFill/>
                    </a:lnL>
                    <a:lnR>
                      <a:noFill/>
                    </a:lnR>
                    <a:lnT>
                      <a:noFill/>
                    </a:lnT>
                    <a:lnB>
                      <a:noFill/>
                    </a:lnB>
                  </a:tcPr>
                </a:tc>
              </a:tr>
              <a:tr h="249889">
                <a:tc>
                  <a:txBody>
                    <a:bodyPr/>
                    <a:lstStyle/>
                    <a:p>
                      <a:pPr algn="ctr" fontAlgn="ctr"/>
                      <a:r>
                        <a:rPr lang="en-US" sz="1600" b="0" i="0" u="none" strike="noStrike">
                          <a:solidFill>
                            <a:srgbClr val="000000"/>
                          </a:solidFill>
                          <a:effectLst/>
                          <a:latin typeface="Times New Roman"/>
                        </a:rPr>
                        <a:t>2013</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0.031</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0.037</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0.006</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3.42***</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r>
              <a:tr h="249889">
                <a:tc gridSpan="2">
                  <a:txBody>
                    <a:bodyPr/>
                    <a:lstStyle/>
                    <a:p>
                      <a:pPr algn="l" fontAlgn="ctr"/>
                      <a:r>
                        <a:rPr lang="en-US" sz="1600" b="0" i="1" u="none" strike="noStrike">
                          <a:solidFill>
                            <a:srgbClr val="000000"/>
                          </a:solidFill>
                          <a:effectLst/>
                          <a:latin typeface="Times New Roman"/>
                        </a:rPr>
                        <a:t>Panel B: Sorting by IPP2</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algn="ctr" fontAlgn="ctr"/>
                      <a:endParaRPr lang="en-US" sz="1600" b="1" i="0" u="none" strike="noStrike">
                        <a:solidFill>
                          <a:srgbClr val="000000"/>
                        </a:solidFill>
                        <a:effectLst/>
                        <a:latin typeface="Times New Roman"/>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600" b="1" i="0" u="none" strike="noStrike">
                        <a:solidFill>
                          <a:srgbClr val="000000"/>
                        </a:solidFill>
                        <a:effectLst/>
                        <a:latin typeface="Times New Roman"/>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endParaRPr lang="en-US" sz="1600" b="1" i="0" u="none" strike="noStrike">
                        <a:solidFill>
                          <a:srgbClr val="000000"/>
                        </a:solidFill>
                        <a:effectLst/>
                        <a:latin typeface="Times New Roman"/>
                      </a:endParaRP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490385">
                <a:tc>
                  <a:txBody>
                    <a:bodyPr/>
                    <a:lstStyle/>
                    <a:p>
                      <a:pPr algn="ctr" fontAlgn="ctr"/>
                      <a:r>
                        <a:rPr lang="en-US" sz="1600" b="1" i="0" u="none" strike="noStrike">
                          <a:solidFill>
                            <a:srgbClr val="000000"/>
                          </a:solidFill>
                          <a:effectLst/>
                          <a:latin typeface="Times New Roman"/>
                        </a:rPr>
                        <a:t>year</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Times New Roman"/>
                        </a:rPr>
                        <a:t>Low-IPP1</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Times New Roman"/>
                        </a:rPr>
                        <a:t>High-IPP1</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Times New Roman"/>
                        </a:rPr>
                        <a:t>Diff.(High-Low)</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600" b="1" i="0" u="none" strike="noStrike">
                          <a:solidFill>
                            <a:srgbClr val="000000"/>
                          </a:solidFill>
                          <a:effectLst/>
                          <a:latin typeface="Times New Roman"/>
                        </a:rPr>
                        <a:t>t-stat.</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9889">
                <a:tc>
                  <a:txBody>
                    <a:bodyPr/>
                    <a:lstStyle/>
                    <a:p>
                      <a:pPr algn="ctr" fontAlgn="ctr"/>
                      <a:r>
                        <a:rPr lang="en-US" sz="1600" b="0" i="0" u="none" strike="noStrike">
                          <a:solidFill>
                            <a:srgbClr val="000000"/>
                          </a:solidFill>
                          <a:effectLst/>
                          <a:latin typeface="Times New Roman"/>
                        </a:rPr>
                        <a:t>2006</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600" b="0" i="0" u="none" strike="noStrike">
                          <a:solidFill>
                            <a:srgbClr val="000000"/>
                          </a:solidFill>
                          <a:effectLst/>
                          <a:latin typeface="Times New Roman"/>
                        </a:rPr>
                        <a:t>0.001</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600" b="0" i="0" u="none" strike="noStrike">
                          <a:solidFill>
                            <a:srgbClr val="000000"/>
                          </a:solidFill>
                          <a:effectLst/>
                          <a:latin typeface="Times New Roman"/>
                        </a:rPr>
                        <a:t>0.002</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600" b="0" i="0" u="none" strike="noStrike">
                          <a:solidFill>
                            <a:srgbClr val="000000"/>
                          </a:solidFill>
                          <a:effectLst/>
                          <a:latin typeface="Times New Roman"/>
                        </a:rPr>
                        <a:t>0.001</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600" b="0" i="0" u="none" strike="noStrike">
                          <a:solidFill>
                            <a:srgbClr val="000000"/>
                          </a:solidFill>
                          <a:effectLst/>
                          <a:latin typeface="Times New Roman"/>
                        </a:rPr>
                        <a:t>1.87*</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r>
              <a:tr h="249889">
                <a:tc>
                  <a:txBody>
                    <a:bodyPr/>
                    <a:lstStyle/>
                    <a:p>
                      <a:pPr algn="ctr" fontAlgn="ctr"/>
                      <a:r>
                        <a:rPr lang="en-US" sz="1600" b="0" i="0" u="none" strike="noStrike">
                          <a:solidFill>
                            <a:srgbClr val="000000"/>
                          </a:solidFill>
                          <a:effectLst/>
                          <a:latin typeface="Times New Roman"/>
                        </a:rPr>
                        <a:t>2007</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0.002</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0.004</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0.002</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2.23**</a:t>
                      </a:r>
                    </a:p>
                  </a:txBody>
                  <a:tcPr marL="9525" marR="9525" marT="9525" marB="0" anchor="ctr">
                    <a:lnL>
                      <a:noFill/>
                    </a:lnL>
                    <a:lnR>
                      <a:noFill/>
                    </a:lnR>
                    <a:lnT>
                      <a:noFill/>
                    </a:lnT>
                    <a:lnB>
                      <a:noFill/>
                    </a:lnB>
                  </a:tcPr>
                </a:tc>
              </a:tr>
              <a:tr h="249889">
                <a:tc>
                  <a:txBody>
                    <a:bodyPr/>
                    <a:lstStyle/>
                    <a:p>
                      <a:pPr algn="ctr" fontAlgn="ctr"/>
                      <a:r>
                        <a:rPr lang="en-US" sz="1600" b="0" i="0" u="none" strike="noStrike">
                          <a:solidFill>
                            <a:srgbClr val="000000"/>
                          </a:solidFill>
                          <a:effectLst/>
                          <a:latin typeface="Times New Roman"/>
                        </a:rPr>
                        <a:t>2008</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0.004</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0.008</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0.004</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3.52***</a:t>
                      </a:r>
                    </a:p>
                  </a:txBody>
                  <a:tcPr marL="9525" marR="9525" marT="9525" marB="0" anchor="ctr">
                    <a:lnL>
                      <a:noFill/>
                    </a:lnL>
                    <a:lnR>
                      <a:noFill/>
                    </a:lnR>
                    <a:lnT>
                      <a:noFill/>
                    </a:lnT>
                    <a:lnB>
                      <a:noFill/>
                    </a:lnB>
                  </a:tcPr>
                </a:tc>
              </a:tr>
              <a:tr h="249889">
                <a:tc>
                  <a:txBody>
                    <a:bodyPr/>
                    <a:lstStyle/>
                    <a:p>
                      <a:pPr algn="ctr" fontAlgn="ctr"/>
                      <a:r>
                        <a:rPr lang="en-US" sz="1600" b="0" i="0" u="none" strike="noStrike">
                          <a:solidFill>
                            <a:srgbClr val="000000"/>
                          </a:solidFill>
                          <a:effectLst/>
                          <a:latin typeface="Times New Roman"/>
                        </a:rPr>
                        <a:t>2009</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0.006</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0.013</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0.006</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4.40***</a:t>
                      </a:r>
                    </a:p>
                  </a:txBody>
                  <a:tcPr marL="9525" marR="9525" marT="9525" marB="0" anchor="ctr">
                    <a:lnL>
                      <a:noFill/>
                    </a:lnL>
                    <a:lnR>
                      <a:noFill/>
                    </a:lnR>
                    <a:lnT>
                      <a:noFill/>
                    </a:lnT>
                    <a:lnB>
                      <a:noFill/>
                    </a:lnB>
                  </a:tcPr>
                </a:tc>
              </a:tr>
              <a:tr h="249889">
                <a:tc>
                  <a:txBody>
                    <a:bodyPr/>
                    <a:lstStyle/>
                    <a:p>
                      <a:pPr algn="ctr" fontAlgn="ctr"/>
                      <a:r>
                        <a:rPr lang="en-US" sz="1600" b="0" i="0" u="none" strike="noStrike">
                          <a:solidFill>
                            <a:srgbClr val="000000"/>
                          </a:solidFill>
                          <a:effectLst/>
                          <a:latin typeface="Times New Roman"/>
                        </a:rPr>
                        <a:t>2010</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0.011</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0.016</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0.006</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3.90***</a:t>
                      </a:r>
                    </a:p>
                  </a:txBody>
                  <a:tcPr marL="9525" marR="9525" marT="9525" marB="0" anchor="ctr">
                    <a:lnL>
                      <a:noFill/>
                    </a:lnL>
                    <a:lnR>
                      <a:noFill/>
                    </a:lnR>
                    <a:lnT>
                      <a:noFill/>
                    </a:lnT>
                    <a:lnB>
                      <a:noFill/>
                    </a:lnB>
                  </a:tcPr>
                </a:tc>
              </a:tr>
              <a:tr h="249889">
                <a:tc>
                  <a:txBody>
                    <a:bodyPr/>
                    <a:lstStyle/>
                    <a:p>
                      <a:pPr algn="ctr" fontAlgn="ctr"/>
                      <a:r>
                        <a:rPr lang="en-US" sz="1600" b="0" i="0" u="none" strike="noStrike">
                          <a:solidFill>
                            <a:srgbClr val="000000"/>
                          </a:solidFill>
                          <a:effectLst/>
                          <a:latin typeface="Times New Roman"/>
                        </a:rPr>
                        <a:t>2011</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0.014</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0.021</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0.007</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4.38***</a:t>
                      </a:r>
                    </a:p>
                  </a:txBody>
                  <a:tcPr marL="9525" marR="9525" marT="9525" marB="0" anchor="ctr">
                    <a:lnL>
                      <a:noFill/>
                    </a:lnL>
                    <a:lnR>
                      <a:noFill/>
                    </a:lnR>
                    <a:lnT>
                      <a:noFill/>
                    </a:lnT>
                    <a:lnB>
                      <a:noFill/>
                    </a:lnB>
                  </a:tcPr>
                </a:tc>
              </a:tr>
              <a:tr h="249889">
                <a:tc>
                  <a:txBody>
                    <a:bodyPr/>
                    <a:lstStyle/>
                    <a:p>
                      <a:pPr algn="ctr" fontAlgn="ctr"/>
                      <a:r>
                        <a:rPr lang="en-US" sz="1600" b="0" i="0" u="none" strike="noStrike">
                          <a:solidFill>
                            <a:srgbClr val="000000"/>
                          </a:solidFill>
                          <a:effectLst/>
                          <a:latin typeface="Times New Roman"/>
                        </a:rPr>
                        <a:t>2012</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0.02</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0.03</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0.01</a:t>
                      </a:r>
                    </a:p>
                  </a:txBody>
                  <a:tcPr marL="9525" marR="9525" marT="9525" marB="0" anchor="ctr">
                    <a:lnL>
                      <a:noFill/>
                    </a:lnL>
                    <a:lnR>
                      <a:noFill/>
                    </a:lnR>
                    <a:lnT>
                      <a:noFill/>
                    </a:lnT>
                    <a:lnB>
                      <a:noFill/>
                    </a:lnB>
                  </a:tcPr>
                </a:tc>
                <a:tc>
                  <a:txBody>
                    <a:bodyPr/>
                    <a:lstStyle/>
                    <a:p>
                      <a:pPr algn="ctr" fontAlgn="ctr"/>
                      <a:r>
                        <a:rPr lang="en-US" sz="1600" b="0" i="0" u="none" strike="noStrike">
                          <a:solidFill>
                            <a:srgbClr val="000000"/>
                          </a:solidFill>
                          <a:effectLst/>
                          <a:latin typeface="Times New Roman"/>
                        </a:rPr>
                        <a:t>5.16***</a:t>
                      </a:r>
                    </a:p>
                  </a:txBody>
                  <a:tcPr marL="9525" marR="9525" marT="9525" marB="0" anchor="ctr">
                    <a:lnL>
                      <a:noFill/>
                    </a:lnL>
                    <a:lnR>
                      <a:noFill/>
                    </a:lnR>
                    <a:lnT>
                      <a:noFill/>
                    </a:lnT>
                    <a:lnB>
                      <a:noFill/>
                    </a:lnB>
                  </a:tcPr>
                </a:tc>
              </a:tr>
              <a:tr h="249889">
                <a:tc>
                  <a:txBody>
                    <a:bodyPr/>
                    <a:lstStyle/>
                    <a:p>
                      <a:pPr algn="ctr" fontAlgn="ctr"/>
                      <a:r>
                        <a:rPr lang="en-US" sz="1600" b="0" i="0" u="none" strike="noStrike" dirty="0">
                          <a:solidFill>
                            <a:srgbClr val="000000"/>
                          </a:solidFill>
                          <a:effectLst/>
                          <a:latin typeface="Times New Roman"/>
                        </a:rPr>
                        <a:t>2013</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rgbClr val="000000"/>
                          </a:solidFill>
                          <a:effectLst/>
                          <a:latin typeface="Times New Roman"/>
                        </a:rPr>
                        <a:t>0.026</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0.037</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a:solidFill>
                            <a:srgbClr val="000000"/>
                          </a:solidFill>
                          <a:effectLst/>
                          <a:latin typeface="Times New Roman"/>
                        </a:rPr>
                        <a:t>0.011</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600" b="0" i="0" u="none" strike="noStrike" dirty="0">
                          <a:solidFill>
                            <a:srgbClr val="000000"/>
                          </a:solidFill>
                          <a:effectLst/>
                          <a:latin typeface="Times New Roman"/>
                        </a:rPr>
                        <a:t>5.03***</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4000162971"/>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TextBox 4"/>
          <p:cNvSpPr txBox="1"/>
          <p:nvPr/>
        </p:nvSpPr>
        <p:spPr>
          <a:xfrm>
            <a:off x="533398" y="926904"/>
            <a:ext cx="4679486" cy="400110"/>
          </a:xfrm>
          <a:prstGeom prst="rect">
            <a:avLst/>
          </a:prstGeom>
          <a:noFill/>
        </p:spPr>
        <p:txBody>
          <a:bodyPr wrap="none" rtlCol="0">
            <a:spAutoFit/>
          </a:bodyPr>
          <a:lstStyle/>
          <a:p>
            <a:r>
              <a:rPr lang="en-US" sz="2000" dirty="0" smtClean="0">
                <a:solidFill>
                  <a:srgbClr val="FF0000"/>
                </a:solidFill>
              </a:rPr>
              <a:t>Results on patents – IPP1 (Table 5 in paper)</a:t>
            </a:r>
            <a:endParaRPr lang="en-US" sz="2000" dirty="0">
              <a:solidFill>
                <a:srgbClr val="FF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889352022"/>
              </p:ext>
            </p:extLst>
          </p:nvPr>
        </p:nvGraphicFramePr>
        <p:xfrm>
          <a:off x="1752600" y="1447800"/>
          <a:ext cx="5638801" cy="5093376"/>
        </p:xfrm>
        <a:graphic>
          <a:graphicData uri="http://schemas.openxmlformats.org/drawingml/2006/table">
            <a:tbl>
              <a:tblPr firstRow="1" firstCol="1" bandRow="1"/>
              <a:tblGrid>
                <a:gridCol w="1065871"/>
                <a:gridCol w="1065871"/>
                <a:gridCol w="1065871"/>
                <a:gridCol w="1375317"/>
                <a:gridCol w="1065871"/>
              </a:tblGrid>
              <a:tr h="234489">
                <a:tc gridSpan="2">
                  <a:txBody>
                    <a:bodyPr/>
                    <a:lstStyle/>
                    <a:p>
                      <a:pPr marL="0" marR="0">
                        <a:lnSpc>
                          <a:spcPct val="115000"/>
                        </a:lnSpc>
                        <a:spcBef>
                          <a:spcPts val="0"/>
                        </a:spcBef>
                        <a:spcAft>
                          <a:spcPts val="0"/>
                        </a:spcAft>
                      </a:pPr>
                      <a:r>
                        <a:rPr lang="en-US" sz="1400" i="1">
                          <a:effectLst/>
                          <a:latin typeface="Times New Roman"/>
                          <a:ea typeface="Times New Roman"/>
                          <a:cs typeface="Times New Roman"/>
                        </a:rPr>
                        <a:t>Panel A: Sorting by IPP1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1400" b="1">
                          <a:effectLst/>
                          <a:latin typeface="Times New Roman"/>
                          <a:ea typeface="Times New Roman"/>
                          <a:cs typeface="Times New Roman"/>
                        </a:rPr>
                        <a:t> </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Times New Roman"/>
                          <a:ea typeface="Times New Roman"/>
                          <a:cs typeface="Times New Roman"/>
                        </a:rPr>
                        <a:t> </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Times New Roman"/>
                          <a:ea typeface="Times New Roman"/>
                          <a:cs typeface="Times New Roman"/>
                        </a:rPr>
                        <a:t> </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1460">
                <a:tc>
                  <a:txBody>
                    <a:bodyPr/>
                    <a:lstStyle/>
                    <a:p>
                      <a:pPr marL="0" marR="0" algn="ctr">
                        <a:lnSpc>
                          <a:spcPct val="115000"/>
                        </a:lnSpc>
                        <a:spcBef>
                          <a:spcPts val="0"/>
                        </a:spcBef>
                        <a:spcAft>
                          <a:spcPts val="0"/>
                        </a:spcAft>
                      </a:pPr>
                      <a:r>
                        <a:rPr lang="en-US" sz="1400" b="1">
                          <a:effectLst/>
                          <a:latin typeface="Times New Roman"/>
                          <a:ea typeface="Times New Roman"/>
                          <a:cs typeface="Times New Roman"/>
                        </a:rPr>
                        <a:t>Year</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Times New Roman"/>
                          <a:ea typeface="Times New Roman"/>
                          <a:cs typeface="Times New Roman"/>
                        </a:rPr>
                        <a:t>Low-IPP1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Times New Roman"/>
                          <a:ea typeface="Times New Roman"/>
                          <a:cs typeface="Times New Roman"/>
                        </a:rPr>
                        <a:t>High-IPP1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Times New Roman"/>
                          <a:ea typeface="Times New Roman"/>
                          <a:cs typeface="Times New Roman"/>
                        </a:rPr>
                        <a:t>Diff.(High-Low)</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Times New Roman"/>
                          <a:ea typeface="Times New Roman"/>
                          <a:cs typeface="Times New Roman"/>
                        </a:rPr>
                        <a:t>t-stat.</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1996</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0.007</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-0.007</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-1.02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1997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0.002</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-0.004</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-0.87</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1998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0.002</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-0.004</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-0.9</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1999</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-0.0002</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-0.06</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2000</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0.56</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-0.38</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2002</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0.0005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0.005</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0.024</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0.5</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2004</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0.038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0.009</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1.33</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0.038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0.047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0.009</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1.19</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0.048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0.064</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1.76*</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0.048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0.074</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2.79***</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0.056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0.086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3.07**</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2009</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0.066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0.11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0.043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4.05***</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2010</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0.073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0.11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0.037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3.64***</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2011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0.079</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0.123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0.044</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4.41***</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2012</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0.09</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0.143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0.053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4.99***</a:t>
                      </a:r>
                      <a:endParaRPr lang="en-US" sz="1400">
                        <a:effectLst/>
                        <a:latin typeface="Calibri"/>
                        <a:ea typeface="SimSun"/>
                        <a:cs typeface="Times New Roman"/>
                      </a:endParaRPr>
                    </a:p>
                  </a:txBody>
                  <a:tcPr marL="68580" marR="68580" marT="0" marB="0" anchor="ctr">
                    <a:lnL>
                      <a:noFill/>
                    </a:lnL>
                    <a:lnR>
                      <a:noFill/>
                    </a:lnR>
                    <a:lnT>
                      <a:noFill/>
                    </a:lnT>
                    <a:lnB>
                      <a:noFill/>
                    </a:lnB>
                  </a:tcPr>
                </a:tc>
              </a:tr>
              <a:tr h="234489">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2013</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0.097</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0.152</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0.055</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latin typeface="Times New Roman"/>
                          <a:ea typeface="Times New Roman"/>
                          <a:cs typeface="Times New Roman"/>
                        </a:rPr>
                        <a:t>4.99***</a:t>
                      </a:r>
                      <a:endParaRPr lang="en-US" sz="14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776052043"/>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457200" y="381000"/>
            <a:ext cx="4679486" cy="400110"/>
          </a:xfrm>
          <a:prstGeom prst="rect">
            <a:avLst/>
          </a:prstGeom>
          <a:noFill/>
        </p:spPr>
        <p:txBody>
          <a:bodyPr wrap="none" rtlCol="0">
            <a:spAutoFit/>
          </a:bodyPr>
          <a:lstStyle/>
          <a:p>
            <a:r>
              <a:rPr lang="en-US" sz="2000" dirty="0" smtClean="0">
                <a:solidFill>
                  <a:srgbClr val="FF0000"/>
                </a:solidFill>
              </a:rPr>
              <a:t>Results on patents – IPP2 (Table 6 in paper)</a:t>
            </a:r>
            <a:endParaRPr lang="en-US" sz="2000" dirty="0">
              <a:solidFill>
                <a:srgbClr val="FF0000"/>
              </a:solidFill>
            </a:endParaRPr>
          </a:p>
        </p:txBody>
      </p:sp>
      <p:sp>
        <p:nvSpPr>
          <p:cNvPr id="7" name="TextBox 6"/>
          <p:cNvSpPr txBox="1"/>
          <p:nvPr/>
        </p:nvSpPr>
        <p:spPr>
          <a:xfrm>
            <a:off x="457200" y="6292334"/>
            <a:ext cx="8217891" cy="369332"/>
          </a:xfrm>
          <a:prstGeom prst="rect">
            <a:avLst/>
          </a:prstGeom>
          <a:noFill/>
        </p:spPr>
        <p:txBody>
          <a:bodyPr wrap="none" rtlCol="0">
            <a:spAutoFit/>
          </a:bodyPr>
          <a:lstStyle/>
          <a:p>
            <a:r>
              <a:rPr lang="en-US" dirty="0" smtClean="0">
                <a:solidFill>
                  <a:srgbClr val="0033CC"/>
                </a:solidFill>
                <a:sym typeface="Wingdings" panose="05000000000000000000" pitchFamily="2" charset="2"/>
              </a:rPr>
              <a:t> </a:t>
            </a:r>
            <a:r>
              <a:rPr lang="en-US" dirty="0" smtClean="0">
                <a:solidFill>
                  <a:srgbClr val="0033CC"/>
                </a:solidFill>
              </a:rPr>
              <a:t>Since mid 2000, IPR protection in China is positively related to R&amp;D and patenting.</a:t>
            </a:r>
            <a:endParaRPr lang="en-US" dirty="0">
              <a:solidFill>
                <a:srgbClr val="0033CC"/>
              </a:solidFill>
            </a:endParaRPr>
          </a:p>
        </p:txBody>
      </p:sp>
      <p:graphicFrame>
        <p:nvGraphicFramePr>
          <p:cNvPr id="2" name="Table 1"/>
          <p:cNvGraphicFramePr>
            <a:graphicFrameLocks noGrp="1"/>
          </p:cNvGraphicFramePr>
          <p:nvPr>
            <p:extLst>
              <p:ext uri="{D42A27DB-BD31-4B8C-83A1-F6EECF244321}">
                <p14:modId xmlns:p14="http://schemas.microsoft.com/office/powerpoint/2010/main" val="1507459290"/>
              </p:ext>
            </p:extLst>
          </p:nvPr>
        </p:nvGraphicFramePr>
        <p:xfrm>
          <a:off x="1066800" y="1295400"/>
          <a:ext cx="6496516" cy="4267205"/>
        </p:xfrm>
        <a:graphic>
          <a:graphicData uri="http://schemas.openxmlformats.org/drawingml/2006/table">
            <a:tbl>
              <a:tblPr firstRow="1" firstCol="1" bandRow="1"/>
              <a:tblGrid>
                <a:gridCol w="1228000"/>
                <a:gridCol w="1228000"/>
                <a:gridCol w="1228000"/>
                <a:gridCol w="1584516"/>
                <a:gridCol w="1228000"/>
              </a:tblGrid>
              <a:tr h="253397">
                <a:tc gridSpan="2">
                  <a:txBody>
                    <a:bodyPr/>
                    <a:lstStyle/>
                    <a:p>
                      <a:pPr marL="0" marR="0">
                        <a:lnSpc>
                          <a:spcPct val="115000"/>
                        </a:lnSpc>
                        <a:spcBef>
                          <a:spcPts val="0"/>
                        </a:spcBef>
                        <a:spcAft>
                          <a:spcPts val="0"/>
                        </a:spcAft>
                      </a:pPr>
                      <a:r>
                        <a:rPr lang="en-US" sz="1400" i="1" dirty="0">
                          <a:effectLst/>
                          <a:latin typeface="Times New Roman"/>
                          <a:ea typeface="Times New Roman"/>
                          <a:cs typeface="Times New Roman"/>
                        </a:rPr>
                        <a:t>Panel B: Sorting by IPP2</a:t>
                      </a:r>
                      <a:endParaRPr lang="en-US" sz="1400" dirty="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1400" b="1" dirty="0">
                          <a:effectLst/>
                          <a:latin typeface="Times New Roman"/>
                          <a:ea typeface="Times New Roman"/>
                          <a:cs typeface="Times New Roman"/>
                        </a:rPr>
                        <a:t> </a:t>
                      </a:r>
                      <a:endParaRPr lang="en-US" sz="14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effectLst/>
                          <a:latin typeface="Times New Roman"/>
                          <a:ea typeface="Times New Roman"/>
                          <a:cs typeface="Times New Roman"/>
                        </a:rPr>
                        <a:t> </a:t>
                      </a:r>
                      <a:endParaRPr lang="en-US" sz="14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effectLst/>
                          <a:latin typeface="Times New Roman"/>
                          <a:ea typeface="Times New Roman"/>
                          <a:cs typeface="Times New Roman"/>
                        </a:rPr>
                        <a:t> </a:t>
                      </a:r>
                      <a:endParaRPr lang="en-US" sz="14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r>
              <a:tr h="466250">
                <a:tc>
                  <a:txBody>
                    <a:bodyPr/>
                    <a:lstStyle/>
                    <a:p>
                      <a:pPr marL="0" marR="0" algn="ctr">
                        <a:lnSpc>
                          <a:spcPct val="115000"/>
                        </a:lnSpc>
                        <a:spcBef>
                          <a:spcPts val="0"/>
                        </a:spcBef>
                        <a:spcAft>
                          <a:spcPts val="0"/>
                        </a:spcAft>
                      </a:pPr>
                      <a:r>
                        <a:rPr lang="en-US" sz="1400" b="1">
                          <a:effectLst/>
                          <a:latin typeface="Times New Roman"/>
                          <a:ea typeface="Times New Roman"/>
                          <a:cs typeface="Times New Roman"/>
                        </a:rPr>
                        <a:t>Year</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Times New Roman"/>
                          <a:ea typeface="Times New Roman"/>
                          <a:cs typeface="Times New Roman"/>
                        </a:rPr>
                        <a:t>Low-IPP2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a:effectLst/>
                          <a:latin typeface="Times New Roman"/>
                          <a:ea typeface="Times New Roman"/>
                          <a:cs typeface="Times New Roman"/>
                        </a:rPr>
                        <a:t>High-IPP2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effectLst/>
                          <a:latin typeface="Times New Roman"/>
                          <a:ea typeface="Times New Roman"/>
                          <a:cs typeface="Times New Roman"/>
                        </a:rPr>
                        <a:t>Diff.(High-Low)</a:t>
                      </a:r>
                      <a:endParaRPr lang="en-US" sz="1400" dirty="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b="1" dirty="0">
                          <a:effectLst/>
                          <a:latin typeface="Times New Roman"/>
                          <a:ea typeface="Times New Roman"/>
                          <a:cs typeface="Times New Roman"/>
                        </a:rPr>
                        <a:t>t-stat.</a:t>
                      </a:r>
                      <a:endParaRPr lang="en-US" sz="1400" dirty="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2000</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0.003</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0.003</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0.53</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-0.0005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a:t>
                      </a:r>
                      <a:endParaRPr lang="en-US" sz="1400">
                        <a:effectLst/>
                        <a:latin typeface="Calibri"/>
                        <a:ea typeface="SimSun"/>
                        <a:cs typeface="Times New Roman"/>
                      </a:endParaRPr>
                    </a:p>
                  </a:txBody>
                  <a:tcPr marL="68580" marR="68580" marT="0" marB="0" anchor="ctr">
                    <a:lnL>
                      <a:noFill/>
                    </a:lnL>
                    <a:lnR>
                      <a:noFill/>
                    </a:lnR>
                    <a:lnT>
                      <a:noFill/>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2002</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1.04</a:t>
                      </a:r>
                      <a:endParaRPr lang="en-US" sz="1400">
                        <a:effectLst/>
                        <a:latin typeface="Calibri"/>
                        <a:ea typeface="SimSun"/>
                        <a:cs typeface="Times New Roman"/>
                      </a:endParaRPr>
                    </a:p>
                  </a:txBody>
                  <a:tcPr marL="68580" marR="68580" marT="0" marB="0" anchor="ctr">
                    <a:lnL>
                      <a:noFill/>
                    </a:lnL>
                    <a:lnR>
                      <a:noFill/>
                    </a:lnR>
                    <a:lnT>
                      <a:noFill/>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1.85*</a:t>
                      </a:r>
                      <a:endParaRPr lang="en-US" sz="1400">
                        <a:effectLst/>
                        <a:latin typeface="Calibri"/>
                        <a:ea typeface="SimSun"/>
                        <a:cs typeface="Times New Roman"/>
                      </a:endParaRPr>
                    </a:p>
                  </a:txBody>
                  <a:tcPr marL="68580" marR="68580" marT="0" marB="0" anchor="ctr">
                    <a:lnL>
                      <a:noFill/>
                    </a:lnL>
                    <a:lnR>
                      <a:noFill/>
                    </a:lnR>
                    <a:lnT>
                      <a:noFill/>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2004</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2.88***</a:t>
                      </a:r>
                      <a:endParaRPr lang="en-US" sz="1400">
                        <a:effectLst/>
                        <a:latin typeface="Calibri"/>
                        <a:ea typeface="SimSun"/>
                        <a:cs typeface="Times New Roman"/>
                      </a:endParaRPr>
                    </a:p>
                  </a:txBody>
                  <a:tcPr marL="68580" marR="68580" marT="0" marB="0" anchor="ctr">
                    <a:lnL>
                      <a:noFill/>
                    </a:lnL>
                    <a:lnR>
                      <a:noFill/>
                    </a:lnR>
                    <a:lnT>
                      <a:noFill/>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0.014</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3.75***</a:t>
                      </a:r>
                      <a:endParaRPr lang="en-US" sz="1400">
                        <a:effectLst/>
                        <a:latin typeface="Calibri"/>
                        <a:ea typeface="SimSun"/>
                        <a:cs typeface="Times New Roman"/>
                      </a:endParaRPr>
                    </a:p>
                  </a:txBody>
                  <a:tcPr marL="68580" marR="68580" marT="0" marB="0" anchor="ctr">
                    <a:lnL>
                      <a:noFill/>
                    </a:lnL>
                    <a:lnR>
                      <a:noFill/>
                    </a:lnR>
                    <a:lnT>
                      <a:noFill/>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4.06***</a:t>
                      </a:r>
                      <a:endParaRPr lang="en-US" sz="1400">
                        <a:effectLst/>
                        <a:latin typeface="Calibri"/>
                        <a:ea typeface="SimSun"/>
                        <a:cs typeface="Times New Roman"/>
                      </a:endParaRPr>
                    </a:p>
                  </a:txBody>
                  <a:tcPr marL="68580" marR="68580" marT="0" marB="0" anchor="ctr">
                    <a:lnL>
                      <a:noFill/>
                    </a:lnL>
                    <a:lnR>
                      <a:noFill/>
                    </a:lnR>
                    <a:lnT>
                      <a:noFill/>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0.019</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4.32***</a:t>
                      </a:r>
                      <a:endParaRPr lang="en-US" sz="1400">
                        <a:effectLst/>
                        <a:latin typeface="Calibri"/>
                        <a:ea typeface="SimSun"/>
                        <a:cs typeface="Times New Roman"/>
                      </a:endParaRPr>
                    </a:p>
                  </a:txBody>
                  <a:tcPr marL="68580" marR="68580" marT="0" marB="0" anchor="ctr">
                    <a:lnL>
                      <a:noFill/>
                    </a:lnL>
                    <a:lnR>
                      <a:noFill/>
                    </a:lnR>
                    <a:lnT>
                      <a:noFill/>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4.66***</a:t>
                      </a:r>
                      <a:endParaRPr lang="en-US" sz="1400">
                        <a:effectLst/>
                        <a:latin typeface="Calibri"/>
                        <a:ea typeface="SimSun"/>
                        <a:cs typeface="Times New Roman"/>
                      </a:endParaRPr>
                    </a:p>
                  </a:txBody>
                  <a:tcPr marL="68580" marR="68580" marT="0" marB="0" anchor="ctr">
                    <a:lnL>
                      <a:noFill/>
                    </a:lnL>
                    <a:lnR>
                      <a:noFill/>
                    </a:lnR>
                    <a:lnT>
                      <a:noFill/>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2009</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0.019</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0.037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4.17***</a:t>
                      </a:r>
                      <a:endParaRPr lang="en-US" sz="1400">
                        <a:effectLst/>
                        <a:latin typeface="Calibri"/>
                        <a:ea typeface="SimSun"/>
                        <a:cs typeface="Times New Roman"/>
                      </a:endParaRPr>
                    </a:p>
                  </a:txBody>
                  <a:tcPr marL="68580" marR="68580" marT="0" marB="0" anchor="ctr">
                    <a:lnL>
                      <a:noFill/>
                    </a:lnL>
                    <a:lnR>
                      <a:noFill/>
                    </a:lnR>
                    <a:lnT>
                      <a:noFill/>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2010</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0.041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4.00***</a:t>
                      </a:r>
                      <a:endParaRPr lang="en-US" sz="1400">
                        <a:effectLst/>
                        <a:latin typeface="Calibri"/>
                        <a:ea typeface="SimSun"/>
                        <a:cs typeface="Times New Roman"/>
                      </a:endParaRPr>
                    </a:p>
                  </a:txBody>
                  <a:tcPr marL="68580" marR="68580" marT="0" marB="0" anchor="ctr">
                    <a:lnL>
                      <a:noFill/>
                    </a:lnL>
                    <a:lnR>
                      <a:noFill/>
                    </a:lnR>
                    <a:lnT>
                      <a:noFill/>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2011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0.044</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4.00***</a:t>
                      </a:r>
                      <a:endParaRPr lang="en-US" sz="1400">
                        <a:effectLst/>
                        <a:latin typeface="Calibri"/>
                        <a:ea typeface="SimSun"/>
                        <a:cs typeface="Times New Roman"/>
                      </a:endParaRPr>
                    </a:p>
                  </a:txBody>
                  <a:tcPr marL="68580" marR="68580" marT="0" marB="0" anchor="ctr">
                    <a:lnL>
                      <a:noFill/>
                    </a:lnL>
                    <a:lnR>
                      <a:noFill/>
                    </a:lnR>
                    <a:lnT>
                      <a:noFill/>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2012</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0.047</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4.43***</a:t>
                      </a:r>
                      <a:endParaRPr lang="en-US" sz="1400">
                        <a:effectLst/>
                        <a:latin typeface="Calibri"/>
                        <a:ea typeface="SimSun"/>
                        <a:cs typeface="Times New Roman"/>
                      </a:endParaRPr>
                    </a:p>
                  </a:txBody>
                  <a:tcPr marL="68580" marR="68580" marT="0" marB="0" anchor="ctr">
                    <a:lnL>
                      <a:noFill/>
                    </a:lnL>
                    <a:lnR>
                      <a:noFill/>
                    </a:lnR>
                    <a:lnT>
                      <a:noFill/>
                    </a:lnT>
                    <a:lnB>
                      <a:noFill/>
                    </a:lnB>
                  </a:tcPr>
                </a:tc>
              </a:tr>
              <a:tr h="253397">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2013</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0.026</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latin typeface="Times New Roman"/>
                          <a:ea typeface="Times New Roman"/>
                          <a:cs typeface="Times New Roman"/>
                        </a:rPr>
                        <a:t>0.04</a:t>
                      </a:r>
                      <a:endParaRPr lang="en-US" sz="14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latin typeface="Times New Roman"/>
                          <a:ea typeface="Times New Roman"/>
                          <a:cs typeface="Times New Roman"/>
                        </a:rPr>
                        <a:t>0.015</a:t>
                      </a:r>
                      <a:endParaRPr lang="en-US" sz="14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latin typeface="Times New Roman"/>
                          <a:ea typeface="Times New Roman"/>
                          <a:cs typeface="Times New Roman"/>
                        </a:rPr>
                        <a:t>4.36***</a:t>
                      </a:r>
                      <a:endParaRPr lang="en-US" sz="14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8834286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How Does State-ownership and IPR Protection Jointly Affect Innovation?</a:t>
            </a:r>
            <a:endParaRPr lang="en-US" dirty="0"/>
          </a:p>
        </p:txBody>
      </p:sp>
      <p:sp>
        <p:nvSpPr>
          <p:cNvPr id="7" name="TextBox 6"/>
          <p:cNvSpPr txBox="1"/>
          <p:nvPr/>
        </p:nvSpPr>
        <p:spPr>
          <a:xfrm>
            <a:off x="838200" y="914400"/>
            <a:ext cx="1679883" cy="369332"/>
          </a:xfrm>
          <a:prstGeom prst="rect">
            <a:avLst/>
          </a:prstGeom>
          <a:noFill/>
        </p:spPr>
        <p:txBody>
          <a:bodyPr wrap="none" rtlCol="0">
            <a:spAutoFit/>
          </a:bodyPr>
          <a:lstStyle/>
          <a:p>
            <a:r>
              <a:rPr lang="en-US" dirty="0" smtClean="0"/>
              <a:t>Table 7 in paper</a:t>
            </a:r>
            <a:endParaRPr lang="en-US" dirty="0"/>
          </a:p>
        </p:txBody>
      </p:sp>
      <p:graphicFrame>
        <p:nvGraphicFramePr>
          <p:cNvPr id="9" name="Table 8"/>
          <p:cNvGraphicFramePr>
            <a:graphicFrameLocks noGrp="1"/>
          </p:cNvGraphicFramePr>
          <p:nvPr>
            <p:extLst>
              <p:ext uri="{D42A27DB-BD31-4B8C-83A1-F6EECF244321}">
                <p14:modId xmlns:p14="http://schemas.microsoft.com/office/powerpoint/2010/main" val="422896103"/>
              </p:ext>
            </p:extLst>
          </p:nvPr>
        </p:nvGraphicFramePr>
        <p:xfrm>
          <a:off x="685800" y="1447800"/>
          <a:ext cx="7772403" cy="5045446"/>
        </p:xfrm>
        <a:graphic>
          <a:graphicData uri="http://schemas.openxmlformats.org/drawingml/2006/table">
            <a:tbl>
              <a:tblPr/>
              <a:tblGrid>
                <a:gridCol w="1438473"/>
                <a:gridCol w="1055655"/>
                <a:gridCol w="1055655"/>
                <a:gridCol w="1055655"/>
                <a:gridCol w="1055655"/>
                <a:gridCol w="1055655"/>
                <a:gridCol w="1055655"/>
              </a:tblGrid>
              <a:tr h="245468">
                <a:tc gridSpan="3">
                  <a:txBody>
                    <a:bodyPr/>
                    <a:lstStyle/>
                    <a:p>
                      <a:pPr algn="l" fontAlgn="ctr"/>
                      <a:r>
                        <a:rPr lang="en-US" sz="1400" b="0" i="1" u="none" strike="noStrike">
                          <a:solidFill>
                            <a:srgbClr val="000000"/>
                          </a:solidFill>
                          <a:effectLst/>
                          <a:latin typeface="Times New Roman"/>
                        </a:rPr>
                        <a:t>Panel A: Dependent var = R&amp;D stock/assets</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1400" b="0" i="0" u="none" strike="noStrike">
                          <a:solidFill>
                            <a:srgbClr val="000000"/>
                          </a:solidFill>
                          <a:effectLst/>
                          <a:latin typeface="Calibri"/>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1" u="none" strike="noStrike">
                          <a:solidFill>
                            <a:srgbClr val="000000"/>
                          </a:solidFill>
                          <a:effectLst/>
                          <a:latin typeface="Times New Roman"/>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1" u="none" strike="noStrike">
                          <a:solidFill>
                            <a:srgbClr val="000000"/>
                          </a:solidFill>
                          <a:effectLst/>
                          <a:latin typeface="Times New Roman"/>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468">
                <a:tc>
                  <a:txBody>
                    <a:bodyPr/>
                    <a:lstStyle/>
                    <a:p>
                      <a:pPr algn="l" fontAlgn="ctr"/>
                      <a:r>
                        <a:rPr lang="en-US" sz="1400" b="0" i="0" u="none" strike="noStrike">
                          <a:solidFill>
                            <a:srgbClr val="000000"/>
                          </a:solidFill>
                          <a:effectLst/>
                          <a:latin typeface="Times New Roman"/>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(1)</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(2)</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(3)</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(4)</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(5)</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(6)</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45468">
                <a:tc>
                  <a:txBody>
                    <a:bodyPr/>
                    <a:lstStyle/>
                    <a:p>
                      <a:pPr algn="l" fontAlgn="ctr"/>
                      <a:r>
                        <a:rPr lang="en-US" sz="1400" b="0" i="0" u="none" strike="noStrike">
                          <a:solidFill>
                            <a:srgbClr val="000000"/>
                          </a:solidFill>
                          <a:effectLst/>
                          <a:latin typeface="Times New Roman"/>
                        </a:rPr>
                        <a:t>SOE</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-0.003</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-0.001</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-0.003</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-0.001</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-0.002</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-0.0003</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r>
              <a:tr h="245468">
                <a:tc>
                  <a:txBody>
                    <a:bodyPr/>
                    <a:lstStyle/>
                    <a:p>
                      <a:pPr algn="l" fontAlgn="ctr"/>
                      <a:endParaRPr lang="en-US" sz="1400" b="0" i="0" u="none" strike="noStrike">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(0.24)</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(0.77)</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(0.26)</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(0.89)</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(0.24)</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(0.54)</a:t>
                      </a:r>
                    </a:p>
                  </a:txBody>
                  <a:tcPr marL="9525" marR="9525" marT="9525" marB="0" anchor="ctr">
                    <a:lnL>
                      <a:noFill/>
                    </a:lnL>
                    <a:lnR>
                      <a:noFill/>
                    </a:lnR>
                    <a:lnT>
                      <a:noFill/>
                    </a:lnT>
                    <a:lnB>
                      <a:noFill/>
                    </a:lnB>
                  </a:tcPr>
                </a:tc>
              </a:tr>
              <a:tr h="245468">
                <a:tc>
                  <a:txBody>
                    <a:bodyPr/>
                    <a:lstStyle/>
                    <a:p>
                      <a:pPr algn="l" fontAlgn="ctr"/>
                      <a:r>
                        <a:rPr lang="en-US" sz="1400" b="0" i="0" u="none" strike="noStrike">
                          <a:solidFill>
                            <a:srgbClr val="000000"/>
                          </a:solidFill>
                          <a:effectLst/>
                          <a:latin typeface="Times New Roman"/>
                        </a:rPr>
                        <a:t>IPP1</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0.023***</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0.017***</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0.002</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r>
              <a:tr h="245468">
                <a:tc>
                  <a:txBody>
                    <a:bodyPr/>
                    <a:lstStyle/>
                    <a:p>
                      <a:pPr algn="l" fontAlgn="ctr"/>
                      <a:endParaRPr lang="en-US" sz="1400" b="0" i="0" u="none" strike="noStrike">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0.00 </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0.00 </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(0.51)</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r>
              <a:tr h="245468">
                <a:tc>
                  <a:txBody>
                    <a:bodyPr/>
                    <a:lstStyle/>
                    <a:p>
                      <a:pPr algn="l" fontAlgn="ctr"/>
                      <a:r>
                        <a:rPr lang="en-US" sz="1400" b="0" i="0" u="none" strike="noStrike">
                          <a:solidFill>
                            <a:srgbClr val="FF0000"/>
                          </a:solidFill>
                          <a:effectLst/>
                          <a:latin typeface="Times New Roman"/>
                        </a:rPr>
                        <a:t>SOE×IPP1</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-0.007**</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-0.005*</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0.0004</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FF0000"/>
                        </a:solidFill>
                        <a:effectLst/>
                        <a:latin typeface="Times New Roman"/>
                      </a:endParaRPr>
                    </a:p>
                  </a:txBody>
                  <a:tcPr marL="9525" marR="9525" marT="9525" marB="0" anchor="ctr">
                    <a:lnL>
                      <a:noFill/>
                    </a:lnL>
                    <a:lnR>
                      <a:noFill/>
                    </a:lnR>
                    <a:lnT>
                      <a:noFill/>
                    </a:lnT>
                    <a:lnB>
                      <a:noFill/>
                    </a:lnB>
                  </a:tcPr>
                </a:tc>
              </a:tr>
              <a:tr h="245468">
                <a:tc>
                  <a:txBody>
                    <a:bodyPr/>
                    <a:lstStyle/>
                    <a:p>
                      <a:pPr algn="l" fontAlgn="ctr"/>
                      <a:endParaRPr lang="en-US" sz="1400" b="0" i="0" u="none" strike="noStrike">
                        <a:solidFill>
                          <a:srgbClr val="FF0000"/>
                        </a:solidFill>
                        <a:effectLst/>
                        <a:latin typeface="Calibri"/>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(0.02)</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(0.09)</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(0.83)</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FF0000"/>
                        </a:solidFill>
                        <a:effectLst/>
                        <a:latin typeface="Times New Roman"/>
                      </a:endParaRPr>
                    </a:p>
                  </a:txBody>
                  <a:tcPr marL="9525" marR="9525" marT="9525" marB="0" anchor="ctr">
                    <a:lnL>
                      <a:noFill/>
                    </a:lnL>
                    <a:lnR>
                      <a:noFill/>
                    </a:lnR>
                    <a:lnT>
                      <a:noFill/>
                    </a:lnT>
                    <a:lnB>
                      <a:noFill/>
                    </a:lnB>
                  </a:tcPr>
                </a:tc>
              </a:tr>
              <a:tr h="245468">
                <a:tc>
                  <a:txBody>
                    <a:bodyPr/>
                    <a:lstStyle/>
                    <a:p>
                      <a:pPr algn="l" fontAlgn="ctr"/>
                      <a:r>
                        <a:rPr lang="en-US" sz="1400" b="0" i="0" u="none" strike="noStrike">
                          <a:solidFill>
                            <a:srgbClr val="000000"/>
                          </a:solidFill>
                          <a:effectLst/>
                          <a:latin typeface="Times New Roman"/>
                        </a:rPr>
                        <a:t>IPP2</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0.472</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0.301</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0.127</a:t>
                      </a:r>
                    </a:p>
                  </a:txBody>
                  <a:tcPr marL="9525" marR="9525" marT="9525" marB="0" anchor="ctr">
                    <a:lnL>
                      <a:noFill/>
                    </a:lnL>
                    <a:lnR>
                      <a:noFill/>
                    </a:lnR>
                    <a:lnT>
                      <a:noFill/>
                    </a:lnT>
                    <a:lnB>
                      <a:noFill/>
                    </a:lnB>
                  </a:tcPr>
                </a:tc>
              </a:tr>
              <a:tr h="245468">
                <a:tc>
                  <a:txBody>
                    <a:bodyPr/>
                    <a:lstStyle/>
                    <a:p>
                      <a:pPr algn="l" fontAlgn="ctr"/>
                      <a:endParaRPr lang="en-US" sz="1400" b="0" i="0" u="none" strike="noStrike">
                        <a:solidFill>
                          <a:srgbClr val="000000"/>
                        </a:solidFill>
                        <a:effectLst/>
                        <a:latin typeface="Calibri"/>
                      </a:endParaRP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(0.33)</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(0.66)</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(0.17)</a:t>
                      </a:r>
                    </a:p>
                  </a:txBody>
                  <a:tcPr marL="9525" marR="9525" marT="9525" marB="0" anchor="ctr">
                    <a:lnL>
                      <a:noFill/>
                    </a:lnL>
                    <a:lnR>
                      <a:noFill/>
                    </a:lnR>
                    <a:lnT>
                      <a:noFill/>
                    </a:lnT>
                    <a:lnB>
                      <a:noFill/>
                    </a:lnB>
                  </a:tcPr>
                </a:tc>
              </a:tr>
              <a:tr h="245468">
                <a:tc>
                  <a:txBody>
                    <a:bodyPr/>
                    <a:lstStyle/>
                    <a:p>
                      <a:pPr algn="l" fontAlgn="ctr"/>
                      <a:r>
                        <a:rPr lang="en-US" sz="1400" b="0" i="0" u="none" strike="noStrike">
                          <a:solidFill>
                            <a:srgbClr val="FF0000"/>
                          </a:solidFill>
                          <a:effectLst/>
                          <a:latin typeface="Times New Roman"/>
                        </a:rPr>
                        <a:t>SOE×IPP2</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-0.714*</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-0.611*</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FF0000"/>
                        </a:solidFill>
                        <a:effectLst/>
                        <a:latin typeface="Times New Roman"/>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-0.122**</a:t>
                      </a:r>
                    </a:p>
                  </a:txBody>
                  <a:tcPr marL="9525" marR="9525" marT="9525" marB="0" anchor="ctr">
                    <a:lnL>
                      <a:noFill/>
                    </a:lnL>
                    <a:lnR>
                      <a:noFill/>
                    </a:lnR>
                    <a:lnT>
                      <a:noFill/>
                    </a:lnT>
                    <a:lnB>
                      <a:noFill/>
                    </a:lnB>
                  </a:tcPr>
                </a:tc>
              </a:tr>
              <a:tr h="245468">
                <a:tc>
                  <a:txBody>
                    <a:bodyPr/>
                    <a:lstStyle/>
                    <a:p>
                      <a:pPr algn="l" fontAlgn="ctr"/>
                      <a:endParaRPr lang="en-US" sz="1400" b="0" i="0" u="none" strike="noStrike">
                        <a:solidFill>
                          <a:srgbClr val="FF0000"/>
                        </a:solidFill>
                        <a:effectLst/>
                        <a:latin typeface="Calibri"/>
                      </a:endParaRP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(0.06)</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(0.08)</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FF0000"/>
                        </a:solidFill>
                        <a:effectLst/>
                        <a:latin typeface="Times New Roman"/>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(0.01)</a:t>
                      </a:r>
                    </a:p>
                  </a:txBody>
                  <a:tcPr marL="9525" marR="9525" marT="9525" marB="0" anchor="ctr">
                    <a:lnL>
                      <a:noFill/>
                    </a:lnL>
                    <a:lnR>
                      <a:noFill/>
                    </a:lnR>
                    <a:lnT>
                      <a:noFill/>
                    </a:lnT>
                    <a:lnB>
                      <a:noFill/>
                    </a:lnB>
                  </a:tcPr>
                </a:tc>
              </a:tr>
              <a:tr h="245468">
                <a:tc>
                  <a:txBody>
                    <a:bodyPr/>
                    <a:lstStyle/>
                    <a:p>
                      <a:pPr algn="l" fontAlgn="ctr"/>
                      <a:r>
                        <a:rPr lang="en-US" sz="1400" b="0" i="0" u="none" strike="noStrike">
                          <a:solidFill>
                            <a:srgbClr val="000000"/>
                          </a:solidFill>
                          <a:effectLst/>
                          <a:latin typeface="Times New Roman"/>
                        </a:rPr>
                        <a:t>R&amp;D/assets (t-1)</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1.062***</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1.057***</a:t>
                      </a:r>
                    </a:p>
                  </a:txBody>
                  <a:tcPr marL="9525" marR="9525" marT="9525" marB="0" anchor="ctr">
                    <a:lnL>
                      <a:noFill/>
                    </a:lnL>
                    <a:lnR>
                      <a:noFill/>
                    </a:lnR>
                    <a:lnT>
                      <a:noFill/>
                    </a:lnT>
                    <a:lnB>
                      <a:noFill/>
                    </a:lnB>
                  </a:tcPr>
                </a:tc>
              </a:tr>
              <a:tr h="245468">
                <a:tc>
                  <a:txBody>
                    <a:bodyPr/>
                    <a:lstStyle/>
                    <a:p>
                      <a:pPr algn="l"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0.00 </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0.00 </a:t>
                      </a:r>
                    </a:p>
                  </a:txBody>
                  <a:tcPr marL="9525" marR="9525" marT="9525" marB="0" anchor="ctr">
                    <a:lnL>
                      <a:noFill/>
                    </a:lnL>
                    <a:lnR>
                      <a:noFill/>
                    </a:lnR>
                    <a:lnT>
                      <a:noFill/>
                    </a:lnT>
                    <a:lnB>
                      <a:noFill/>
                    </a:lnB>
                  </a:tcPr>
                </a:tc>
              </a:tr>
              <a:tr h="245468">
                <a:tc>
                  <a:txBody>
                    <a:bodyPr/>
                    <a:lstStyle/>
                    <a:p>
                      <a:pPr algn="l" fontAlgn="b"/>
                      <a:r>
                        <a:rPr lang="en-US" sz="1400" b="0" i="0" u="none" strike="noStrike">
                          <a:solidFill>
                            <a:srgbClr val="000000"/>
                          </a:solidFill>
                          <a:effectLst/>
                          <a:latin typeface="Times New Roman"/>
                        </a:rPr>
                        <a:t>Controls</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Yes</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Yes</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Yes</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Yes</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Yes</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Yes</a:t>
                      </a:r>
                    </a:p>
                  </a:txBody>
                  <a:tcPr marL="9525" marR="9525" marT="9525" marB="0" anchor="b">
                    <a:lnL>
                      <a:noFill/>
                    </a:lnL>
                    <a:lnR>
                      <a:noFill/>
                    </a:lnR>
                    <a:lnT>
                      <a:noFill/>
                    </a:lnT>
                    <a:lnB>
                      <a:noFill/>
                    </a:lnB>
                  </a:tcPr>
                </a:tc>
              </a:tr>
              <a:tr h="417199">
                <a:tc>
                  <a:txBody>
                    <a:bodyPr/>
                    <a:lstStyle/>
                    <a:p>
                      <a:pPr algn="l" fontAlgn="ctr"/>
                      <a:r>
                        <a:rPr lang="en-US" sz="1400" b="0" i="0" u="none" strike="noStrike">
                          <a:solidFill>
                            <a:srgbClr val="000000"/>
                          </a:solidFill>
                          <a:effectLst/>
                          <a:latin typeface="Times New Roman"/>
                        </a:rPr>
                        <a:t>Industry fixed effects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r>
              <a:tr h="417199">
                <a:tc>
                  <a:txBody>
                    <a:bodyPr/>
                    <a:lstStyle/>
                    <a:p>
                      <a:pPr algn="l" fontAlgn="ctr"/>
                      <a:r>
                        <a:rPr lang="en-US" sz="1400" b="0" i="0" u="none" strike="noStrike">
                          <a:solidFill>
                            <a:srgbClr val="000000"/>
                          </a:solidFill>
                          <a:effectLst/>
                          <a:latin typeface="Times New Roman"/>
                        </a:rPr>
                        <a:t>Province fixed effects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No</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No</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r>
              <a:tr h="245468">
                <a:tc>
                  <a:txBody>
                    <a:bodyPr/>
                    <a:lstStyle/>
                    <a:p>
                      <a:pPr algn="l" fontAlgn="ctr"/>
                      <a:r>
                        <a:rPr lang="en-US" sz="1400" b="0" i="0" u="none" strike="noStrike">
                          <a:solidFill>
                            <a:srgbClr val="000000"/>
                          </a:solidFill>
                          <a:effectLst/>
                          <a:latin typeface="Times New Roman"/>
                        </a:rPr>
                        <a:t>Observations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11,344</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10,816</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11,344</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10,816</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10,252</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9,760</a:t>
                      </a:r>
                    </a:p>
                  </a:txBody>
                  <a:tcPr marL="9525" marR="9525" marT="9525" marB="0" anchor="ctr">
                    <a:lnL>
                      <a:noFill/>
                    </a:lnL>
                    <a:lnR>
                      <a:noFill/>
                    </a:lnR>
                    <a:lnT>
                      <a:noFill/>
                    </a:lnT>
                    <a:lnB>
                      <a:noFill/>
                    </a:lnB>
                  </a:tcPr>
                </a:tc>
              </a:tr>
              <a:tr h="245468">
                <a:tc>
                  <a:txBody>
                    <a:bodyPr/>
                    <a:lstStyle/>
                    <a:p>
                      <a:pPr algn="l" fontAlgn="ctr"/>
                      <a:r>
                        <a:rPr lang="en-US" sz="1400" b="0" i="0" u="none" strike="noStrike">
                          <a:solidFill>
                            <a:srgbClr val="000000"/>
                          </a:solidFill>
                          <a:effectLst/>
                          <a:latin typeface="Times New Roman"/>
                        </a:rPr>
                        <a:t>R-squared</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0.282</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0.282</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0.3</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0.304</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0.893</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Times New Roman"/>
                        </a:rPr>
                        <a:t>0.895</a:t>
                      </a:r>
                    </a:p>
                  </a:txBody>
                  <a:tcPr marL="9525" marR="9525" marT="9525" marB="0" anchor="ctr">
                    <a:lnL>
                      <a:noFill/>
                    </a:lnL>
                    <a:lnR>
                      <a:noFill/>
                    </a:lnR>
                    <a:lnT>
                      <a:noFill/>
                    </a:lnT>
                    <a:lnB w="63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40264658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TextBox 7"/>
          <p:cNvSpPr txBox="1"/>
          <p:nvPr/>
        </p:nvSpPr>
        <p:spPr>
          <a:xfrm>
            <a:off x="824345" y="5726438"/>
            <a:ext cx="7991996" cy="646331"/>
          </a:xfrm>
          <a:prstGeom prst="rect">
            <a:avLst/>
          </a:prstGeom>
          <a:noFill/>
        </p:spPr>
        <p:txBody>
          <a:bodyPr wrap="none" rtlCol="0">
            <a:spAutoFit/>
          </a:bodyPr>
          <a:lstStyle/>
          <a:p>
            <a:pPr marL="285750" indent="-285750">
              <a:buFont typeface="Wingdings"/>
              <a:buChar char="è"/>
            </a:pPr>
            <a:r>
              <a:rPr lang="en-US" dirty="0" smtClean="0">
                <a:solidFill>
                  <a:srgbClr val="0033CC"/>
                </a:solidFill>
                <a:sym typeface="Wingdings" panose="05000000000000000000" pitchFamily="2" charset="2"/>
              </a:rPr>
              <a:t>IPR protection is significantly associated with innovation,  and private</a:t>
            </a:r>
          </a:p>
          <a:p>
            <a:r>
              <a:rPr lang="en-US" dirty="0" smtClean="0">
                <a:solidFill>
                  <a:srgbClr val="0033CC"/>
                </a:solidFill>
                <a:sym typeface="Wingdings" panose="05000000000000000000" pitchFamily="2" charset="2"/>
              </a:rPr>
              <a:t>firms advantage over SOE in innovation is larger in regions with high IPR </a:t>
            </a:r>
            <a:r>
              <a:rPr lang="en-US" dirty="0" smtClean="0">
                <a:solidFill>
                  <a:srgbClr val="0033CC"/>
                </a:solidFill>
                <a:sym typeface="Wingdings" panose="05000000000000000000" pitchFamily="2" charset="2"/>
              </a:rPr>
              <a:t>protection. </a:t>
            </a:r>
            <a:endParaRPr lang="en-US" dirty="0" smtClean="0">
              <a:solidFill>
                <a:srgbClr val="0033CC"/>
              </a:solidFill>
              <a:sym typeface="Wingdings" panose="05000000000000000000" pitchFamily="2" charset="2"/>
            </a:endParaRPr>
          </a:p>
        </p:txBody>
      </p:sp>
      <p:graphicFrame>
        <p:nvGraphicFramePr>
          <p:cNvPr id="2" name="Table 1"/>
          <p:cNvGraphicFramePr>
            <a:graphicFrameLocks noGrp="1"/>
          </p:cNvGraphicFramePr>
          <p:nvPr>
            <p:extLst>
              <p:ext uri="{D42A27DB-BD31-4B8C-83A1-F6EECF244321}">
                <p14:modId xmlns:p14="http://schemas.microsoft.com/office/powerpoint/2010/main" val="704761618"/>
              </p:ext>
            </p:extLst>
          </p:nvPr>
        </p:nvGraphicFramePr>
        <p:xfrm>
          <a:off x="990600" y="520263"/>
          <a:ext cx="7162800" cy="4883010"/>
        </p:xfrm>
        <a:graphic>
          <a:graphicData uri="http://schemas.openxmlformats.org/drawingml/2006/table">
            <a:tbl>
              <a:tblPr/>
              <a:tblGrid>
                <a:gridCol w="1325652"/>
                <a:gridCol w="972858"/>
                <a:gridCol w="972858"/>
                <a:gridCol w="972858"/>
                <a:gridCol w="972858"/>
                <a:gridCol w="972858"/>
                <a:gridCol w="972858"/>
              </a:tblGrid>
              <a:tr h="220000">
                <a:tc gridSpan="3">
                  <a:txBody>
                    <a:bodyPr/>
                    <a:lstStyle/>
                    <a:p>
                      <a:pPr algn="l" fontAlgn="ctr"/>
                      <a:r>
                        <a:rPr lang="en-US" sz="1400" b="0" i="1" u="none" strike="noStrike">
                          <a:solidFill>
                            <a:srgbClr val="000000"/>
                          </a:solidFill>
                          <a:effectLst/>
                          <a:latin typeface="Times New Roman"/>
                        </a:rPr>
                        <a:t>Panel B: Dependent var = Patent stock/assets</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l" fontAlgn="b"/>
                      <a:r>
                        <a:rPr lang="en-US" sz="1400" b="0" i="0" u="none" strike="noStrike">
                          <a:solidFill>
                            <a:srgbClr val="000000"/>
                          </a:solidFill>
                          <a:effectLst/>
                          <a:latin typeface="Calibri"/>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Calibri"/>
                        </a:rPr>
                        <a:t> </a:t>
                      </a:r>
                    </a:p>
                  </a:txBody>
                  <a:tcPr marL="9525" marR="9525" marT="9525"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000">
                <a:tc>
                  <a:txBody>
                    <a:bodyPr/>
                    <a:lstStyle/>
                    <a:p>
                      <a:pPr algn="l" fontAlgn="ctr"/>
                      <a:r>
                        <a:rPr lang="en-US" sz="1400" b="0" i="0" u="none" strike="noStrike">
                          <a:solidFill>
                            <a:srgbClr val="000000"/>
                          </a:solidFill>
                          <a:effectLst/>
                          <a:latin typeface="Times New Roman"/>
                        </a:rPr>
                        <a:t> </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(1)</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(2)</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(3)</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(4)</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(5)</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(6)</a:t>
                      </a:r>
                    </a:p>
                  </a:txBody>
                  <a:tcPr marL="9525" marR="9525" marT="9525" marB="0" anchor="ctr">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20000">
                <a:tc>
                  <a:txBody>
                    <a:bodyPr/>
                    <a:lstStyle/>
                    <a:p>
                      <a:pPr algn="l" fontAlgn="ctr"/>
                      <a:r>
                        <a:rPr lang="en-US" sz="1400" b="0" i="0" u="none" strike="noStrike">
                          <a:solidFill>
                            <a:srgbClr val="000000"/>
                          </a:solidFill>
                          <a:effectLst/>
                          <a:latin typeface="Times New Roman"/>
                        </a:rPr>
                        <a:t>SOE</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0.043**</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0.005</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0.041***</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0.01</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0.002</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ctr"/>
                      <a:r>
                        <a:rPr lang="en-US" sz="1400" b="0" i="0" u="none" strike="noStrike">
                          <a:solidFill>
                            <a:srgbClr val="000000"/>
                          </a:solidFill>
                          <a:effectLst/>
                          <a:latin typeface="Times New Roman"/>
                        </a:rPr>
                        <a:t>-0.003</a:t>
                      </a:r>
                    </a:p>
                  </a:txBody>
                  <a:tcPr marL="9525" marR="9525" marT="9525" marB="0" anchor="ctr">
                    <a:lnL>
                      <a:noFill/>
                    </a:lnL>
                    <a:lnR>
                      <a:noFill/>
                    </a:lnR>
                    <a:lnT w="6350" cap="flat" cmpd="sng" algn="ctr">
                      <a:solidFill>
                        <a:srgbClr val="000000"/>
                      </a:solidFill>
                      <a:prstDash val="solid"/>
                      <a:round/>
                      <a:headEnd type="none" w="med" len="med"/>
                      <a:tailEnd type="none" w="med" len="med"/>
                    </a:lnT>
                    <a:lnB>
                      <a:noFill/>
                    </a:lnB>
                  </a:tcPr>
                </a:tc>
              </a:tr>
              <a:tr h="220000">
                <a:tc>
                  <a:txBody>
                    <a:bodyPr/>
                    <a:lstStyle/>
                    <a:p>
                      <a:pPr algn="l" fontAlgn="ctr"/>
                      <a:endParaRPr lang="en-US" sz="1400" b="0" i="0" u="none" strike="noStrike">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(0.03)</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(0.74)</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(0.00)</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(0.41)</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(0.59)</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(0.35)</a:t>
                      </a:r>
                    </a:p>
                  </a:txBody>
                  <a:tcPr marL="9525" marR="9525" marT="9525" marB="0" anchor="ctr">
                    <a:lnL>
                      <a:noFill/>
                    </a:lnL>
                    <a:lnR>
                      <a:noFill/>
                    </a:lnR>
                    <a:lnT>
                      <a:noFill/>
                    </a:lnT>
                    <a:lnB>
                      <a:noFill/>
                    </a:lnB>
                  </a:tcPr>
                </a:tc>
              </a:tr>
              <a:tr h="220000">
                <a:tc>
                  <a:txBody>
                    <a:bodyPr/>
                    <a:lstStyle/>
                    <a:p>
                      <a:pPr algn="l" fontAlgn="ctr"/>
                      <a:r>
                        <a:rPr lang="en-US" sz="1400" b="0" i="0" u="none" strike="noStrike">
                          <a:solidFill>
                            <a:srgbClr val="000000"/>
                          </a:solidFill>
                          <a:effectLst/>
                          <a:latin typeface="Times New Roman"/>
                        </a:rPr>
                        <a:t>IPP1</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0.170***</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0.090***</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0.015*</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r>
              <a:tr h="220000">
                <a:tc>
                  <a:txBody>
                    <a:bodyPr/>
                    <a:lstStyle/>
                    <a:p>
                      <a:pPr algn="l" fontAlgn="ctr"/>
                      <a:endParaRPr lang="en-US" sz="1400" b="0" i="0" u="none" strike="noStrike">
                        <a:solidFill>
                          <a:srgbClr val="000000"/>
                        </a:solidFill>
                        <a:effectLst/>
                        <a:latin typeface="Calibri"/>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0.00 </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(0.00)</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(0.07)</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r>
              <a:tr h="220000">
                <a:tc>
                  <a:txBody>
                    <a:bodyPr/>
                    <a:lstStyle/>
                    <a:p>
                      <a:pPr algn="l" fontAlgn="ctr"/>
                      <a:r>
                        <a:rPr lang="en-US" sz="1400" b="0" i="0" u="none" strike="noStrike">
                          <a:solidFill>
                            <a:srgbClr val="FF0000"/>
                          </a:solidFill>
                          <a:effectLst/>
                          <a:latin typeface="Times New Roman"/>
                        </a:rPr>
                        <a:t>SOE×IPP1</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-0.109***</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-0.085***</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-0.011*</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FF0000"/>
                        </a:solidFill>
                        <a:effectLst/>
                        <a:latin typeface="Times New Roman"/>
                      </a:endParaRPr>
                    </a:p>
                  </a:txBody>
                  <a:tcPr marL="9525" marR="9525" marT="9525" marB="0" anchor="ctr">
                    <a:lnL>
                      <a:noFill/>
                    </a:lnL>
                    <a:lnR>
                      <a:noFill/>
                    </a:lnR>
                    <a:lnT>
                      <a:noFill/>
                    </a:lnT>
                    <a:lnB>
                      <a:noFill/>
                    </a:lnB>
                  </a:tcPr>
                </a:tc>
              </a:tr>
              <a:tr h="220000">
                <a:tc>
                  <a:txBody>
                    <a:bodyPr/>
                    <a:lstStyle/>
                    <a:p>
                      <a:pPr algn="l" fontAlgn="ctr"/>
                      <a:endParaRPr lang="en-US" sz="1400" b="0" i="0" u="none" strike="noStrike">
                        <a:solidFill>
                          <a:srgbClr val="FF0000"/>
                        </a:solidFill>
                        <a:effectLst/>
                        <a:latin typeface="Calibri"/>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0.00 </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(0.00)</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(0.08)</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FF0000"/>
                        </a:solidFill>
                        <a:effectLst/>
                        <a:latin typeface="Times New Roman"/>
                      </a:endParaRPr>
                    </a:p>
                  </a:txBody>
                  <a:tcPr marL="9525" marR="9525" marT="9525" marB="0" anchor="ctr">
                    <a:lnL>
                      <a:noFill/>
                    </a:lnL>
                    <a:lnR>
                      <a:noFill/>
                    </a:lnR>
                    <a:lnT>
                      <a:noFill/>
                    </a:lnT>
                    <a:lnB>
                      <a:noFill/>
                    </a:lnB>
                  </a:tcPr>
                </a:tc>
              </a:tr>
              <a:tr h="220000">
                <a:tc>
                  <a:txBody>
                    <a:bodyPr/>
                    <a:lstStyle/>
                    <a:p>
                      <a:pPr algn="l" fontAlgn="ctr"/>
                      <a:r>
                        <a:rPr lang="en-US" sz="1400" b="0" i="0" u="none" strike="noStrike">
                          <a:solidFill>
                            <a:srgbClr val="000000"/>
                          </a:solidFill>
                          <a:effectLst/>
                          <a:latin typeface="Times New Roman"/>
                        </a:rPr>
                        <a:t>IPP2</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6.851***</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3.423**</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0.443</a:t>
                      </a:r>
                    </a:p>
                  </a:txBody>
                  <a:tcPr marL="9525" marR="9525" marT="9525" marB="0" anchor="ctr">
                    <a:lnL>
                      <a:noFill/>
                    </a:lnL>
                    <a:lnR>
                      <a:noFill/>
                    </a:lnR>
                    <a:lnT>
                      <a:noFill/>
                    </a:lnT>
                    <a:lnB>
                      <a:noFill/>
                    </a:lnB>
                  </a:tcPr>
                </a:tc>
              </a:tr>
              <a:tr h="220000">
                <a:tc>
                  <a:txBody>
                    <a:bodyPr/>
                    <a:lstStyle/>
                    <a:p>
                      <a:pPr algn="l" fontAlgn="ctr"/>
                      <a:endParaRPr lang="en-US" sz="1400" b="0" i="0" u="none" strike="noStrike">
                        <a:solidFill>
                          <a:srgbClr val="000000"/>
                        </a:solidFill>
                        <a:effectLst/>
                        <a:latin typeface="Calibri"/>
                      </a:endParaRP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(0.00)</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00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(0.01)</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(0.16)</a:t>
                      </a:r>
                    </a:p>
                  </a:txBody>
                  <a:tcPr marL="9525" marR="9525" marT="9525" marB="0" anchor="ctr">
                    <a:lnL>
                      <a:noFill/>
                    </a:lnL>
                    <a:lnR>
                      <a:noFill/>
                    </a:lnR>
                    <a:lnT>
                      <a:noFill/>
                    </a:lnT>
                    <a:lnB>
                      <a:noFill/>
                    </a:lnB>
                  </a:tcPr>
                </a:tc>
              </a:tr>
              <a:tr h="220000">
                <a:tc>
                  <a:txBody>
                    <a:bodyPr/>
                    <a:lstStyle/>
                    <a:p>
                      <a:pPr algn="l" fontAlgn="ctr"/>
                      <a:r>
                        <a:rPr lang="en-US" sz="1400" b="0" i="0" u="none" strike="noStrike">
                          <a:solidFill>
                            <a:srgbClr val="FF0000"/>
                          </a:solidFill>
                          <a:effectLst/>
                          <a:latin typeface="Times New Roman"/>
                        </a:rPr>
                        <a:t>SOE×IPP2</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-4.669**</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-3.616**</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FF0000"/>
                        </a:solidFill>
                        <a:effectLst/>
                        <a:latin typeface="Times New Roman"/>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-0.324</a:t>
                      </a:r>
                    </a:p>
                  </a:txBody>
                  <a:tcPr marL="9525" marR="9525" marT="9525" marB="0" anchor="ctr">
                    <a:lnL>
                      <a:noFill/>
                    </a:lnL>
                    <a:lnR>
                      <a:noFill/>
                    </a:lnR>
                    <a:lnT>
                      <a:noFill/>
                    </a:lnT>
                    <a:lnB>
                      <a:noFill/>
                    </a:lnB>
                  </a:tcPr>
                </a:tc>
              </a:tr>
              <a:tr h="220000">
                <a:tc>
                  <a:txBody>
                    <a:bodyPr/>
                    <a:lstStyle/>
                    <a:p>
                      <a:pPr algn="l" fontAlgn="ctr"/>
                      <a:endParaRPr lang="en-US" sz="1400" b="0" i="0" u="none" strike="noStrike">
                        <a:solidFill>
                          <a:srgbClr val="FF0000"/>
                        </a:solidFill>
                        <a:effectLst/>
                        <a:latin typeface="Calibri"/>
                      </a:endParaRP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(0.03)</a:t>
                      </a:r>
                    </a:p>
                  </a:txBody>
                  <a:tcPr marL="9525" marR="9525" marT="9525" marB="0" anchor="ctr">
                    <a:lnL>
                      <a:noFill/>
                    </a:lnL>
                    <a:lnR>
                      <a:noFill/>
                    </a:lnR>
                    <a:lnT>
                      <a:noFill/>
                    </a:lnT>
                    <a:lnB>
                      <a:noFill/>
                    </a:lnB>
                  </a:tcPr>
                </a:tc>
                <a:tc>
                  <a:txBody>
                    <a:bodyPr/>
                    <a:lstStyle/>
                    <a:p>
                      <a:pPr algn="l" fontAlgn="t"/>
                      <a:endParaRPr lang="en-US" sz="1400" b="0" i="0" u="none" strike="noStrike">
                        <a:solidFill>
                          <a:srgbClr val="FF0000"/>
                        </a:solidFill>
                        <a:effectLst/>
                        <a:latin typeface="Calibri"/>
                      </a:endParaRPr>
                    </a:p>
                  </a:txBody>
                  <a:tcPr marL="9525" marR="9525" marT="9525" marB="0">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(0.04)</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FF0000"/>
                        </a:solidFill>
                        <a:effectLst/>
                        <a:latin typeface="Times New Roman"/>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FF0000"/>
                          </a:solidFill>
                          <a:effectLst/>
                          <a:latin typeface="Times New Roman"/>
                        </a:rPr>
                        <a:t>(0.21)</a:t>
                      </a:r>
                    </a:p>
                  </a:txBody>
                  <a:tcPr marL="9525" marR="9525" marT="9525" marB="0" anchor="ctr">
                    <a:lnL>
                      <a:noFill/>
                    </a:lnL>
                    <a:lnR>
                      <a:noFill/>
                    </a:lnR>
                    <a:lnT>
                      <a:noFill/>
                    </a:lnT>
                    <a:lnB>
                      <a:noFill/>
                    </a:lnB>
                  </a:tcPr>
                </a:tc>
              </a:tr>
              <a:tr h="220000">
                <a:tc>
                  <a:txBody>
                    <a:bodyPr/>
                    <a:lstStyle/>
                    <a:p>
                      <a:pPr algn="l" fontAlgn="ctr"/>
                      <a:r>
                        <a:rPr lang="en-US" sz="1400" b="0" i="0" u="none" strike="noStrike">
                          <a:solidFill>
                            <a:srgbClr val="000000"/>
                          </a:solidFill>
                          <a:effectLst/>
                          <a:latin typeface="Times New Roman"/>
                        </a:rPr>
                        <a:t>Patents/assets(t-1)</a:t>
                      </a: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0.984***</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0.978***</a:t>
                      </a:r>
                    </a:p>
                  </a:txBody>
                  <a:tcPr marL="9525" marR="9525" marT="9525" marB="0" anchor="ctr">
                    <a:lnL>
                      <a:noFill/>
                    </a:lnL>
                    <a:lnR>
                      <a:noFill/>
                    </a:lnR>
                    <a:lnT>
                      <a:noFill/>
                    </a:lnT>
                    <a:lnB>
                      <a:noFill/>
                    </a:lnB>
                  </a:tcPr>
                </a:tc>
              </a:tr>
              <a:tr h="220000">
                <a:tc>
                  <a:txBody>
                    <a:bodyPr/>
                    <a:lstStyle/>
                    <a:p>
                      <a:pPr algn="l"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endParaRPr lang="en-US" sz="1400" b="0" i="0" u="none" strike="noStrike">
                        <a:solidFill>
                          <a:srgbClr val="000000"/>
                        </a:solidFill>
                        <a:effectLst/>
                        <a:latin typeface="Times New Roman"/>
                      </a:endParaRP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0.00 </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0.00 </a:t>
                      </a:r>
                    </a:p>
                  </a:txBody>
                  <a:tcPr marL="9525" marR="9525" marT="9525" marB="0" anchor="ctr">
                    <a:lnL>
                      <a:noFill/>
                    </a:lnL>
                    <a:lnR>
                      <a:noFill/>
                    </a:lnR>
                    <a:lnT>
                      <a:noFill/>
                    </a:lnT>
                    <a:lnB>
                      <a:noFill/>
                    </a:lnB>
                  </a:tcPr>
                </a:tc>
              </a:tr>
              <a:tr h="220000">
                <a:tc>
                  <a:txBody>
                    <a:bodyPr/>
                    <a:lstStyle/>
                    <a:p>
                      <a:pPr algn="l" fontAlgn="b"/>
                      <a:r>
                        <a:rPr lang="en-US" sz="1400" b="0" i="0" u="none" strike="noStrike">
                          <a:solidFill>
                            <a:srgbClr val="000000"/>
                          </a:solidFill>
                          <a:effectLst/>
                          <a:latin typeface="Times New Roman"/>
                        </a:rPr>
                        <a:t>Controls</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Yes</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Yes</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Yes</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Yes</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Yes</a:t>
                      </a:r>
                    </a:p>
                  </a:txBody>
                  <a:tcPr marL="9525" marR="9525" marT="9525"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Yes</a:t>
                      </a:r>
                    </a:p>
                  </a:txBody>
                  <a:tcPr marL="9525" marR="9525" marT="9525" marB="0" anchor="b">
                    <a:lnL>
                      <a:noFill/>
                    </a:lnL>
                    <a:lnR>
                      <a:noFill/>
                    </a:lnR>
                    <a:lnT>
                      <a:noFill/>
                    </a:lnT>
                    <a:lnB>
                      <a:noFill/>
                    </a:lnB>
                  </a:tcPr>
                </a:tc>
              </a:tr>
              <a:tr h="220000">
                <a:tc>
                  <a:txBody>
                    <a:bodyPr/>
                    <a:lstStyle/>
                    <a:p>
                      <a:pPr algn="l" fontAlgn="ctr"/>
                      <a:r>
                        <a:rPr lang="en-US" sz="1400" b="0" i="0" u="none" strike="noStrike">
                          <a:solidFill>
                            <a:srgbClr val="000000"/>
                          </a:solidFill>
                          <a:effectLst/>
                          <a:latin typeface="Times New Roman"/>
                        </a:rPr>
                        <a:t>Industry fixed effects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r>
              <a:tr h="220000">
                <a:tc>
                  <a:txBody>
                    <a:bodyPr/>
                    <a:lstStyle/>
                    <a:p>
                      <a:pPr algn="l" fontAlgn="ctr"/>
                      <a:r>
                        <a:rPr lang="en-US" sz="1400" b="0" i="0" u="none" strike="noStrike">
                          <a:solidFill>
                            <a:srgbClr val="000000"/>
                          </a:solidFill>
                          <a:effectLst/>
                          <a:latin typeface="Times New Roman"/>
                        </a:rPr>
                        <a:t>Province fixed effects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No</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No</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Yes</a:t>
                      </a:r>
                    </a:p>
                  </a:txBody>
                  <a:tcPr marL="9525" marR="9525" marT="9525" marB="0" anchor="ctr">
                    <a:lnL>
                      <a:noFill/>
                    </a:lnL>
                    <a:lnR>
                      <a:noFill/>
                    </a:lnR>
                    <a:lnT>
                      <a:noFill/>
                    </a:lnT>
                    <a:lnB>
                      <a:noFill/>
                    </a:lnB>
                  </a:tcPr>
                </a:tc>
              </a:tr>
              <a:tr h="220000">
                <a:tc>
                  <a:txBody>
                    <a:bodyPr/>
                    <a:lstStyle/>
                    <a:p>
                      <a:pPr algn="l" fontAlgn="ctr"/>
                      <a:r>
                        <a:rPr lang="en-US" sz="1400" b="0" i="0" u="none" strike="noStrike">
                          <a:solidFill>
                            <a:srgbClr val="000000"/>
                          </a:solidFill>
                          <a:effectLst/>
                          <a:latin typeface="Times New Roman"/>
                        </a:rPr>
                        <a:t>Observations</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15,827</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14,687</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15,827</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14,687</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15,827</a:t>
                      </a:r>
                    </a:p>
                  </a:txBody>
                  <a:tcPr marL="9525" marR="9525" marT="9525" marB="0" anchor="ctr">
                    <a:lnL>
                      <a:noFill/>
                    </a:lnL>
                    <a:lnR>
                      <a:noFill/>
                    </a:lnR>
                    <a:lnT>
                      <a:noFill/>
                    </a:lnT>
                    <a:lnB>
                      <a:noFill/>
                    </a:lnB>
                  </a:tcPr>
                </a:tc>
                <a:tc>
                  <a:txBody>
                    <a:bodyPr/>
                    <a:lstStyle/>
                    <a:p>
                      <a:pPr algn="ctr" fontAlgn="ctr"/>
                      <a:r>
                        <a:rPr lang="en-US" sz="1400" b="0" i="0" u="none" strike="noStrike">
                          <a:solidFill>
                            <a:srgbClr val="000000"/>
                          </a:solidFill>
                          <a:effectLst/>
                          <a:latin typeface="Times New Roman"/>
                        </a:rPr>
                        <a:t>14,687</a:t>
                      </a:r>
                    </a:p>
                  </a:txBody>
                  <a:tcPr marL="9525" marR="9525" marT="9525" marB="0" anchor="ctr">
                    <a:lnL>
                      <a:noFill/>
                    </a:lnL>
                    <a:lnR>
                      <a:noFill/>
                    </a:lnR>
                    <a:lnT>
                      <a:noFill/>
                    </a:lnT>
                    <a:lnB>
                      <a:noFill/>
                    </a:lnB>
                  </a:tcPr>
                </a:tc>
              </a:tr>
              <a:tr h="231000">
                <a:tc>
                  <a:txBody>
                    <a:bodyPr/>
                    <a:lstStyle/>
                    <a:p>
                      <a:pPr algn="l" fontAlgn="ctr"/>
                      <a:r>
                        <a:rPr lang="en-US" sz="1400" b="0" i="0" u="none" strike="noStrike">
                          <a:solidFill>
                            <a:srgbClr val="000000"/>
                          </a:solidFill>
                          <a:effectLst/>
                          <a:latin typeface="Times New Roman"/>
                        </a:rPr>
                        <a:t>R-squared</a:t>
                      </a: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0.156</a:t>
                      </a: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0.161</a:t>
                      </a: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0.191</a:t>
                      </a: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0.196</a:t>
                      </a: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fontAlgn="ctr"/>
                      <a:r>
                        <a:rPr lang="en-US" sz="1400" b="0" i="0" u="none" strike="noStrike">
                          <a:solidFill>
                            <a:srgbClr val="000000"/>
                          </a:solidFill>
                          <a:effectLst/>
                          <a:latin typeface="Times New Roman"/>
                        </a:rPr>
                        <a:t>0.878</a:t>
                      </a: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tcPr>
                </a:tc>
                <a:tc>
                  <a:txBody>
                    <a:bodyPr/>
                    <a:lstStyle/>
                    <a:p>
                      <a:pPr algn="ctr" fontAlgn="ctr"/>
                      <a:r>
                        <a:rPr lang="en-US" sz="1400" b="0" i="0" u="none" strike="noStrike" dirty="0">
                          <a:solidFill>
                            <a:srgbClr val="000000"/>
                          </a:solidFill>
                          <a:effectLst/>
                          <a:latin typeface="Times New Roman"/>
                        </a:rPr>
                        <a:t>0.871</a:t>
                      </a:r>
                    </a:p>
                  </a:txBody>
                  <a:tcPr marL="9525" marR="9525" marT="9525" marB="0" anchor="ctr">
                    <a:lnL>
                      <a:noFill/>
                    </a:lnL>
                    <a:lnR>
                      <a:noFill/>
                    </a:lnR>
                    <a:lnT>
                      <a:noFill/>
                    </a:lnT>
                    <a:lnB w="1905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530373678"/>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SOE Privatization as Identification</a:t>
            </a:r>
            <a:endParaRPr lang="en-US" dirty="0"/>
          </a:p>
        </p:txBody>
      </p:sp>
      <p:sp>
        <p:nvSpPr>
          <p:cNvPr id="3" name="Content Placeholder 2"/>
          <p:cNvSpPr>
            <a:spLocks noGrp="1"/>
          </p:cNvSpPr>
          <p:nvPr>
            <p:ph idx="1"/>
          </p:nvPr>
        </p:nvSpPr>
        <p:spPr>
          <a:xfrm>
            <a:off x="457200" y="1066800"/>
            <a:ext cx="8229600" cy="4525963"/>
          </a:xfrm>
        </p:spPr>
        <p:txBody>
          <a:bodyPr>
            <a:noAutofit/>
          </a:bodyPr>
          <a:lstStyle/>
          <a:p>
            <a:r>
              <a:rPr lang="en-US" sz="2400" dirty="0" smtClean="0"/>
              <a:t>So far the regression results are </a:t>
            </a:r>
            <a:r>
              <a:rPr lang="en-US" sz="2400" dirty="0" smtClean="0"/>
              <a:t>promising.</a:t>
            </a:r>
            <a:endParaRPr lang="en-US" sz="2400" dirty="0" smtClean="0"/>
          </a:p>
          <a:p>
            <a:endParaRPr lang="en-US" sz="2400" dirty="0"/>
          </a:p>
          <a:p>
            <a:r>
              <a:rPr lang="en-US" sz="2400" dirty="0" smtClean="0"/>
              <a:t>But there remains a key concern about interpretation: Does IPR protection has a causal effect on innovation? </a:t>
            </a:r>
          </a:p>
          <a:p>
            <a:endParaRPr lang="en-US" sz="2400" dirty="0"/>
          </a:p>
          <a:p>
            <a:r>
              <a:rPr lang="en-US" sz="2400" dirty="0" smtClean="0"/>
              <a:t>The regression result could be driven by a reverse causality: More innovative firms demand more IPR </a:t>
            </a:r>
            <a:r>
              <a:rPr lang="en-US" sz="2400" dirty="0" smtClean="0"/>
              <a:t>protection.</a:t>
            </a:r>
            <a:endParaRPr lang="en-US" sz="2400" dirty="0" smtClean="0"/>
          </a:p>
          <a:p>
            <a:endParaRPr lang="en-US" sz="2400" dirty="0"/>
          </a:p>
          <a:p>
            <a:r>
              <a:rPr lang="en-US" sz="2400" dirty="0" smtClean="0"/>
              <a:t>To address this concern, we use SOE privatization as an identification </a:t>
            </a:r>
            <a:r>
              <a:rPr lang="en-US" sz="2400" dirty="0" smtClean="0"/>
              <a:t>strategy.</a:t>
            </a:r>
            <a:endParaRPr lang="en-US" sz="2400" dirty="0"/>
          </a:p>
        </p:txBody>
      </p:sp>
    </p:spTree>
    <p:extLst>
      <p:ext uri="{BB962C8B-B14F-4D97-AF65-F5344CB8AC3E}">
        <p14:creationId xmlns:p14="http://schemas.microsoft.com/office/powerpoint/2010/main" val="1380593202"/>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China’s SOE Privatization: Background</a:t>
            </a:r>
            <a:endParaRPr lang="en-US" dirty="0"/>
          </a:p>
        </p:txBody>
      </p:sp>
      <p:sp>
        <p:nvSpPr>
          <p:cNvPr id="3" name="Content Placeholder 2"/>
          <p:cNvSpPr>
            <a:spLocks noGrp="1"/>
          </p:cNvSpPr>
          <p:nvPr>
            <p:ph idx="1"/>
          </p:nvPr>
        </p:nvSpPr>
        <p:spPr>
          <a:xfrm>
            <a:off x="381000" y="1066800"/>
            <a:ext cx="8686800" cy="5638800"/>
          </a:xfrm>
        </p:spPr>
        <p:txBody>
          <a:bodyPr>
            <a:noAutofit/>
          </a:bodyPr>
          <a:lstStyle/>
          <a:p>
            <a:r>
              <a:rPr lang="en-US" sz="2000" dirty="0" smtClean="0"/>
              <a:t>1995-2005 China experienced the largest SOE privatization in </a:t>
            </a:r>
            <a:r>
              <a:rPr lang="en-US" sz="2000" dirty="0" smtClean="0"/>
              <a:t>history.</a:t>
            </a:r>
            <a:endParaRPr lang="en-US" sz="2000" dirty="0" smtClean="0"/>
          </a:p>
          <a:p>
            <a:pPr marL="0" indent="0">
              <a:buNone/>
            </a:pPr>
            <a:endParaRPr lang="en-US" sz="2000" dirty="0" smtClean="0"/>
          </a:p>
          <a:p>
            <a:r>
              <a:rPr lang="en-US" sz="2000" dirty="0" smtClean="0"/>
              <a:t>The massive privatization program was unleashed by the </a:t>
            </a:r>
            <a:r>
              <a:rPr lang="en-US" sz="2000" dirty="0"/>
              <a:t>Third Plenum of the Fourteenth Chinese Communist Party Congress in the fall of 1993, which endorsed </a:t>
            </a:r>
            <a:r>
              <a:rPr lang="en-US" sz="2000" dirty="0" smtClean="0"/>
              <a:t>private corporate ownership </a:t>
            </a:r>
            <a:r>
              <a:rPr lang="en-US" sz="2000" dirty="0"/>
              <a:t>in </a:t>
            </a:r>
            <a:r>
              <a:rPr lang="en-US" sz="2000" dirty="0" smtClean="0"/>
              <a:t>China.</a:t>
            </a:r>
            <a:endParaRPr lang="en-US" sz="2000" dirty="0" smtClean="0"/>
          </a:p>
          <a:p>
            <a:endParaRPr lang="en-US" sz="2000" dirty="0" smtClean="0"/>
          </a:p>
          <a:p>
            <a:r>
              <a:rPr lang="en-US" sz="2000" dirty="0" smtClean="0"/>
              <a:t>At </a:t>
            </a:r>
            <a:r>
              <a:rPr lang="en-US" sz="2000" dirty="0"/>
              <a:t>the beginning of the SOE </a:t>
            </a:r>
            <a:r>
              <a:rPr lang="en-US" sz="2000" dirty="0" smtClean="0"/>
              <a:t>privatization wave (mid 90s), 2/3 SOEs </a:t>
            </a:r>
            <a:r>
              <a:rPr lang="en-US" sz="2000" dirty="0"/>
              <a:t>were losing money and </a:t>
            </a:r>
            <a:r>
              <a:rPr lang="en-US" sz="2000" dirty="0" smtClean="0"/>
              <a:t>½ had negative </a:t>
            </a:r>
            <a:r>
              <a:rPr lang="en-US" sz="2000" dirty="0"/>
              <a:t>book equity due to decades of state ownership and weak managerial </a:t>
            </a:r>
            <a:r>
              <a:rPr lang="en-US" sz="2000" dirty="0" smtClean="0"/>
              <a:t>incentives.</a:t>
            </a:r>
            <a:endParaRPr lang="en-US" sz="2000" dirty="0"/>
          </a:p>
          <a:p>
            <a:endParaRPr lang="en-US" sz="2000" dirty="0" smtClean="0"/>
          </a:p>
          <a:p>
            <a:r>
              <a:rPr lang="en-US" sz="2000" dirty="0" smtClean="0"/>
              <a:t>Thus the goal for the privatization program was broad economic reform—subject managers to market forces than central planning; not about innovation (innovation as a policy goal did not appear until 2011, the 12</a:t>
            </a:r>
            <a:r>
              <a:rPr lang="en-US" sz="2000" baseline="30000" dirty="0" smtClean="0"/>
              <a:t>th</a:t>
            </a:r>
            <a:r>
              <a:rPr lang="en-US" sz="2000" dirty="0" smtClean="0"/>
              <a:t> Five Year Plan</a:t>
            </a:r>
            <a:r>
              <a:rPr lang="en-US" sz="2000" dirty="0" smtClean="0"/>
              <a:t>).</a:t>
            </a:r>
            <a:endParaRPr lang="en-US" sz="2000" dirty="0" smtClean="0"/>
          </a:p>
          <a:p>
            <a:endParaRPr lang="en-US" sz="2000" dirty="0"/>
          </a:p>
        </p:txBody>
      </p:sp>
    </p:spTree>
    <p:extLst>
      <p:ext uri="{BB962C8B-B14F-4D97-AF65-F5344CB8AC3E}">
        <p14:creationId xmlns:p14="http://schemas.microsoft.com/office/powerpoint/2010/main" val="2115318457"/>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SOE Privatization and Diff-in-Diff Approach</a:t>
            </a:r>
            <a:endParaRPr lang="en-US" dirty="0"/>
          </a:p>
        </p:txBody>
      </p:sp>
      <p:sp>
        <p:nvSpPr>
          <p:cNvPr id="3" name="Content Placeholder 2"/>
          <p:cNvSpPr>
            <a:spLocks noGrp="1"/>
          </p:cNvSpPr>
          <p:nvPr>
            <p:ph idx="1"/>
          </p:nvPr>
        </p:nvSpPr>
        <p:spPr>
          <a:xfrm>
            <a:off x="457200" y="1143000"/>
            <a:ext cx="8229600" cy="4525963"/>
          </a:xfrm>
        </p:spPr>
        <p:txBody>
          <a:bodyPr>
            <a:noAutofit/>
          </a:bodyPr>
          <a:lstStyle/>
          <a:p>
            <a:r>
              <a:rPr lang="en-US" sz="2400" dirty="0" smtClean="0"/>
              <a:t>Thus, as far as innovation is concerned, SOE privatization provides an exogenous change in </a:t>
            </a:r>
            <a:r>
              <a:rPr lang="en-US" sz="2400" dirty="0" smtClean="0"/>
              <a:t>ownership.</a:t>
            </a:r>
            <a:endParaRPr lang="en-US" sz="2400" dirty="0" smtClean="0"/>
          </a:p>
          <a:p>
            <a:endParaRPr lang="en-US" sz="2400" dirty="0"/>
          </a:p>
          <a:p>
            <a:r>
              <a:rPr lang="en-US" sz="2400" dirty="0" smtClean="0"/>
              <a:t>We can study the before-after change in innovation, and compare this change across regions with different IPR protection (diff-in-diff approach</a:t>
            </a:r>
            <a:r>
              <a:rPr lang="en-US" sz="2400" dirty="0" smtClean="0"/>
              <a:t>).</a:t>
            </a:r>
            <a:endParaRPr lang="en-US" sz="2400" dirty="0" smtClean="0"/>
          </a:p>
          <a:p>
            <a:endParaRPr lang="en-US" sz="2400" dirty="0"/>
          </a:p>
          <a:p>
            <a:r>
              <a:rPr lang="en-US" sz="2400" dirty="0" smtClean="0"/>
              <a:t>In addition, failure of SOE privatization is also exogenous (typically due to disagreement about shareholding structure), and we can compare the change in completed versus failed </a:t>
            </a:r>
            <a:r>
              <a:rPr lang="en-US" sz="2400" dirty="0" smtClean="0"/>
              <a:t>privatizations.</a:t>
            </a:r>
            <a:endParaRPr lang="en-US" sz="2400" dirty="0"/>
          </a:p>
        </p:txBody>
      </p:sp>
    </p:spTree>
    <p:extLst>
      <p:ext uri="{BB962C8B-B14F-4D97-AF65-F5344CB8AC3E}">
        <p14:creationId xmlns:p14="http://schemas.microsoft.com/office/powerpoint/2010/main" val="1599817045"/>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SOE Privatization – Regressions</a:t>
            </a:r>
            <a:endParaRPr lang="en-US" dirty="0"/>
          </a:p>
        </p:txBody>
      </p:sp>
      <p:sp>
        <p:nvSpPr>
          <p:cNvPr id="5" name="TextBox 4"/>
          <p:cNvSpPr txBox="1"/>
          <p:nvPr/>
        </p:nvSpPr>
        <p:spPr>
          <a:xfrm>
            <a:off x="457200" y="6095999"/>
            <a:ext cx="8863645" cy="707886"/>
          </a:xfrm>
          <a:prstGeom prst="rect">
            <a:avLst/>
          </a:prstGeom>
          <a:noFill/>
        </p:spPr>
        <p:txBody>
          <a:bodyPr wrap="none" rtlCol="0">
            <a:spAutoFit/>
          </a:bodyPr>
          <a:lstStyle/>
          <a:p>
            <a:pPr marL="285750" indent="-285750">
              <a:buFont typeface="Wingdings" pitchFamily="2" charset="2"/>
              <a:buChar char="è"/>
            </a:pPr>
            <a:r>
              <a:rPr lang="en-US" sz="2000" dirty="0" smtClean="0">
                <a:solidFill>
                  <a:srgbClr val="0033CC"/>
                </a:solidFill>
                <a:sym typeface="Wingdings" panose="05000000000000000000" pitchFamily="2" charset="2"/>
              </a:rPr>
              <a:t>Regressions confirm diff-in-diff result: </a:t>
            </a:r>
            <a:r>
              <a:rPr lang="en-US" sz="2000" dirty="0" smtClean="0">
                <a:solidFill>
                  <a:srgbClr val="0033CC"/>
                </a:solidFill>
              </a:rPr>
              <a:t>Increases in R&amp;D concentrated in high IPR </a:t>
            </a:r>
          </a:p>
          <a:p>
            <a:r>
              <a:rPr lang="en-US" sz="2000" dirty="0" smtClean="0">
                <a:solidFill>
                  <a:srgbClr val="0033CC"/>
                </a:solidFill>
              </a:rPr>
              <a:t>regions, and all the increase comes from completed SOE </a:t>
            </a:r>
            <a:r>
              <a:rPr lang="en-US" sz="2000" dirty="0" smtClean="0">
                <a:solidFill>
                  <a:srgbClr val="0033CC"/>
                </a:solidFill>
              </a:rPr>
              <a:t>privatizations.</a:t>
            </a:r>
            <a:endParaRPr lang="en-US" sz="2000" dirty="0">
              <a:solidFill>
                <a:srgbClr val="0033CC"/>
              </a:solidFill>
            </a:endParaRPr>
          </a:p>
        </p:txBody>
      </p:sp>
      <p:sp>
        <p:nvSpPr>
          <p:cNvPr id="6" name="TextBox 5"/>
          <p:cNvSpPr txBox="1"/>
          <p:nvPr/>
        </p:nvSpPr>
        <p:spPr>
          <a:xfrm>
            <a:off x="457200" y="849868"/>
            <a:ext cx="1796902" cy="369332"/>
          </a:xfrm>
          <a:prstGeom prst="rect">
            <a:avLst/>
          </a:prstGeom>
          <a:noFill/>
        </p:spPr>
        <p:txBody>
          <a:bodyPr wrap="none" rtlCol="0">
            <a:spAutoFit/>
          </a:bodyPr>
          <a:lstStyle/>
          <a:p>
            <a:r>
              <a:rPr lang="en-US" dirty="0" smtClean="0">
                <a:solidFill>
                  <a:srgbClr val="FF0000"/>
                </a:solidFill>
              </a:rPr>
              <a:t>Table 10 in paper</a:t>
            </a:r>
            <a:endParaRPr lang="en-US" dirty="0">
              <a:solidFill>
                <a:srgbClr val="FF0000"/>
              </a:solidFill>
            </a:endParaRPr>
          </a:p>
        </p:txBody>
      </p:sp>
      <p:graphicFrame>
        <p:nvGraphicFramePr>
          <p:cNvPr id="7" name="Table 6"/>
          <p:cNvGraphicFramePr>
            <a:graphicFrameLocks noGrp="1"/>
          </p:cNvGraphicFramePr>
          <p:nvPr>
            <p:extLst>
              <p:ext uri="{D42A27DB-BD31-4B8C-83A1-F6EECF244321}">
                <p14:modId xmlns:p14="http://schemas.microsoft.com/office/powerpoint/2010/main" val="2994620127"/>
              </p:ext>
            </p:extLst>
          </p:nvPr>
        </p:nvGraphicFramePr>
        <p:xfrm>
          <a:off x="685800" y="1219200"/>
          <a:ext cx="8077201" cy="4592376"/>
        </p:xfrm>
        <a:graphic>
          <a:graphicData uri="http://schemas.openxmlformats.org/drawingml/2006/table">
            <a:tbl>
              <a:tblPr firstRow="1" firstCol="1" bandRow="1"/>
              <a:tblGrid>
                <a:gridCol w="1453070"/>
                <a:gridCol w="830325"/>
                <a:gridCol w="703666"/>
                <a:gridCol w="829445"/>
                <a:gridCol w="826807"/>
                <a:gridCol w="240125"/>
                <a:gridCol w="822410"/>
                <a:gridCol w="818891"/>
                <a:gridCol w="738848"/>
                <a:gridCol w="813614"/>
              </a:tblGrid>
              <a:tr h="221213">
                <a:tc gridSpan="10">
                  <a:txBody>
                    <a:bodyPr/>
                    <a:lstStyle/>
                    <a:p>
                      <a:pPr marL="0" marR="0">
                        <a:lnSpc>
                          <a:spcPct val="115000"/>
                        </a:lnSpc>
                        <a:spcBef>
                          <a:spcPts val="0"/>
                        </a:spcBef>
                        <a:spcAft>
                          <a:spcPts val="0"/>
                        </a:spcAft>
                      </a:pPr>
                      <a:r>
                        <a:rPr lang="en-US" sz="1400" i="1" dirty="0">
                          <a:solidFill>
                            <a:srgbClr val="000000"/>
                          </a:solidFill>
                          <a:effectLst/>
                          <a:latin typeface="Times New Roman"/>
                          <a:ea typeface="Times New Roman"/>
                          <a:cs typeface="Times New Roman"/>
                        </a:rPr>
                        <a:t>Panel A: R&amp;D/Asset</a:t>
                      </a:r>
                      <a:endParaRPr lang="en-US" sz="1400" dirty="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26296">
                <a:tc>
                  <a:txBody>
                    <a:bodyPr/>
                    <a:lstStyle/>
                    <a:p>
                      <a:pPr>
                        <a:lnSpc>
                          <a:spcPct val="115000"/>
                        </a:lnSpc>
                      </a:pPr>
                      <a:endParaRPr lang="en-US" sz="1400">
                        <a:effectLst/>
                        <a:latin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gridSpan="4">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Privatization completed</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a:lnSpc>
                          <a:spcPct val="115000"/>
                        </a:lnSpc>
                      </a:pPr>
                      <a:endParaRPr lang="en-US" sz="1400">
                        <a:effectLst/>
                        <a:latin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gridSpan="4">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Privatization failed</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26296">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(3)</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(4)</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(5)</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(6)</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(7)</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(8)</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42427">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 </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High IPP1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Low IPP1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High IPP2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Low IPP2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High IPP1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Low IPP1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High IPP2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Low IPP2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38244">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After(1st year)</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0.002**</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0.002</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0.001</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0.002**</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400">
                        <a:effectLst/>
                        <a:latin typeface="Calibri"/>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-0.000</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-0.002</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0.002</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-0.002</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438244">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(0.012)</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(0.272)</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(0.486)</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(0.031)</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(0.756)</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(0.443)</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(0.384)</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(0.225)</a:t>
                      </a:r>
                      <a:endParaRPr lang="en-US" sz="1400">
                        <a:effectLst/>
                        <a:latin typeface="Calibri"/>
                        <a:ea typeface="SimSun"/>
                        <a:cs typeface="Times New Roman"/>
                      </a:endParaRPr>
                    </a:p>
                  </a:txBody>
                  <a:tcPr marL="68580" marR="68580" marT="0" marB="0">
                    <a:lnL>
                      <a:noFill/>
                    </a:lnL>
                    <a:lnR>
                      <a:noFill/>
                    </a:lnR>
                    <a:lnT>
                      <a:noFill/>
                    </a:lnT>
                    <a:lnB>
                      <a:noFill/>
                    </a:lnB>
                  </a:tcPr>
                </a:tc>
              </a:tr>
              <a:tr h="438244">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After(2nd year)</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0.003*</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0.001</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0.003*</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0.000</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0.003</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-0.002</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0.002</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-0.003</a:t>
                      </a:r>
                      <a:endParaRPr lang="en-US" sz="1400">
                        <a:effectLst/>
                        <a:latin typeface="Calibri"/>
                        <a:ea typeface="SimSun"/>
                        <a:cs typeface="Times New Roman"/>
                      </a:endParaRPr>
                    </a:p>
                  </a:txBody>
                  <a:tcPr marL="68580" marR="68580" marT="0" marB="0">
                    <a:lnL>
                      <a:noFill/>
                    </a:lnL>
                    <a:lnR>
                      <a:noFill/>
                    </a:lnR>
                    <a:lnT>
                      <a:noFill/>
                    </a:lnT>
                    <a:lnB>
                      <a:noFill/>
                    </a:lnB>
                  </a:tcPr>
                </a:tc>
              </a:tr>
              <a:tr h="438244">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(0.083)</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(0.225)</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(0.059)</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(0.836)</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(0.396)</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(0.429)</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(0.237)</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(0.198)</a:t>
                      </a:r>
                      <a:endParaRPr lang="en-US" sz="1400">
                        <a:effectLst/>
                        <a:latin typeface="Calibri"/>
                        <a:ea typeface="SimSun"/>
                        <a:cs typeface="Times New Roman"/>
                      </a:endParaRPr>
                    </a:p>
                  </a:txBody>
                  <a:tcPr marL="68580" marR="68580" marT="0" marB="0">
                    <a:lnL>
                      <a:noFill/>
                    </a:lnL>
                    <a:lnR>
                      <a:noFill/>
                    </a:lnR>
                    <a:lnT>
                      <a:noFill/>
                    </a:lnT>
                    <a:lnB>
                      <a:noFill/>
                    </a:lnB>
                  </a:tcPr>
                </a:tc>
              </a:tr>
              <a:tr h="438244">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After(≥3rd year)</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0.003**</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0.002</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0.003**</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dirty="0">
                          <a:solidFill>
                            <a:srgbClr val="000000"/>
                          </a:solidFill>
                          <a:effectLst/>
                          <a:latin typeface="Times New Roman"/>
                          <a:ea typeface="Times New Roman"/>
                          <a:cs typeface="Times New Roman"/>
                        </a:rPr>
                        <a:t>0.001</a:t>
                      </a:r>
                      <a:endParaRPr lang="en-US" sz="1400" dirty="0">
                        <a:effectLst/>
                        <a:latin typeface="Calibri"/>
                        <a:ea typeface="SimSun"/>
                        <a:cs typeface="Times New Roman"/>
                      </a:endParaRPr>
                    </a:p>
                  </a:txBody>
                  <a:tcPr marL="68580" marR="68580" marT="0" marB="0">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0.000</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-0.002</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0.004*</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-0.004*</a:t>
                      </a:r>
                      <a:endParaRPr lang="en-US" sz="1400">
                        <a:effectLst/>
                        <a:latin typeface="Calibri"/>
                        <a:ea typeface="SimSun"/>
                        <a:cs typeface="Times New Roman"/>
                      </a:endParaRPr>
                    </a:p>
                  </a:txBody>
                  <a:tcPr marL="68580" marR="68580" marT="0" marB="0">
                    <a:lnL>
                      <a:noFill/>
                    </a:lnL>
                    <a:lnR>
                      <a:noFill/>
                    </a:lnR>
                    <a:lnT>
                      <a:noFill/>
                    </a:lnT>
                    <a:lnB>
                      <a:noFill/>
                    </a:lnB>
                  </a:tcPr>
                </a:tc>
              </a:tr>
              <a:tr h="438244">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(0.049)</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(0.128)</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(0.044)</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(0.168)</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(0.903)</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(0.224)</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(0.064)</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(0.074)</a:t>
                      </a:r>
                      <a:endParaRPr lang="en-US" sz="1400">
                        <a:effectLst/>
                        <a:latin typeface="Calibri"/>
                        <a:ea typeface="SimSun"/>
                        <a:cs typeface="Times New Roman"/>
                      </a:endParaRPr>
                    </a:p>
                  </a:txBody>
                  <a:tcPr marL="68580" marR="68580" marT="0" marB="0">
                    <a:lnL>
                      <a:noFill/>
                    </a:lnL>
                    <a:lnR>
                      <a:noFill/>
                    </a:lnR>
                    <a:lnT>
                      <a:noFill/>
                    </a:lnT>
                    <a:lnB>
                      <a:noFill/>
                    </a:lnB>
                  </a:tcPr>
                </a:tc>
              </a:tr>
              <a:tr h="226296">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Controls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r>
              <a:tr h="226296">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Observations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525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588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646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422</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143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153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181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107</a:t>
                      </a:r>
                      <a:endParaRPr lang="en-US" sz="1400">
                        <a:effectLst/>
                        <a:latin typeface="Calibri"/>
                        <a:ea typeface="SimSun"/>
                        <a:cs typeface="Times New Roman"/>
                      </a:endParaRPr>
                    </a:p>
                  </a:txBody>
                  <a:tcPr marL="68580" marR="68580" marT="0" marB="0" anchor="ctr">
                    <a:lnL>
                      <a:noFill/>
                    </a:lnL>
                    <a:lnR>
                      <a:noFill/>
                    </a:lnR>
                    <a:lnT>
                      <a:noFill/>
                    </a:lnT>
                    <a:lnB>
                      <a:noFill/>
                    </a:lnB>
                  </a:tcPr>
                </a:tc>
              </a:tr>
              <a:tr h="221213">
                <a:tc>
                  <a:txBody>
                    <a:bodyPr/>
                    <a:lstStyle/>
                    <a:p>
                      <a:pPr marL="0" marR="0">
                        <a:lnSpc>
                          <a:spcPct val="115000"/>
                        </a:lnSpc>
                        <a:spcBef>
                          <a:spcPts val="0"/>
                        </a:spcBef>
                        <a:spcAft>
                          <a:spcPts val="0"/>
                        </a:spcAft>
                      </a:pPr>
                      <a:r>
                        <a:rPr lang="en-US" sz="1400" dirty="0">
                          <a:solidFill>
                            <a:srgbClr val="000000"/>
                          </a:solidFill>
                          <a:effectLst/>
                          <a:latin typeface="Times New Roman"/>
                          <a:ea typeface="Times New Roman"/>
                          <a:cs typeface="Times New Roman"/>
                        </a:rPr>
                        <a:t>R-squared</a:t>
                      </a:r>
                      <a:endParaRPr lang="en-US" sz="14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0.194</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0.172</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0.225</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0.206</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 </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0.33</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0.428</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0.358</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Times New Roman"/>
                          <a:ea typeface="Times New Roman"/>
                          <a:cs typeface="Times New Roman"/>
                        </a:rPr>
                        <a:t>0.514</a:t>
                      </a:r>
                      <a:endParaRPr lang="en-US" sz="14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42817352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90404" y="304800"/>
            <a:ext cx="8915400" cy="706438"/>
          </a:xfrm>
        </p:spPr>
        <p:txBody>
          <a:bodyPr>
            <a:normAutofit fontScale="90000"/>
          </a:bodyPr>
          <a:lstStyle/>
          <a:p>
            <a:r>
              <a:rPr lang="en-US" dirty="0" smtClean="0"/>
              <a:t>From World’s Factory to Innovation Powerhouse?</a:t>
            </a:r>
            <a:endParaRPr lang="en-US" dirty="0"/>
          </a:p>
        </p:txBody>
      </p:sp>
      <p:sp>
        <p:nvSpPr>
          <p:cNvPr id="3" name="Content Placeholder 2"/>
          <p:cNvSpPr>
            <a:spLocks noGrp="1"/>
          </p:cNvSpPr>
          <p:nvPr>
            <p:ph idx="1"/>
          </p:nvPr>
        </p:nvSpPr>
        <p:spPr>
          <a:xfrm>
            <a:off x="304801" y="1295400"/>
            <a:ext cx="8686608" cy="4248150"/>
          </a:xfrm>
        </p:spPr>
        <p:txBody>
          <a:bodyPr>
            <a:normAutofit fontScale="92500"/>
          </a:bodyPr>
          <a:lstStyle/>
          <a:p>
            <a:r>
              <a:rPr lang="en-US" sz="2600" dirty="0" smtClean="0"/>
              <a:t>China: </a:t>
            </a:r>
          </a:p>
          <a:p>
            <a:pPr lvl="1"/>
            <a:r>
              <a:rPr lang="en-US" sz="2600" dirty="0"/>
              <a:t>T</a:t>
            </a:r>
            <a:r>
              <a:rPr lang="en-US" sz="2600" dirty="0" smtClean="0"/>
              <a:t>op </a:t>
            </a:r>
            <a:r>
              <a:rPr lang="en-US" sz="2600" dirty="0"/>
              <a:t>patent filing country in the </a:t>
            </a:r>
            <a:r>
              <a:rPr lang="en-US" sz="2600" dirty="0" smtClean="0"/>
              <a:t>world since 2012</a:t>
            </a:r>
            <a:endParaRPr lang="en-US" sz="2600" dirty="0"/>
          </a:p>
          <a:p>
            <a:pPr lvl="1"/>
            <a:r>
              <a:rPr lang="en-US" sz="2600" dirty="0" smtClean="0"/>
              <a:t>Some individual firms are top patent filers: </a:t>
            </a:r>
          </a:p>
          <a:p>
            <a:pPr lvl="2"/>
            <a:r>
              <a:rPr lang="en-US" sz="2600" dirty="0" smtClean="0"/>
              <a:t>ZTE is the largest patent filer in the world in </a:t>
            </a:r>
            <a:r>
              <a:rPr lang="en-US" sz="2600" dirty="0" smtClean="0"/>
              <a:t>2012.</a:t>
            </a:r>
            <a:endParaRPr lang="en-US" sz="2600" dirty="0" smtClean="0"/>
          </a:p>
          <a:p>
            <a:pPr lvl="2"/>
            <a:r>
              <a:rPr lang="en-US" sz="2600" dirty="0" smtClean="0"/>
              <a:t>Huawei </a:t>
            </a:r>
            <a:r>
              <a:rPr lang="en-US" sz="2600" dirty="0"/>
              <a:t>is the 11</a:t>
            </a:r>
            <a:r>
              <a:rPr lang="en-US" sz="2600" baseline="30000" dirty="0"/>
              <a:t>th</a:t>
            </a:r>
            <a:r>
              <a:rPr lang="en-US" sz="2600" dirty="0"/>
              <a:t> highest patent filing firm in </a:t>
            </a:r>
            <a:r>
              <a:rPr lang="en-US" sz="2600" dirty="0" smtClean="0"/>
              <a:t>Europe.</a:t>
            </a:r>
            <a:endParaRPr lang="en-US" sz="2600" dirty="0"/>
          </a:p>
          <a:p>
            <a:endParaRPr lang="en-US" sz="2600" dirty="0"/>
          </a:p>
          <a:p>
            <a:r>
              <a:rPr lang="en-US" sz="2600" dirty="0"/>
              <a:t>The 12</a:t>
            </a:r>
            <a:r>
              <a:rPr lang="en-US" sz="2600" baseline="30000" dirty="0"/>
              <a:t>th</a:t>
            </a:r>
            <a:r>
              <a:rPr lang="en-US" sz="2600" dirty="0"/>
              <a:t> five-year </a:t>
            </a:r>
            <a:r>
              <a:rPr lang="en-US" sz="2600" dirty="0" smtClean="0"/>
              <a:t>plan:</a:t>
            </a:r>
          </a:p>
          <a:p>
            <a:pPr lvl="1"/>
            <a:r>
              <a:rPr lang="en-US" sz="2600" dirty="0" smtClean="0"/>
              <a:t>R&amp;D expenditure to account for 2% of GDP (US ~2.8</a:t>
            </a:r>
            <a:r>
              <a:rPr lang="en-US" sz="2600" dirty="0" smtClean="0"/>
              <a:t>%).</a:t>
            </a:r>
            <a:endParaRPr lang="en-US" sz="2600" dirty="0" smtClean="0"/>
          </a:p>
          <a:p>
            <a:pPr lvl="1"/>
            <a:r>
              <a:rPr lang="en-US" sz="2600" dirty="0" smtClean="0"/>
              <a:t>3 patents for every </a:t>
            </a:r>
            <a:r>
              <a:rPr lang="en-US" sz="2600" dirty="0" smtClean="0"/>
              <a:t>10,000 </a:t>
            </a:r>
            <a:r>
              <a:rPr lang="en-US" sz="2600" dirty="0" smtClean="0"/>
              <a:t>people </a:t>
            </a:r>
            <a:r>
              <a:rPr lang="en-US" sz="2600" dirty="0" smtClean="0"/>
              <a:t>(US ~ 3.5</a:t>
            </a:r>
            <a:r>
              <a:rPr lang="en-US" sz="2600" dirty="0" smtClean="0"/>
              <a:t>).</a:t>
            </a:r>
            <a:endParaRPr lang="en-US" sz="2600" dirty="0" smtClean="0"/>
          </a:p>
          <a:p>
            <a:pPr marL="184150" lvl="1" indent="0">
              <a:buNone/>
            </a:pPr>
            <a:endParaRPr lang="en-US" sz="2600" dirty="0"/>
          </a:p>
          <a:p>
            <a:pPr marL="0" indent="0">
              <a:buNone/>
            </a:pPr>
            <a:endParaRPr lang="en-US" dirty="0" smtClean="0"/>
          </a:p>
          <a:p>
            <a:pPr marL="0" indent="0">
              <a:buNone/>
            </a:pPr>
            <a:endParaRPr lang="en-US" dirty="0" smtClean="0"/>
          </a:p>
          <a:p>
            <a:pPr marL="184150" lvl="1" indent="0">
              <a:buNone/>
            </a:pPr>
            <a:endParaRPr lang="en-US" dirty="0" smtClean="0"/>
          </a:p>
          <a:p>
            <a:endParaRPr lang="en-US" dirty="0"/>
          </a:p>
        </p:txBody>
      </p:sp>
      <p:sp>
        <p:nvSpPr>
          <p:cNvPr id="4" name="TextBox 3"/>
          <p:cNvSpPr txBox="1"/>
          <p:nvPr/>
        </p:nvSpPr>
        <p:spPr>
          <a:xfrm>
            <a:off x="304800" y="5666232"/>
            <a:ext cx="8686609" cy="830997"/>
          </a:xfrm>
          <a:prstGeom prst="rect">
            <a:avLst/>
          </a:prstGeom>
          <a:noFill/>
        </p:spPr>
        <p:txBody>
          <a:bodyPr wrap="none" rtlCol="0">
            <a:spAutoFit/>
          </a:bodyPr>
          <a:lstStyle/>
          <a:p>
            <a:r>
              <a:rPr lang="en-US" sz="1200" dirty="0"/>
              <a:t>Sources:</a:t>
            </a:r>
          </a:p>
          <a:p>
            <a:pPr>
              <a:buFontTx/>
              <a:buChar char="-"/>
            </a:pPr>
            <a:r>
              <a:rPr lang="en-US" sz="1200" dirty="0"/>
              <a:t>Five-year plan: gov.cn; China’s 12</a:t>
            </a:r>
            <a:r>
              <a:rPr lang="en-US" sz="1200" baseline="30000" dirty="0"/>
              <a:t>th</a:t>
            </a:r>
            <a:r>
              <a:rPr lang="en-US" sz="1200" dirty="0"/>
              <a:t> Five Year Plan: Overview, KPMG, March 2011.</a:t>
            </a:r>
          </a:p>
          <a:p>
            <a:pPr>
              <a:buFontTx/>
              <a:buChar char="-"/>
            </a:pPr>
            <a:r>
              <a:rPr lang="en-US" sz="1200" dirty="0"/>
              <a:t>US data: Patenting Prosperity: Invention and Economic Performance in the United States and its Metropolitan Areas, Brookings Institute</a:t>
            </a:r>
          </a:p>
          <a:p>
            <a:endParaRPr lang="en-US" sz="1200" dirty="0"/>
          </a:p>
        </p:txBody>
      </p:sp>
    </p:spTree>
    <p:extLst>
      <p:ext uri="{BB962C8B-B14F-4D97-AF65-F5344CB8AC3E}">
        <p14:creationId xmlns:p14="http://schemas.microsoft.com/office/powerpoint/2010/main" val="413261810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5" name="TextBox 4"/>
          <p:cNvSpPr txBox="1"/>
          <p:nvPr/>
        </p:nvSpPr>
        <p:spPr>
          <a:xfrm>
            <a:off x="141514" y="5638800"/>
            <a:ext cx="9002486" cy="1015663"/>
          </a:xfrm>
          <a:prstGeom prst="rect">
            <a:avLst/>
          </a:prstGeom>
          <a:noFill/>
        </p:spPr>
        <p:txBody>
          <a:bodyPr wrap="square" rtlCol="0">
            <a:spAutoFit/>
          </a:bodyPr>
          <a:lstStyle/>
          <a:p>
            <a:pPr marL="285750" indent="-285750">
              <a:buFont typeface="Wingdings" pitchFamily="2" charset="2"/>
              <a:buChar char="è"/>
            </a:pPr>
            <a:r>
              <a:rPr lang="en-US" sz="2000" dirty="0" smtClean="0">
                <a:solidFill>
                  <a:srgbClr val="0033CC"/>
                </a:solidFill>
                <a:sym typeface="Wingdings" panose="05000000000000000000" pitchFamily="2" charset="2"/>
              </a:rPr>
              <a:t>Same conclusion as with R&amp;D investments: </a:t>
            </a:r>
            <a:r>
              <a:rPr lang="en-US" sz="2000" dirty="0" smtClean="0">
                <a:solidFill>
                  <a:srgbClr val="0033CC"/>
                </a:solidFill>
              </a:rPr>
              <a:t>Increases in patenting also concentrated in high IPR regions, and most of the effect come from completed SOEs </a:t>
            </a:r>
            <a:r>
              <a:rPr lang="en-US" sz="2000" dirty="0" smtClean="0">
                <a:solidFill>
                  <a:srgbClr val="0033CC"/>
                </a:solidFill>
              </a:rPr>
              <a:t>privatizations.</a:t>
            </a:r>
            <a:endParaRPr lang="en-US" sz="2000" dirty="0">
              <a:solidFill>
                <a:srgbClr val="0033CC"/>
              </a:solidFill>
            </a:endParaRPr>
          </a:p>
        </p:txBody>
      </p:sp>
      <p:graphicFrame>
        <p:nvGraphicFramePr>
          <p:cNvPr id="6" name="Table 5"/>
          <p:cNvGraphicFramePr>
            <a:graphicFrameLocks noGrp="1"/>
          </p:cNvGraphicFramePr>
          <p:nvPr>
            <p:extLst>
              <p:ext uri="{D42A27DB-BD31-4B8C-83A1-F6EECF244321}">
                <p14:modId xmlns:p14="http://schemas.microsoft.com/office/powerpoint/2010/main" val="255117371"/>
              </p:ext>
            </p:extLst>
          </p:nvPr>
        </p:nvGraphicFramePr>
        <p:xfrm>
          <a:off x="685800" y="1066800"/>
          <a:ext cx="7848600" cy="4437102"/>
        </p:xfrm>
        <a:graphic>
          <a:graphicData uri="http://schemas.openxmlformats.org/drawingml/2006/table">
            <a:tbl>
              <a:tblPr firstRow="1" firstCol="1" bandRow="1"/>
              <a:tblGrid>
                <a:gridCol w="1411945"/>
                <a:gridCol w="806825"/>
                <a:gridCol w="683751"/>
                <a:gridCol w="805971"/>
                <a:gridCol w="803406"/>
                <a:gridCol w="233330"/>
                <a:gridCol w="799133"/>
                <a:gridCol w="795715"/>
                <a:gridCol w="717938"/>
                <a:gridCol w="790586"/>
              </a:tblGrid>
              <a:tr h="252227">
                <a:tc gridSpan="10">
                  <a:txBody>
                    <a:bodyPr/>
                    <a:lstStyle/>
                    <a:p>
                      <a:pPr marL="0" marR="0">
                        <a:lnSpc>
                          <a:spcPct val="115000"/>
                        </a:lnSpc>
                        <a:spcBef>
                          <a:spcPts val="0"/>
                        </a:spcBef>
                        <a:spcAft>
                          <a:spcPts val="0"/>
                        </a:spcAft>
                      </a:pPr>
                      <a:r>
                        <a:rPr lang="en-US" sz="1400" i="1">
                          <a:solidFill>
                            <a:srgbClr val="000000"/>
                          </a:solidFill>
                          <a:effectLst/>
                          <a:latin typeface="Times New Roman"/>
                          <a:ea typeface="Times New Roman"/>
                          <a:cs typeface="Times New Roman"/>
                        </a:rPr>
                        <a:t>Panel B: Patent/Asset</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c hMerge="1">
                  <a:txBody>
                    <a:bodyPr/>
                    <a:lstStyle/>
                    <a:p>
                      <a:endParaRPr lang="en-US"/>
                    </a:p>
                  </a:txBody>
                  <a:tcPr/>
                </a:tc>
              </a:tr>
              <a:tr h="255254">
                <a:tc>
                  <a:txBody>
                    <a:bodyPr/>
                    <a:lstStyle/>
                    <a:p>
                      <a:pPr>
                        <a:lnSpc>
                          <a:spcPct val="115000"/>
                        </a:lnSpc>
                      </a:pPr>
                      <a:endParaRPr lang="en-US" sz="1400">
                        <a:effectLst/>
                        <a:latin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gridSpan="4">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Privatization completed</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 </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gridSpan="4">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Privatization failed</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tr>
              <a:tr h="255254">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(3)</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(4)</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(5)</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(6)</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(7)</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(8)</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3227">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 </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High IPP1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Low IPP1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High IPP2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Low IPP2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High IPP1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Low IPP1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High IPP2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Low IPP2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473227">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After(1st year)</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0.009**</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0.003</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0.006*</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0.006</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-0.008**</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0.007**</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0.004</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0.003**</a:t>
                      </a:r>
                      <a:endParaRPr lang="en-US" sz="1400">
                        <a:effectLst/>
                        <a:latin typeface="Calibri"/>
                        <a:ea typeface="SimSun"/>
                        <a:cs typeface="Times New Roman"/>
                      </a:endParaRPr>
                    </a:p>
                  </a:txBody>
                  <a:tcPr marL="68580" marR="68580" marT="0" marB="0">
                    <a:lnL>
                      <a:noFill/>
                    </a:lnL>
                    <a:lnR>
                      <a:noFill/>
                    </a:lnR>
                    <a:lnT w="12700" cap="flat" cmpd="sng" algn="ctr">
                      <a:solidFill>
                        <a:srgbClr val="000000"/>
                      </a:solidFill>
                      <a:prstDash val="solid"/>
                      <a:round/>
                      <a:headEnd type="none" w="med" len="med"/>
                      <a:tailEnd type="none" w="med" len="med"/>
                    </a:lnT>
                    <a:lnB>
                      <a:noFill/>
                    </a:lnB>
                  </a:tcPr>
                </a:tc>
              </a:tr>
              <a:tr h="473227">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(0.040)</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(0.457)</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(0.076)</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(0.148)</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(0.011)</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(0.027)</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(0.681)</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(0.040)</a:t>
                      </a:r>
                      <a:endParaRPr lang="en-US" sz="1400">
                        <a:effectLst/>
                        <a:latin typeface="Calibri"/>
                        <a:ea typeface="SimSun"/>
                        <a:cs typeface="Times New Roman"/>
                      </a:endParaRPr>
                    </a:p>
                  </a:txBody>
                  <a:tcPr marL="68580" marR="68580" marT="0" marB="0">
                    <a:lnL>
                      <a:noFill/>
                    </a:lnL>
                    <a:lnR>
                      <a:noFill/>
                    </a:lnR>
                    <a:lnT>
                      <a:noFill/>
                    </a:lnT>
                    <a:lnB>
                      <a:noFill/>
                    </a:lnB>
                  </a:tcPr>
                </a:tc>
              </a:tr>
              <a:tr h="263998">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After(2nd year)</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0.007**</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0.004</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0.008*</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0.004</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-0.005</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0.004</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0.001</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0.001</a:t>
                      </a:r>
                      <a:endParaRPr lang="en-US" sz="1400">
                        <a:effectLst/>
                        <a:latin typeface="Calibri"/>
                        <a:ea typeface="SimSun"/>
                        <a:cs typeface="Times New Roman"/>
                      </a:endParaRPr>
                    </a:p>
                  </a:txBody>
                  <a:tcPr marL="68580" marR="68580" marT="0" marB="0">
                    <a:lnL>
                      <a:noFill/>
                    </a:lnL>
                    <a:lnR>
                      <a:noFill/>
                    </a:lnR>
                    <a:lnT>
                      <a:noFill/>
                    </a:lnT>
                    <a:lnB>
                      <a:noFill/>
                    </a:lnB>
                  </a:tcPr>
                </a:tc>
              </a:tr>
              <a:tr h="473227">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(0.046)</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(0.228)</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(0.096)</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(0.460)</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(0.222)</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(0.473)</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(0.883)</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(0.948)</a:t>
                      </a:r>
                      <a:endParaRPr lang="en-US" sz="1400">
                        <a:effectLst/>
                        <a:latin typeface="Calibri"/>
                        <a:ea typeface="SimSun"/>
                        <a:cs typeface="Times New Roman"/>
                      </a:endParaRPr>
                    </a:p>
                  </a:txBody>
                  <a:tcPr marL="68580" marR="68580" marT="0" marB="0">
                    <a:lnL>
                      <a:noFill/>
                    </a:lnL>
                    <a:lnR>
                      <a:noFill/>
                    </a:lnR>
                    <a:lnT>
                      <a:noFill/>
                    </a:lnT>
                    <a:lnB>
                      <a:noFill/>
                    </a:lnB>
                  </a:tcPr>
                </a:tc>
              </a:tr>
              <a:tr h="263998">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After(≥3rd year)</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0.011**</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0.006</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0.009**</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0.006</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0.010</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0.001</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0.014</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-0.008</a:t>
                      </a:r>
                      <a:endParaRPr lang="en-US" sz="1400">
                        <a:effectLst/>
                        <a:latin typeface="Calibri"/>
                        <a:ea typeface="SimSun"/>
                        <a:cs typeface="Times New Roman"/>
                      </a:endParaRPr>
                    </a:p>
                  </a:txBody>
                  <a:tcPr marL="68580" marR="68580" marT="0" marB="0">
                    <a:lnL>
                      <a:noFill/>
                    </a:lnL>
                    <a:lnR>
                      <a:noFill/>
                    </a:lnR>
                    <a:lnT>
                      <a:noFill/>
                    </a:lnT>
                    <a:lnB>
                      <a:noFill/>
                    </a:lnB>
                  </a:tcPr>
                </a:tc>
              </a:tr>
              <a:tr h="473227">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(0.029)</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(0.150)</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(0.039)</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(0.299)</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(0.282)</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(0.883)</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(0.208)</a:t>
                      </a:r>
                      <a:endParaRPr lang="en-US" sz="1400">
                        <a:effectLst/>
                        <a:latin typeface="Calibri"/>
                        <a:ea typeface="SimSun"/>
                        <a:cs typeface="Times New Roman"/>
                      </a:endParaRPr>
                    </a:p>
                  </a:txBody>
                  <a:tcPr marL="68580" marR="68580" marT="0" marB="0">
                    <a:lnL>
                      <a:noFill/>
                    </a:lnL>
                    <a:lnR>
                      <a:noFill/>
                    </a:lnR>
                    <a:lnT>
                      <a:noFill/>
                    </a:lnT>
                    <a:lnB>
                      <a:noFill/>
                    </a:lnB>
                  </a:tcPr>
                </a:tc>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(0.525)</a:t>
                      </a:r>
                      <a:endParaRPr lang="en-US" sz="1400">
                        <a:effectLst/>
                        <a:latin typeface="Calibri"/>
                        <a:ea typeface="SimSun"/>
                        <a:cs typeface="Times New Roman"/>
                      </a:endParaRPr>
                    </a:p>
                  </a:txBody>
                  <a:tcPr marL="68580" marR="68580" marT="0" marB="0">
                    <a:lnL>
                      <a:noFill/>
                    </a:lnL>
                    <a:lnR>
                      <a:noFill/>
                    </a:lnR>
                    <a:lnT>
                      <a:noFill/>
                    </a:lnT>
                    <a:lnB>
                      <a:noFill/>
                    </a:lnB>
                  </a:tcPr>
                </a:tc>
              </a:tr>
              <a:tr h="255254">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Controls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r>
              <a:tr h="255254">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Observations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773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881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914</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679</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228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243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271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198</a:t>
                      </a:r>
                      <a:endParaRPr lang="en-US" sz="1400">
                        <a:effectLst/>
                        <a:latin typeface="Calibri"/>
                        <a:ea typeface="SimSun"/>
                        <a:cs typeface="Times New Roman"/>
                      </a:endParaRPr>
                    </a:p>
                  </a:txBody>
                  <a:tcPr marL="68580" marR="68580" marT="0" marB="0" anchor="ctr">
                    <a:lnL>
                      <a:noFill/>
                    </a:lnL>
                    <a:lnR>
                      <a:noFill/>
                    </a:lnR>
                    <a:lnT>
                      <a:noFill/>
                    </a:lnT>
                    <a:lnB>
                      <a:noFill/>
                    </a:lnB>
                  </a:tcPr>
                </a:tc>
              </a:tr>
              <a:tr h="252227">
                <a:tc>
                  <a:txBody>
                    <a:bodyPr/>
                    <a:lstStyle/>
                    <a:p>
                      <a:pPr marL="0" marR="0">
                        <a:lnSpc>
                          <a:spcPct val="115000"/>
                        </a:lnSpc>
                        <a:spcBef>
                          <a:spcPts val="0"/>
                        </a:spcBef>
                        <a:spcAft>
                          <a:spcPts val="0"/>
                        </a:spcAft>
                      </a:pPr>
                      <a:r>
                        <a:rPr lang="en-US" sz="1400">
                          <a:solidFill>
                            <a:srgbClr val="000000"/>
                          </a:solidFill>
                          <a:effectLst/>
                          <a:latin typeface="Times New Roman"/>
                          <a:ea typeface="Times New Roman"/>
                          <a:cs typeface="Times New Roman"/>
                        </a:rPr>
                        <a:t>R-squared</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0.144</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0.089</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0.175</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0.108</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 </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0.265</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0.173</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solidFill>
                            <a:srgbClr val="000000"/>
                          </a:solidFill>
                          <a:effectLst/>
                          <a:latin typeface="Times New Roman"/>
                          <a:ea typeface="Times New Roman"/>
                          <a:cs typeface="Times New Roman"/>
                        </a:rPr>
                        <a:t>0.201</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solidFill>
                            <a:srgbClr val="000000"/>
                          </a:solidFill>
                          <a:effectLst/>
                          <a:latin typeface="Times New Roman"/>
                          <a:ea typeface="Times New Roman"/>
                          <a:cs typeface="Times New Roman"/>
                        </a:rPr>
                        <a:t>0.352</a:t>
                      </a:r>
                      <a:endParaRPr lang="en-US" sz="14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89093295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Patent Quality?</a:t>
            </a:r>
            <a:endParaRPr lang="en-US" dirty="0"/>
          </a:p>
        </p:txBody>
      </p:sp>
      <p:sp>
        <p:nvSpPr>
          <p:cNvPr id="3" name="Content Placeholder 2"/>
          <p:cNvSpPr>
            <a:spLocks noGrp="1"/>
          </p:cNvSpPr>
          <p:nvPr>
            <p:ph idx="1"/>
          </p:nvPr>
        </p:nvSpPr>
        <p:spPr>
          <a:xfrm>
            <a:off x="304800" y="1219200"/>
            <a:ext cx="8534400" cy="4953000"/>
          </a:xfrm>
        </p:spPr>
        <p:txBody>
          <a:bodyPr>
            <a:normAutofit fontScale="92500" lnSpcReduction="20000"/>
          </a:bodyPr>
          <a:lstStyle/>
          <a:p>
            <a:r>
              <a:rPr lang="en-US" sz="2400" dirty="0" smtClean="0"/>
              <a:t>Our results so far indicates that private firms in recent years are more innovative and their innovation is strongly affected by local IPR </a:t>
            </a:r>
            <a:r>
              <a:rPr lang="en-US" sz="2400" dirty="0" smtClean="0"/>
              <a:t>protection.</a:t>
            </a:r>
            <a:endParaRPr lang="en-US" sz="2400" dirty="0" smtClean="0"/>
          </a:p>
          <a:p>
            <a:endParaRPr lang="en-US" sz="2400" dirty="0"/>
          </a:p>
          <a:p>
            <a:r>
              <a:rPr lang="en-US" sz="2400" dirty="0" smtClean="0"/>
              <a:t>Concern: we use R&amp;D investment and patent counts. What about patent quality?</a:t>
            </a:r>
          </a:p>
          <a:p>
            <a:endParaRPr lang="en-US" sz="2400" dirty="0"/>
          </a:p>
          <a:p>
            <a:r>
              <a:rPr lang="en-US" sz="2400" dirty="0" smtClean="0"/>
              <a:t>To examine patent quality, </a:t>
            </a:r>
            <a:r>
              <a:rPr lang="en-US" sz="2400" dirty="0"/>
              <a:t>we collected, for the 331 firms in our sample with the most Chinese patents, their global patent application </a:t>
            </a:r>
            <a:r>
              <a:rPr lang="en-US" sz="2400" dirty="0" smtClean="0"/>
              <a:t>and </a:t>
            </a:r>
            <a:r>
              <a:rPr lang="en-US" sz="2400" dirty="0"/>
              <a:t>citation </a:t>
            </a:r>
            <a:r>
              <a:rPr lang="en-US" sz="2400" dirty="0" smtClean="0"/>
              <a:t>data.</a:t>
            </a:r>
            <a:endParaRPr lang="en-US" sz="2400" dirty="0" smtClean="0"/>
          </a:p>
          <a:p>
            <a:endParaRPr lang="en-US" sz="2400" dirty="0"/>
          </a:p>
          <a:p>
            <a:r>
              <a:rPr lang="en-US" sz="2400" dirty="0" smtClean="0"/>
              <a:t>We examine the following measures:</a:t>
            </a:r>
          </a:p>
          <a:p>
            <a:pPr lvl="1"/>
            <a:r>
              <a:rPr lang="en-US" sz="2000" dirty="0" smtClean="0"/>
              <a:t>Citation per patent </a:t>
            </a:r>
            <a:r>
              <a:rPr lang="en-US" sz="2000" dirty="0" smtClean="0"/>
              <a:t>family.</a:t>
            </a:r>
            <a:endParaRPr lang="en-US" sz="2000" dirty="0" smtClean="0"/>
          </a:p>
          <a:p>
            <a:pPr lvl="1"/>
            <a:r>
              <a:rPr lang="en-US" sz="2000" dirty="0" smtClean="0"/>
              <a:t>IPC groups per </a:t>
            </a:r>
            <a:r>
              <a:rPr lang="en-US" sz="2000" dirty="0" smtClean="0"/>
              <a:t>patent.</a:t>
            </a:r>
            <a:endParaRPr lang="en-US" sz="2000" dirty="0" smtClean="0"/>
          </a:p>
          <a:p>
            <a:pPr lvl="1"/>
            <a:r>
              <a:rPr lang="en-US" sz="2000" dirty="0" smtClean="0"/>
              <a:t>Patents active in US, Japan, and European patent </a:t>
            </a:r>
            <a:r>
              <a:rPr lang="en-US" sz="2000" dirty="0" smtClean="0"/>
              <a:t>offices.</a:t>
            </a:r>
            <a:endParaRPr lang="en-US" sz="2000" dirty="0"/>
          </a:p>
        </p:txBody>
      </p:sp>
    </p:spTree>
    <p:extLst>
      <p:ext uri="{BB962C8B-B14F-4D97-AF65-F5344CB8AC3E}">
        <p14:creationId xmlns:p14="http://schemas.microsoft.com/office/powerpoint/2010/main" val="1448766887"/>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Grp="1"/>
          </p:cNvGraphicFramePr>
          <p:nvPr>
            <p:ph idx="1"/>
            <p:extLst>
              <p:ext uri="{D42A27DB-BD31-4B8C-83A1-F6EECF244321}">
                <p14:modId xmlns:p14="http://schemas.microsoft.com/office/powerpoint/2010/main" val="3580092800"/>
              </p:ext>
            </p:extLst>
          </p:nvPr>
        </p:nvGraphicFramePr>
        <p:xfrm>
          <a:off x="304800" y="914400"/>
          <a:ext cx="6400801" cy="5766098"/>
        </p:xfrm>
        <a:graphic>
          <a:graphicData uri="http://schemas.openxmlformats.org/drawingml/2006/table">
            <a:tbl>
              <a:tblPr/>
              <a:tblGrid>
                <a:gridCol w="2200386"/>
                <a:gridCol w="1255831"/>
                <a:gridCol w="1255831"/>
                <a:gridCol w="1259409"/>
                <a:gridCol w="429344"/>
              </a:tblGrid>
              <a:tr h="210940">
                <a:tc gridSpan="3">
                  <a:txBody>
                    <a:bodyPr/>
                    <a:lstStyle/>
                    <a:p>
                      <a:pPr algn="l" fontAlgn="b"/>
                      <a:r>
                        <a:rPr lang="en-US" sz="1400" b="0" i="1" u="none" strike="noStrike">
                          <a:solidFill>
                            <a:srgbClr val="000000"/>
                          </a:solidFill>
                          <a:effectLst/>
                          <a:latin typeface="Times New Roman"/>
                        </a:rPr>
                        <a:t>Panel A: Entire sample: Patents published between 1990 - 2014</a:t>
                      </a:r>
                    </a:p>
                  </a:txBody>
                  <a:tcPr marL="8413" marR="8413" marT="841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1400" b="0" i="0" u="none" strike="noStrike">
                          <a:solidFill>
                            <a:srgbClr val="000000"/>
                          </a:solidFill>
                          <a:effectLst/>
                          <a:latin typeface="Times New Roman"/>
                        </a:rPr>
                        <a:t> </a:t>
                      </a:r>
                    </a:p>
                  </a:txBody>
                  <a:tcPr marL="8413" marR="8413" marT="841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Times New Roman"/>
                        </a:rPr>
                        <a:t> </a:t>
                      </a:r>
                    </a:p>
                  </a:txBody>
                  <a:tcPr marL="8413" marR="8413" marT="841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940">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sng" strike="noStrike">
                          <a:solidFill>
                            <a:srgbClr val="000000"/>
                          </a:solidFill>
                          <a:effectLst/>
                          <a:latin typeface="Times New Roman"/>
                        </a:rPr>
                        <a:t>Private</a:t>
                      </a: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sng" strike="noStrike">
                          <a:solidFill>
                            <a:srgbClr val="000000"/>
                          </a:solidFill>
                          <a:effectLst/>
                          <a:latin typeface="Times New Roman"/>
                        </a:rPr>
                        <a:t>SOE</a:t>
                      </a: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sng" strike="noStrike">
                          <a:solidFill>
                            <a:srgbClr val="000000"/>
                          </a:solidFill>
                          <a:effectLst/>
                          <a:latin typeface="Times New Roman"/>
                        </a:rPr>
                        <a:t>t-stat (diff)</a:t>
                      </a: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r>
              <a:tr h="210940">
                <a:tc>
                  <a:txBody>
                    <a:bodyPr/>
                    <a:lstStyle/>
                    <a:p>
                      <a:pPr algn="l" fontAlgn="b"/>
                      <a:r>
                        <a:rPr lang="en-US" sz="1400" b="0" i="0" u="none" strike="noStrike">
                          <a:solidFill>
                            <a:srgbClr val="000000"/>
                          </a:solidFill>
                          <a:effectLst/>
                          <a:latin typeface="Times New Roman"/>
                        </a:rPr>
                        <a:t>Citation per patent</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0.76</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0.47</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2.74</a:t>
                      </a:r>
                    </a:p>
                  </a:txBody>
                  <a:tcPr marL="8413" marR="8413" marT="8413" marB="0" anchor="b">
                    <a:lnL>
                      <a:noFill/>
                    </a:lnL>
                    <a:lnR>
                      <a:noFill/>
                    </a:lnR>
                    <a:lnT>
                      <a:noFill/>
                    </a:lnT>
                    <a:lnB>
                      <a:noFill/>
                    </a:lnB>
                  </a:tcPr>
                </a:tc>
                <a:tc>
                  <a:txBody>
                    <a:bodyPr/>
                    <a:lstStyle/>
                    <a:p>
                      <a:pPr algn="l" fontAlgn="b"/>
                      <a:r>
                        <a:rPr lang="en-US" sz="1400" b="0" i="0" u="none" strike="noStrike">
                          <a:solidFill>
                            <a:srgbClr val="000000"/>
                          </a:solidFill>
                          <a:effectLst/>
                          <a:latin typeface="Times New Roman"/>
                        </a:rPr>
                        <a:t>***</a:t>
                      </a: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IPC groups</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1.81</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1.66</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3.15</a:t>
                      </a:r>
                    </a:p>
                  </a:txBody>
                  <a:tcPr marL="8413" marR="8413" marT="8413" marB="0" anchor="b">
                    <a:lnL>
                      <a:noFill/>
                    </a:lnL>
                    <a:lnR>
                      <a:noFill/>
                    </a:lnR>
                    <a:lnT>
                      <a:noFill/>
                    </a:lnT>
                    <a:lnB>
                      <a:noFill/>
                    </a:lnB>
                  </a:tcPr>
                </a:tc>
                <a:tc>
                  <a:txBody>
                    <a:bodyPr/>
                    <a:lstStyle/>
                    <a:p>
                      <a:pPr algn="l" fontAlgn="b"/>
                      <a:r>
                        <a:rPr lang="en-US" sz="1400" b="0" i="0" u="none" strike="noStrike">
                          <a:solidFill>
                            <a:srgbClr val="000000"/>
                          </a:solidFill>
                          <a:effectLst/>
                          <a:latin typeface="Times New Roman"/>
                        </a:rPr>
                        <a:t>***</a:t>
                      </a: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Patent active in US</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6.1%</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4.2%</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2.40</a:t>
                      </a:r>
                    </a:p>
                  </a:txBody>
                  <a:tcPr marL="8413" marR="8413" marT="8413" marB="0" anchor="b">
                    <a:lnL>
                      <a:noFill/>
                    </a:lnL>
                    <a:lnR>
                      <a:noFill/>
                    </a:lnR>
                    <a:lnT>
                      <a:noFill/>
                    </a:lnT>
                    <a:lnB>
                      <a:noFill/>
                    </a:lnB>
                  </a:tcPr>
                </a:tc>
                <a:tc>
                  <a:txBody>
                    <a:bodyPr/>
                    <a:lstStyle/>
                    <a:p>
                      <a:pPr algn="l" fontAlgn="b"/>
                      <a:r>
                        <a:rPr lang="en-US" sz="1400" b="0" i="0" u="none" strike="noStrike">
                          <a:solidFill>
                            <a:srgbClr val="000000"/>
                          </a:solidFill>
                          <a:effectLst/>
                          <a:latin typeface="Times New Roman"/>
                        </a:rPr>
                        <a:t>**</a:t>
                      </a: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Patent active in Japan</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1.6%</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1.9%</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-0.90</a:t>
                      </a:r>
                    </a:p>
                  </a:txBody>
                  <a:tcPr marL="8413" marR="8413" marT="8413" marB="0" anchor="b">
                    <a:lnL>
                      <a:noFill/>
                    </a:lnL>
                    <a:lnR>
                      <a:noFill/>
                    </a:lnR>
                    <a:lnT>
                      <a:noFill/>
                    </a:lnT>
                    <a:lnB>
                      <a:noFill/>
                    </a:lnB>
                  </a:tcPr>
                </a:tc>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Patent active in EPO</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0.6%</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0.9%</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-1.21</a:t>
                      </a:r>
                    </a:p>
                  </a:txBody>
                  <a:tcPr marL="8413" marR="8413" marT="8413" marB="0" anchor="b">
                    <a:lnL>
                      <a:noFill/>
                    </a:lnL>
                    <a:lnR>
                      <a:noFill/>
                    </a:lnR>
                    <a:lnT>
                      <a:noFill/>
                    </a:lnT>
                    <a:lnB>
                      <a:noFill/>
                    </a:lnB>
                  </a:tcPr>
                </a:tc>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Patent active in WIPO</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1.4%</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0.5%</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3.15</a:t>
                      </a:r>
                    </a:p>
                  </a:txBody>
                  <a:tcPr marL="8413" marR="8413" marT="8413" marB="0" anchor="b">
                    <a:lnL>
                      <a:noFill/>
                    </a:lnL>
                    <a:lnR>
                      <a:noFill/>
                    </a:lnR>
                    <a:lnT>
                      <a:noFill/>
                    </a:lnT>
                    <a:lnB>
                      <a:noFill/>
                    </a:lnB>
                  </a:tcPr>
                </a:tc>
                <a:tc>
                  <a:txBody>
                    <a:bodyPr/>
                    <a:lstStyle/>
                    <a:p>
                      <a:pPr algn="l" fontAlgn="b"/>
                      <a:r>
                        <a:rPr lang="en-US" sz="1400" b="0" i="0" u="none" strike="noStrike">
                          <a:solidFill>
                            <a:srgbClr val="000000"/>
                          </a:solidFill>
                          <a:effectLst/>
                          <a:latin typeface="Times New Roman"/>
                        </a:rPr>
                        <a:t>***</a:t>
                      </a:r>
                    </a:p>
                  </a:txBody>
                  <a:tcPr marL="8413" marR="8413" marT="8413" marB="0" anchor="b">
                    <a:lnL>
                      <a:noFill/>
                    </a:lnL>
                    <a:lnR>
                      <a:noFill/>
                    </a:lnR>
                    <a:lnT>
                      <a:noFill/>
                    </a:lnT>
                    <a:lnB>
                      <a:noFill/>
                    </a:lnB>
                  </a:tcPr>
                </a:tc>
              </a:tr>
              <a:tr h="173817">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400" b="0" i="0" u="none" strike="noStrike">
                        <a:solidFill>
                          <a:srgbClr val="000000"/>
                        </a:solidFill>
                        <a:effectLst/>
                        <a:latin typeface="Times New Roman"/>
                      </a:endParaRP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400" b="0" i="0" u="none" strike="noStrike">
                        <a:solidFill>
                          <a:srgbClr val="000000"/>
                        </a:solidFill>
                        <a:effectLst/>
                        <a:latin typeface="Times New Roman"/>
                      </a:endParaRP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400" b="0" i="0" u="none" strike="noStrike">
                        <a:solidFill>
                          <a:srgbClr val="000000"/>
                        </a:solidFill>
                        <a:effectLst/>
                        <a:latin typeface="Times New Roman"/>
                      </a:endParaRP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r>
              <a:tr h="210940">
                <a:tc gridSpan="3">
                  <a:txBody>
                    <a:bodyPr/>
                    <a:lstStyle/>
                    <a:p>
                      <a:pPr algn="l" fontAlgn="b"/>
                      <a:r>
                        <a:rPr lang="en-US" sz="1400" b="0" i="1" u="none" strike="noStrike">
                          <a:solidFill>
                            <a:srgbClr val="000000"/>
                          </a:solidFill>
                          <a:effectLst/>
                          <a:latin typeface="Times New Roman"/>
                        </a:rPr>
                        <a:t>Panel B: Period 1 -- Patents published between 1990 - 2005</a:t>
                      </a:r>
                    </a:p>
                  </a:txBody>
                  <a:tcPr marL="8413" marR="8413" marT="841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1400" b="0" i="0" u="none" strike="noStrike">
                          <a:solidFill>
                            <a:srgbClr val="000000"/>
                          </a:solidFill>
                          <a:effectLst/>
                          <a:latin typeface="Times New Roman"/>
                        </a:rPr>
                        <a:t> </a:t>
                      </a:r>
                    </a:p>
                  </a:txBody>
                  <a:tcPr marL="8413" marR="8413" marT="841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Times New Roman"/>
                        </a:rPr>
                        <a:t> </a:t>
                      </a:r>
                    </a:p>
                  </a:txBody>
                  <a:tcPr marL="8413" marR="8413" marT="841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940">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sng" strike="noStrike">
                          <a:solidFill>
                            <a:srgbClr val="000000"/>
                          </a:solidFill>
                          <a:effectLst/>
                          <a:latin typeface="Times New Roman"/>
                        </a:rPr>
                        <a:t>Private</a:t>
                      </a: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sng" strike="noStrike">
                          <a:solidFill>
                            <a:srgbClr val="000000"/>
                          </a:solidFill>
                          <a:effectLst/>
                          <a:latin typeface="Times New Roman"/>
                        </a:rPr>
                        <a:t>SOE</a:t>
                      </a: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sng" strike="noStrike">
                          <a:solidFill>
                            <a:srgbClr val="000000"/>
                          </a:solidFill>
                          <a:effectLst/>
                          <a:latin typeface="Times New Roman"/>
                        </a:rPr>
                        <a:t>t-stat (diff)</a:t>
                      </a: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r>
              <a:tr h="210940">
                <a:tc>
                  <a:txBody>
                    <a:bodyPr/>
                    <a:lstStyle/>
                    <a:p>
                      <a:pPr algn="l" fontAlgn="b"/>
                      <a:r>
                        <a:rPr lang="en-US" sz="1400" b="0" i="0" u="none" strike="noStrike">
                          <a:solidFill>
                            <a:srgbClr val="000000"/>
                          </a:solidFill>
                          <a:effectLst/>
                          <a:latin typeface="Times New Roman"/>
                        </a:rPr>
                        <a:t>Citation per patent</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2.89</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1.17</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4.06</a:t>
                      </a:r>
                    </a:p>
                  </a:txBody>
                  <a:tcPr marL="8413" marR="8413" marT="8413" marB="0" anchor="b">
                    <a:lnL>
                      <a:noFill/>
                    </a:lnL>
                    <a:lnR>
                      <a:noFill/>
                    </a:lnR>
                    <a:lnT>
                      <a:noFill/>
                    </a:lnT>
                    <a:lnB>
                      <a:noFill/>
                    </a:lnB>
                  </a:tcPr>
                </a:tc>
                <a:tc>
                  <a:txBody>
                    <a:bodyPr/>
                    <a:lstStyle/>
                    <a:p>
                      <a:pPr algn="l" fontAlgn="b"/>
                      <a:r>
                        <a:rPr lang="en-US" sz="1400" b="0" i="0" u="none" strike="noStrike">
                          <a:solidFill>
                            <a:srgbClr val="000000"/>
                          </a:solidFill>
                          <a:effectLst/>
                          <a:latin typeface="Times New Roman"/>
                        </a:rPr>
                        <a:t>***</a:t>
                      </a: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IPC groups</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1.89</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1.77</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1.04</a:t>
                      </a:r>
                    </a:p>
                  </a:txBody>
                  <a:tcPr marL="8413" marR="8413" marT="8413" marB="0" anchor="b">
                    <a:lnL>
                      <a:noFill/>
                    </a:lnL>
                    <a:lnR>
                      <a:noFill/>
                    </a:lnR>
                    <a:lnT>
                      <a:noFill/>
                    </a:lnT>
                    <a:lnB>
                      <a:noFill/>
                    </a:lnB>
                  </a:tcPr>
                </a:tc>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Patent active in US</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17.6%</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9.9%</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2.81</a:t>
                      </a:r>
                    </a:p>
                  </a:txBody>
                  <a:tcPr marL="8413" marR="8413" marT="8413" marB="0" anchor="b">
                    <a:lnL>
                      <a:noFill/>
                    </a:lnL>
                    <a:lnR>
                      <a:noFill/>
                    </a:lnR>
                    <a:lnT>
                      <a:noFill/>
                    </a:lnT>
                    <a:lnB>
                      <a:noFill/>
                    </a:lnB>
                  </a:tcPr>
                </a:tc>
                <a:tc>
                  <a:txBody>
                    <a:bodyPr/>
                    <a:lstStyle/>
                    <a:p>
                      <a:pPr algn="l" fontAlgn="b"/>
                      <a:r>
                        <a:rPr lang="en-US" sz="1400" b="0" i="0" u="none" strike="noStrike">
                          <a:solidFill>
                            <a:srgbClr val="000000"/>
                          </a:solidFill>
                          <a:effectLst/>
                          <a:latin typeface="Times New Roman"/>
                        </a:rPr>
                        <a:t>***</a:t>
                      </a: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Patent active in Japan</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5.6%</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3.8%</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1.20</a:t>
                      </a:r>
                    </a:p>
                  </a:txBody>
                  <a:tcPr marL="8413" marR="8413" marT="8413" marB="0" anchor="b">
                    <a:lnL>
                      <a:noFill/>
                    </a:lnL>
                    <a:lnR>
                      <a:noFill/>
                    </a:lnR>
                    <a:lnT>
                      <a:noFill/>
                    </a:lnT>
                    <a:lnB>
                      <a:noFill/>
                    </a:lnB>
                  </a:tcPr>
                </a:tc>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Patent active in EPO</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0.3%</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0.5%</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-0.52</a:t>
                      </a:r>
                    </a:p>
                  </a:txBody>
                  <a:tcPr marL="8413" marR="8413" marT="8413" marB="0" anchor="b">
                    <a:lnL>
                      <a:noFill/>
                    </a:lnL>
                    <a:lnR>
                      <a:noFill/>
                    </a:lnR>
                    <a:lnT>
                      <a:noFill/>
                    </a:lnT>
                    <a:lnB>
                      <a:noFill/>
                    </a:lnB>
                  </a:tcPr>
                </a:tc>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Patent active in WIPO</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0.00%</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0.00%</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a:t>
                      </a:r>
                    </a:p>
                  </a:txBody>
                  <a:tcPr marL="8413" marR="8413" marT="8413" marB="0" anchor="b">
                    <a:lnL>
                      <a:noFill/>
                    </a:lnL>
                    <a:lnR>
                      <a:noFill/>
                    </a:lnR>
                    <a:lnT>
                      <a:noFill/>
                    </a:lnT>
                    <a:lnB>
                      <a:noFill/>
                    </a:lnB>
                  </a:tcPr>
                </a:tc>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a:noFill/>
                    </a:lnT>
                    <a:lnB>
                      <a:noFill/>
                    </a:lnB>
                  </a:tcPr>
                </a:tc>
              </a:tr>
              <a:tr h="173817">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400" b="0" i="0" u="none" strike="noStrike">
                        <a:solidFill>
                          <a:srgbClr val="000000"/>
                        </a:solidFill>
                        <a:effectLst/>
                        <a:latin typeface="Times New Roman"/>
                      </a:endParaRP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400" b="0" i="0" u="none" strike="noStrike">
                        <a:solidFill>
                          <a:srgbClr val="000000"/>
                        </a:solidFill>
                        <a:effectLst/>
                        <a:latin typeface="Times New Roman"/>
                      </a:endParaRP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endParaRPr lang="en-US" sz="1400" b="0" i="0" u="none" strike="noStrike">
                        <a:solidFill>
                          <a:srgbClr val="000000"/>
                        </a:solidFill>
                        <a:effectLst/>
                        <a:latin typeface="Times New Roman"/>
                      </a:endParaRP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r>
              <a:tr h="210940">
                <a:tc gridSpan="3">
                  <a:txBody>
                    <a:bodyPr/>
                    <a:lstStyle/>
                    <a:p>
                      <a:pPr algn="l" fontAlgn="b"/>
                      <a:r>
                        <a:rPr lang="en-US" sz="1400" b="0" i="1" u="none" strike="noStrike">
                          <a:solidFill>
                            <a:srgbClr val="000000"/>
                          </a:solidFill>
                          <a:effectLst/>
                          <a:latin typeface="Times New Roman"/>
                        </a:rPr>
                        <a:t>Panel C: Period 2 -- Patents published between 2006 - 2014</a:t>
                      </a:r>
                    </a:p>
                  </a:txBody>
                  <a:tcPr marL="8413" marR="8413" marT="841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a:txBody>
                    <a:bodyPr/>
                    <a:lstStyle/>
                    <a:p>
                      <a:pPr algn="ctr" fontAlgn="b"/>
                      <a:r>
                        <a:rPr lang="en-US" sz="1400" b="0" i="0" u="none" strike="noStrike">
                          <a:solidFill>
                            <a:srgbClr val="000000"/>
                          </a:solidFill>
                          <a:effectLst/>
                          <a:latin typeface="Times New Roman"/>
                        </a:rPr>
                        <a:t> </a:t>
                      </a:r>
                    </a:p>
                  </a:txBody>
                  <a:tcPr marL="8413" marR="8413" marT="841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a:solidFill>
                            <a:srgbClr val="000000"/>
                          </a:solidFill>
                          <a:effectLst/>
                          <a:latin typeface="Times New Roman"/>
                        </a:rPr>
                        <a:t> </a:t>
                      </a:r>
                    </a:p>
                  </a:txBody>
                  <a:tcPr marL="8413" marR="8413" marT="8413" marB="0" anchor="b">
                    <a:lnL>
                      <a:noFill/>
                    </a:lnL>
                    <a:lnR>
                      <a:noFill/>
                    </a:lnR>
                    <a:lnT w="6350" cap="flat" cmpd="sng" algn="ctr">
                      <a:solidFill>
                        <a:srgbClr val="000000"/>
                      </a:solidFill>
                      <a:prstDash val="solid"/>
                      <a:round/>
                      <a:headEnd type="none" w="med" len="med"/>
                      <a:tailEnd type="none" w="med" len="med"/>
                    </a:lnT>
                    <a:lnB w="6350" cap="flat" cmpd="sng" algn="ctr">
                      <a:solidFill>
                        <a:srgbClr val="000000"/>
                      </a:solidFill>
                      <a:prstDash val="solid"/>
                      <a:round/>
                      <a:headEnd type="none" w="med" len="med"/>
                      <a:tailEnd type="none" w="med" len="med"/>
                    </a:lnB>
                  </a:tcPr>
                </a:tc>
              </a:tr>
              <a:tr h="210940">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sng" strike="noStrike">
                          <a:solidFill>
                            <a:srgbClr val="000000"/>
                          </a:solidFill>
                          <a:effectLst/>
                          <a:latin typeface="Times New Roman"/>
                        </a:rPr>
                        <a:t>Private</a:t>
                      </a: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sng" strike="noStrike">
                          <a:solidFill>
                            <a:srgbClr val="000000"/>
                          </a:solidFill>
                          <a:effectLst/>
                          <a:latin typeface="Times New Roman"/>
                        </a:rPr>
                        <a:t>SOE</a:t>
                      </a: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ctr" fontAlgn="b"/>
                      <a:r>
                        <a:rPr lang="en-US" sz="1400" b="0" i="0" u="sng" strike="noStrike">
                          <a:solidFill>
                            <a:srgbClr val="000000"/>
                          </a:solidFill>
                          <a:effectLst/>
                          <a:latin typeface="Times New Roman"/>
                        </a:rPr>
                        <a:t>t-stat (diff)</a:t>
                      </a: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w="6350" cap="flat" cmpd="sng" algn="ctr">
                      <a:solidFill>
                        <a:srgbClr val="000000"/>
                      </a:solidFill>
                      <a:prstDash val="solid"/>
                      <a:round/>
                      <a:headEnd type="none" w="med" len="med"/>
                      <a:tailEnd type="none" w="med" len="med"/>
                    </a:lnT>
                    <a:lnB>
                      <a:noFill/>
                    </a:lnB>
                  </a:tcPr>
                </a:tc>
              </a:tr>
              <a:tr h="210940">
                <a:tc>
                  <a:txBody>
                    <a:bodyPr/>
                    <a:lstStyle/>
                    <a:p>
                      <a:pPr algn="l" fontAlgn="b"/>
                      <a:r>
                        <a:rPr lang="en-US" sz="1400" b="0" i="0" u="none" strike="noStrike">
                          <a:solidFill>
                            <a:srgbClr val="000000"/>
                          </a:solidFill>
                          <a:effectLst/>
                          <a:latin typeface="Times New Roman"/>
                        </a:rPr>
                        <a:t>Citation per patent</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0.30</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0.19</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2.17</a:t>
                      </a:r>
                    </a:p>
                  </a:txBody>
                  <a:tcPr marL="8413" marR="8413" marT="8413" marB="0" anchor="b">
                    <a:lnL>
                      <a:noFill/>
                    </a:lnL>
                    <a:lnR>
                      <a:noFill/>
                    </a:lnR>
                    <a:lnT>
                      <a:noFill/>
                    </a:lnT>
                    <a:lnB>
                      <a:noFill/>
                    </a:lnB>
                  </a:tcPr>
                </a:tc>
                <a:tc>
                  <a:txBody>
                    <a:bodyPr/>
                    <a:lstStyle/>
                    <a:p>
                      <a:pPr algn="l" fontAlgn="b"/>
                      <a:r>
                        <a:rPr lang="en-US" sz="1400" b="0" i="0" u="none" strike="noStrike">
                          <a:solidFill>
                            <a:srgbClr val="000000"/>
                          </a:solidFill>
                          <a:effectLst/>
                          <a:latin typeface="Times New Roman"/>
                        </a:rPr>
                        <a:t>**</a:t>
                      </a: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IPC groups</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1.80</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1.61</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3.31</a:t>
                      </a:r>
                    </a:p>
                  </a:txBody>
                  <a:tcPr marL="8413" marR="8413" marT="8413" marB="0" anchor="b">
                    <a:lnL>
                      <a:noFill/>
                    </a:lnL>
                    <a:lnR>
                      <a:noFill/>
                    </a:lnR>
                    <a:lnT>
                      <a:noFill/>
                    </a:lnT>
                    <a:lnB>
                      <a:noFill/>
                    </a:lnB>
                  </a:tcPr>
                </a:tc>
                <a:tc>
                  <a:txBody>
                    <a:bodyPr/>
                    <a:lstStyle/>
                    <a:p>
                      <a:pPr algn="l" fontAlgn="b"/>
                      <a:r>
                        <a:rPr lang="en-US" sz="1400" b="0" i="0" u="none" strike="noStrike">
                          <a:solidFill>
                            <a:srgbClr val="000000"/>
                          </a:solidFill>
                          <a:effectLst/>
                          <a:latin typeface="Times New Roman"/>
                        </a:rPr>
                        <a:t>***</a:t>
                      </a: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Patent active in US</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3.6%</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2.0%</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2.76</a:t>
                      </a:r>
                    </a:p>
                  </a:txBody>
                  <a:tcPr marL="8413" marR="8413" marT="8413" marB="0" anchor="b">
                    <a:lnL>
                      <a:noFill/>
                    </a:lnL>
                    <a:lnR>
                      <a:noFill/>
                    </a:lnR>
                    <a:lnT>
                      <a:noFill/>
                    </a:lnT>
                    <a:lnB>
                      <a:noFill/>
                    </a:lnB>
                  </a:tcPr>
                </a:tc>
                <a:tc>
                  <a:txBody>
                    <a:bodyPr/>
                    <a:lstStyle/>
                    <a:p>
                      <a:pPr algn="l" fontAlgn="b"/>
                      <a:r>
                        <a:rPr lang="en-US" sz="1400" b="0" i="0" u="none" strike="noStrike">
                          <a:solidFill>
                            <a:srgbClr val="000000"/>
                          </a:solidFill>
                          <a:effectLst/>
                          <a:latin typeface="Times New Roman"/>
                        </a:rPr>
                        <a:t>***</a:t>
                      </a: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Patent active in Japan</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0.7%</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1.2%</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-1.84</a:t>
                      </a:r>
                    </a:p>
                  </a:txBody>
                  <a:tcPr marL="8413" marR="8413" marT="8413" marB="0" anchor="b">
                    <a:lnL>
                      <a:noFill/>
                    </a:lnL>
                    <a:lnR>
                      <a:noFill/>
                    </a:lnR>
                    <a:lnT>
                      <a:noFill/>
                    </a:lnT>
                    <a:lnB>
                      <a:noFill/>
                    </a:lnB>
                  </a:tcPr>
                </a:tc>
                <a:tc>
                  <a:txBody>
                    <a:bodyPr/>
                    <a:lstStyle/>
                    <a:p>
                      <a:pPr algn="l" fontAlgn="b"/>
                      <a:r>
                        <a:rPr lang="en-US" sz="1400" b="0" i="0" u="none" strike="noStrike">
                          <a:solidFill>
                            <a:srgbClr val="000000"/>
                          </a:solidFill>
                          <a:effectLst/>
                          <a:latin typeface="Times New Roman"/>
                        </a:rPr>
                        <a:t>**</a:t>
                      </a: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Patent active in EPO</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0.6%</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1.0%</a:t>
                      </a:r>
                    </a:p>
                  </a:txBody>
                  <a:tcPr marL="8413" marR="8413" marT="8413" marB="0" anchor="b">
                    <a:lnL>
                      <a:noFill/>
                    </a:lnL>
                    <a:lnR>
                      <a:noFill/>
                    </a:lnR>
                    <a:lnT>
                      <a:noFill/>
                    </a:lnT>
                    <a:lnB>
                      <a:noFill/>
                    </a:lnB>
                  </a:tcPr>
                </a:tc>
                <a:tc>
                  <a:txBody>
                    <a:bodyPr/>
                    <a:lstStyle/>
                    <a:p>
                      <a:pPr algn="ctr" fontAlgn="b"/>
                      <a:r>
                        <a:rPr lang="en-US" sz="1400" b="0" i="0" u="none" strike="noStrike">
                          <a:solidFill>
                            <a:srgbClr val="000000"/>
                          </a:solidFill>
                          <a:effectLst/>
                          <a:latin typeface="Times New Roman"/>
                        </a:rPr>
                        <a:t>-1.31</a:t>
                      </a:r>
                    </a:p>
                  </a:txBody>
                  <a:tcPr marL="8413" marR="8413" marT="8413" marB="0" anchor="b">
                    <a:lnL>
                      <a:noFill/>
                    </a:lnL>
                    <a:lnR>
                      <a:noFill/>
                    </a:lnR>
                    <a:lnT>
                      <a:noFill/>
                    </a:lnT>
                    <a:lnB>
                      <a:noFill/>
                    </a:lnB>
                  </a:tcPr>
                </a:tc>
                <a:tc>
                  <a:txBody>
                    <a:bodyPr/>
                    <a:lstStyle/>
                    <a:p>
                      <a:pPr algn="l" fontAlgn="b"/>
                      <a:endParaRPr lang="en-US" sz="1400" b="0" i="0" u="none" strike="noStrike">
                        <a:solidFill>
                          <a:srgbClr val="000000"/>
                        </a:solidFill>
                        <a:effectLst/>
                        <a:latin typeface="Times New Roman"/>
                      </a:endParaRPr>
                    </a:p>
                  </a:txBody>
                  <a:tcPr marL="8413" marR="8413" marT="8413" marB="0" anchor="b">
                    <a:lnL>
                      <a:noFill/>
                    </a:lnL>
                    <a:lnR>
                      <a:noFill/>
                    </a:lnR>
                    <a:lnT>
                      <a:noFill/>
                    </a:lnT>
                    <a:lnB>
                      <a:noFill/>
                    </a:lnB>
                  </a:tcPr>
                </a:tc>
              </a:tr>
              <a:tr h="210940">
                <a:tc>
                  <a:txBody>
                    <a:bodyPr/>
                    <a:lstStyle/>
                    <a:p>
                      <a:pPr algn="l" fontAlgn="b"/>
                      <a:r>
                        <a:rPr lang="en-US" sz="1400" b="0" i="0" u="none" strike="noStrike">
                          <a:solidFill>
                            <a:srgbClr val="000000"/>
                          </a:solidFill>
                          <a:effectLst/>
                          <a:latin typeface="Times New Roman"/>
                        </a:rPr>
                        <a:t>Patent active in WIPO</a:t>
                      </a: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Times New Roman"/>
                        </a:rPr>
                        <a:t>1.8%</a:t>
                      </a: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Times New Roman"/>
                        </a:rPr>
                        <a:t>0.7%</a:t>
                      </a: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ctr" fontAlgn="b"/>
                      <a:r>
                        <a:rPr lang="en-US" sz="1400" b="0" i="0" u="none" strike="noStrike">
                          <a:solidFill>
                            <a:srgbClr val="000000"/>
                          </a:solidFill>
                          <a:effectLst/>
                          <a:latin typeface="Times New Roman"/>
                        </a:rPr>
                        <a:t>2.72</a:t>
                      </a: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c>
                  <a:txBody>
                    <a:bodyPr/>
                    <a:lstStyle/>
                    <a:p>
                      <a:pPr algn="l" fontAlgn="b"/>
                      <a:r>
                        <a:rPr lang="en-US" sz="1400" b="0" i="0" u="none" strike="noStrike" dirty="0">
                          <a:solidFill>
                            <a:srgbClr val="000000"/>
                          </a:solidFill>
                          <a:effectLst/>
                          <a:latin typeface="Times New Roman"/>
                        </a:rPr>
                        <a:t>***</a:t>
                      </a:r>
                    </a:p>
                  </a:txBody>
                  <a:tcPr marL="8413" marR="8413" marT="8413" marB="0" anchor="b">
                    <a:lnL>
                      <a:noFill/>
                    </a:lnL>
                    <a:lnR>
                      <a:noFill/>
                    </a:lnR>
                    <a:lnT>
                      <a:noFill/>
                    </a:lnT>
                    <a:lnB w="6350" cap="flat" cmpd="sng" algn="ctr">
                      <a:solidFill>
                        <a:srgbClr val="000000"/>
                      </a:solidFill>
                      <a:prstDash val="solid"/>
                      <a:round/>
                      <a:headEnd type="none" w="med" len="med"/>
                      <a:tailEnd type="none" w="med" len="med"/>
                    </a:lnB>
                  </a:tcPr>
                </a:tc>
              </a:tr>
            </a:tbl>
          </a:graphicData>
        </a:graphic>
      </p:graphicFrame>
      <p:cxnSp>
        <p:nvCxnSpPr>
          <p:cNvPr id="6" name="Straight Arrow Connector 5"/>
          <p:cNvCxnSpPr/>
          <p:nvPr/>
        </p:nvCxnSpPr>
        <p:spPr>
          <a:xfrm flipV="1">
            <a:off x="6705600" y="4343400"/>
            <a:ext cx="381000" cy="1143000"/>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sp>
        <p:nvSpPr>
          <p:cNvPr id="7" name="TextBox 6"/>
          <p:cNvSpPr txBox="1"/>
          <p:nvPr/>
        </p:nvSpPr>
        <p:spPr>
          <a:xfrm>
            <a:off x="7051964" y="2866072"/>
            <a:ext cx="1932709" cy="1477328"/>
          </a:xfrm>
          <a:prstGeom prst="rect">
            <a:avLst/>
          </a:prstGeom>
          <a:noFill/>
        </p:spPr>
        <p:txBody>
          <a:bodyPr wrap="square" rtlCol="0">
            <a:spAutoFit/>
          </a:bodyPr>
          <a:lstStyle/>
          <a:p>
            <a:r>
              <a:rPr lang="en-US" dirty="0" smtClean="0">
                <a:solidFill>
                  <a:srgbClr val="0033CC"/>
                </a:solidFill>
              </a:rPr>
              <a:t>Private firms have higher quality patents,</a:t>
            </a:r>
          </a:p>
          <a:p>
            <a:r>
              <a:rPr lang="en-US" dirty="0" smtClean="0">
                <a:solidFill>
                  <a:srgbClr val="0033CC"/>
                </a:solidFill>
              </a:rPr>
              <a:t>Especially after 2006</a:t>
            </a:r>
            <a:endParaRPr lang="en-US" dirty="0">
              <a:solidFill>
                <a:srgbClr val="0033CC"/>
              </a:solidFill>
            </a:endParaRPr>
          </a:p>
        </p:txBody>
      </p:sp>
      <p:sp>
        <p:nvSpPr>
          <p:cNvPr id="8" name="TextBox 7"/>
          <p:cNvSpPr txBox="1"/>
          <p:nvPr/>
        </p:nvSpPr>
        <p:spPr>
          <a:xfrm>
            <a:off x="304799" y="424934"/>
            <a:ext cx="1788759" cy="369332"/>
          </a:xfrm>
          <a:prstGeom prst="rect">
            <a:avLst/>
          </a:prstGeom>
          <a:noFill/>
        </p:spPr>
        <p:txBody>
          <a:bodyPr wrap="none" rtlCol="0">
            <a:spAutoFit/>
          </a:bodyPr>
          <a:lstStyle/>
          <a:p>
            <a:r>
              <a:rPr lang="en-US" dirty="0" smtClean="0">
                <a:solidFill>
                  <a:srgbClr val="FF0000"/>
                </a:solidFill>
              </a:rPr>
              <a:t>Table 11 in Paper</a:t>
            </a:r>
            <a:endParaRPr lang="en-US" dirty="0">
              <a:solidFill>
                <a:srgbClr val="FF0000"/>
              </a:solidFill>
            </a:endParaRPr>
          </a:p>
        </p:txBody>
      </p:sp>
    </p:spTree>
    <p:extLst>
      <p:ext uri="{BB962C8B-B14F-4D97-AF65-F5344CB8AC3E}">
        <p14:creationId xmlns:p14="http://schemas.microsoft.com/office/powerpoint/2010/main" val="314000320"/>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Regressions</a:t>
            </a:r>
            <a:endParaRPr lang="en-US" dirty="0"/>
          </a:p>
        </p:txBody>
      </p:sp>
      <p:sp>
        <p:nvSpPr>
          <p:cNvPr id="3" name="Content Placeholder 2"/>
          <p:cNvSpPr>
            <a:spLocks noGrp="1"/>
          </p:cNvSpPr>
          <p:nvPr>
            <p:ph idx="1"/>
          </p:nvPr>
        </p:nvSpPr>
        <p:spPr>
          <a:xfrm>
            <a:off x="457200" y="990600"/>
            <a:ext cx="8229600" cy="5715000"/>
          </a:xfrm>
        </p:spPr>
        <p:txBody>
          <a:bodyPr>
            <a:normAutofit fontScale="70000" lnSpcReduction="20000"/>
          </a:bodyPr>
          <a:lstStyle/>
          <a:p>
            <a:r>
              <a:rPr lang="en-US" dirty="0" smtClean="0"/>
              <a:t>We also use IV regression to check the robustness of our </a:t>
            </a:r>
            <a:r>
              <a:rPr lang="en-US" dirty="0" smtClean="0"/>
              <a:t>results.</a:t>
            </a:r>
            <a:endParaRPr lang="en-US" dirty="0" smtClean="0"/>
          </a:p>
          <a:p>
            <a:endParaRPr lang="en-US" dirty="0"/>
          </a:p>
          <a:p>
            <a:r>
              <a:rPr lang="en-US" dirty="0" smtClean="0"/>
              <a:t>Instruments:</a:t>
            </a:r>
          </a:p>
          <a:p>
            <a:pPr lvl="1"/>
            <a:r>
              <a:rPr lang="en-US" dirty="0"/>
              <a:t>Christian College: number of Christian colleges founded by missionaries by 1920 in a </a:t>
            </a:r>
            <a:r>
              <a:rPr lang="en-US" dirty="0" smtClean="0"/>
              <a:t>province.</a:t>
            </a:r>
            <a:endParaRPr lang="en-US" dirty="0"/>
          </a:p>
          <a:p>
            <a:pPr lvl="1"/>
            <a:r>
              <a:rPr lang="en-US" dirty="0"/>
              <a:t>British Settlement: dummy variable indicating whether the province had a British settlement in the Qing </a:t>
            </a:r>
            <a:r>
              <a:rPr lang="en-US" dirty="0" smtClean="0"/>
              <a:t>dynasty.</a:t>
            </a:r>
            <a:endParaRPr lang="en-US" dirty="0"/>
          </a:p>
          <a:p>
            <a:endParaRPr lang="en-US" dirty="0" smtClean="0"/>
          </a:p>
          <a:p>
            <a:r>
              <a:rPr lang="en-US" dirty="0" smtClean="0"/>
              <a:t>Both instrument should be related to the notion of property rights in the population, but unrelated to the current provincial government’s enforcement of IPR </a:t>
            </a:r>
            <a:r>
              <a:rPr lang="en-US" dirty="0" smtClean="0"/>
              <a:t>rights.</a:t>
            </a:r>
            <a:endParaRPr lang="en-US" dirty="0" smtClean="0"/>
          </a:p>
          <a:p>
            <a:endParaRPr lang="en-US" dirty="0"/>
          </a:p>
          <a:p>
            <a:r>
              <a:rPr lang="en-US" dirty="0" smtClean="0"/>
              <a:t>Note that provincial officials are appointed by the Chinese Community Party, which likes to assign officials from other regions as part of the training of the CCP leadership rank (see for example, Capitalizing China, Fan, </a:t>
            </a:r>
            <a:r>
              <a:rPr lang="en-US" dirty="0" err="1" smtClean="0"/>
              <a:t>Morck</a:t>
            </a:r>
            <a:r>
              <a:rPr lang="en-US" dirty="0" smtClean="0"/>
              <a:t>, and Yeung, NBER working paper, 2011</a:t>
            </a:r>
            <a:r>
              <a:rPr lang="en-US" dirty="0" smtClean="0"/>
              <a:t>).</a:t>
            </a:r>
            <a:endParaRPr lang="en-US" dirty="0" smtClean="0"/>
          </a:p>
        </p:txBody>
      </p:sp>
    </p:spTree>
    <p:extLst>
      <p:ext uri="{BB962C8B-B14F-4D97-AF65-F5344CB8AC3E}">
        <p14:creationId xmlns:p14="http://schemas.microsoft.com/office/powerpoint/2010/main" val="3248522092"/>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 First Stage</a:t>
            </a:r>
            <a:endParaRPr lang="en-US" dirty="0"/>
          </a:p>
        </p:txBody>
      </p:sp>
      <p:sp>
        <p:nvSpPr>
          <p:cNvPr id="5" name="TextBox 4"/>
          <p:cNvSpPr txBox="1"/>
          <p:nvPr/>
        </p:nvSpPr>
        <p:spPr>
          <a:xfrm>
            <a:off x="2057400" y="5835134"/>
            <a:ext cx="2276201" cy="369332"/>
          </a:xfrm>
          <a:prstGeom prst="rect">
            <a:avLst/>
          </a:prstGeom>
          <a:noFill/>
        </p:spPr>
        <p:txBody>
          <a:bodyPr wrap="none" rtlCol="0">
            <a:spAutoFit/>
          </a:bodyPr>
          <a:lstStyle/>
          <a:p>
            <a:r>
              <a:rPr lang="en-US" dirty="0" smtClean="0">
                <a:solidFill>
                  <a:srgbClr val="0033CC"/>
                </a:solidFill>
                <a:sym typeface="Wingdings" panose="05000000000000000000" pitchFamily="2" charset="2"/>
              </a:rPr>
              <a:t> Strong instruments</a:t>
            </a:r>
            <a:endParaRPr lang="en-US" dirty="0">
              <a:solidFill>
                <a:srgbClr val="0033CC"/>
              </a:solidFill>
            </a:endParaRPr>
          </a:p>
        </p:txBody>
      </p:sp>
      <p:sp>
        <p:nvSpPr>
          <p:cNvPr id="6" name="TextBox 5"/>
          <p:cNvSpPr txBox="1"/>
          <p:nvPr/>
        </p:nvSpPr>
        <p:spPr>
          <a:xfrm>
            <a:off x="1066800" y="956147"/>
            <a:ext cx="1796902" cy="369332"/>
          </a:xfrm>
          <a:prstGeom prst="rect">
            <a:avLst/>
          </a:prstGeom>
          <a:noFill/>
        </p:spPr>
        <p:txBody>
          <a:bodyPr wrap="none" rtlCol="0">
            <a:spAutoFit/>
          </a:bodyPr>
          <a:lstStyle/>
          <a:p>
            <a:r>
              <a:rPr lang="en-US" dirty="0" smtClean="0">
                <a:solidFill>
                  <a:srgbClr val="FF0000"/>
                </a:solidFill>
              </a:rPr>
              <a:t>Table 12 in paper</a:t>
            </a:r>
            <a:endParaRPr lang="en-US" dirty="0">
              <a:solidFill>
                <a:srgbClr val="FF0000"/>
              </a:solidFill>
            </a:endParaRPr>
          </a:p>
        </p:txBody>
      </p:sp>
      <p:graphicFrame>
        <p:nvGraphicFramePr>
          <p:cNvPr id="3" name="Table 2"/>
          <p:cNvGraphicFramePr>
            <a:graphicFrameLocks noGrp="1"/>
          </p:cNvGraphicFramePr>
          <p:nvPr>
            <p:extLst>
              <p:ext uri="{D42A27DB-BD31-4B8C-83A1-F6EECF244321}">
                <p14:modId xmlns:p14="http://schemas.microsoft.com/office/powerpoint/2010/main" val="4171849167"/>
              </p:ext>
            </p:extLst>
          </p:nvPr>
        </p:nvGraphicFramePr>
        <p:xfrm>
          <a:off x="1447800" y="1459284"/>
          <a:ext cx="6182994" cy="4171188"/>
        </p:xfrm>
        <a:graphic>
          <a:graphicData uri="http://schemas.openxmlformats.org/drawingml/2006/table">
            <a:tbl>
              <a:tblPr firstRow="1" firstCol="1" bandRow="1"/>
              <a:tblGrid>
                <a:gridCol w="2750302"/>
                <a:gridCol w="1716346"/>
                <a:gridCol w="1716346"/>
              </a:tblGrid>
              <a:tr h="203835">
                <a:tc gridSpan="2">
                  <a:txBody>
                    <a:bodyPr/>
                    <a:lstStyle/>
                    <a:p>
                      <a:pPr marL="0" marR="0">
                        <a:lnSpc>
                          <a:spcPct val="115000"/>
                        </a:lnSpc>
                        <a:spcBef>
                          <a:spcPts val="0"/>
                        </a:spcBef>
                        <a:spcAft>
                          <a:spcPts val="0"/>
                        </a:spcAft>
                      </a:pPr>
                      <a:r>
                        <a:rPr lang="en-US" sz="1400" i="1">
                          <a:effectLst/>
                          <a:latin typeface="Times New Roman"/>
                          <a:ea typeface="Times New Roman"/>
                          <a:cs typeface="Times New Roman"/>
                        </a:rPr>
                        <a:t>Panel A: First Stage Results</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 </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835">
                <a:tc>
                  <a:txBody>
                    <a:bodyPr/>
                    <a:lstStyle/>
                    <a:p>
                      <a:pPr>
                        <a:lnSpc>
                          <a:spcPct val="115000"/>
                        </a:lnSpc>
                      </a:pPr>
                      <a:endParaRPr lang="en-US" sz="1400">
                        <a:effectLst/>
                        <a:latin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IPP1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IPP2</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03835">
                <a:tc>
                  <a:txBody>
                    <a:bodyPr/>
                    <a:lstStyle/>
                    <a:p>
                      <a:pPr marL="0" marR="0">
                        <a:lnSpc>
                          <a:spcPct val="115000"/>
                        </a:lnSpc>
                        <a:spcBef>
                          <a:spcPts val="0"/>
                        </a:spcBef>
                        <a:spcAft>
                          <a:spcPts val="0"/>
                        </a:spcAft>
                      </a:pPr>
                      <a:r>
                        <a:rPr lang="en-US" sz="1400">
                          <a:effectLst/>
                          <a:latin typeface="Times New Roman"/>
                          <a:ea typeface="Times New Roman"/>
                          <a:cs typeface="Times New Roman"/>
                        </a:rPr>
                        <a:t>Christian College</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0.041***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0.001***</a:t>
                      </a:r>
                      <a:endParaRPr lang="en-US" sz="14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r>
              <a:tr h="203835">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 </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(0.01)</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marL="0" marR="0">
                        <a:lnSpc>
                          <a:spcPct val="115000"/>
                        </a:lnSpc>
                        <a:spcBef>
                          <a:spcPts val="0"/>
                        </a:spcBef>
                        <a:spcAft>
                          <a:spcPts val="0"/>
                        </a:spcAft>
                      </a:pPr>
                      <a:r>
                        <a:rPr lang="en-US" sz="1400">
                          <a:effectLst/>
                          <a:latin typeface="Times New Roman"/>
                          <a:ea typeface="Times New Roman"/>
                          <a:cs typeface="Times New Roman"/>
                        </a:rPr>
                        <a:t>British Settlement</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-0.006</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0.003***</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(0.30)</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 </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marL="0" marR="0">
                        <a:lnSpc>
                          <a:spcPct val="115000"/>
                        </a:lnSpc>
                        <a:spcBef>
                          <a:spcPts val="0"/>
                        </a:spcBef>
                        <a:spcAft>
                          <a:spcPts val="0"/>
                        </a:spcAft>
                      </a:pPr>
                      <a:r>
                        <a:rPr lang="en-US" sz="1400">
                          <a:effectLst/>
                          <a:latin typeface="Times New Roman"/>
                          <a:ea typeface="Times New Roman"/>
                          <a:cs typeface="Times New Roman"/>
                        </a:rPr>
                        <a:t>Christian College×SOE</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-0.020***</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-0.0003</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(0.24)</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marL="0" marR="0">
                        <a:lnSpc>
                          <a:spcPct val="115000"/>
                        </a:lnSpc>
                        <a:spcBef>
                          <a:spcPts val="0"/>
                        </a:spcBef>
                        <a:spcAft>
                          <a:spcPts val="0"/>
                        </a:spcAft>
                      </a:pPr>
                      <a:r>
                        <a:rPr lang="en-US" sz="1400">
                          <a:effectLst/>
                          <a:latin typeface="Times New Roman"/>
                          <a:ea typeface="Times New Roman"/>
                          <a:cs typeface="Times New Roman"/>
                        </a:rPr>
                        <a:t>British Settlement×SOE</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-0.0003</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(0.85)</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(0.60)</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marL="0" marR="0">
                        <a:lnSpc>
                          <a:spcPct val="115000"/>
                        </a:lnSpc>
                        <a:spcBef>
                          <a:spcPts val="0"/>
                        </a:spcBef>
                        <a:spcAft>
                          <a:spcPts val="0"/>
                        </a:spcAft>
                      </a:pPr>
                      <a:r>
                        <a:rPr lang="en-US" sz="1400">
                          <a:effectLst/>
                          <a:latin typeface="Times New Roman"/>
                          <a:ea typeface="Times New Roman"/>
                          <a:cs typeface="Times New Roman"/>
                        </a:rPr>
                        <a:t>SOE</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0.008</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-0.0001</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a:lnSpc>
                          <a:spcPct val="115000"/>
                        </a:lnSpc>
                      </a:pPr>
                      <a:endParaRPr lang="en-US" sz="14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(0.53)</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(0.69)</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marL="0" marR="0">
                        <a:lnSpc>
                          <a:spcPct val="115000"/>
                        </a:lnSpc>
                        <a:spcBef>
                          <a:spcPts val="0"/>
                        </a:spcBef>
                        <a:spcAft>
                          <a:spcPts val="0"/>
                        </a:spcAft>
                      </a:pPr>
                      <a:r>
                        <a:rPr lang="en-US" sz="1400">
                          <a:effectLst/>
                          <a:latin typeface="Times New Roman"/>
                          <a:ea typeface="Times New Roman"/>
                          <a:cs typeface="Times New Roman"/>
                        </a:rPr>
                        <a:t>Controls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Yes</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marL="0" marR="0">
                        <a:lnSpc>
                          <a:spcPct val="115000"/>
                        </a:lnSpc>
                        <a:spcBef>
                          <a:spcPts val="0"/>
                        </a:spcBef>
                        <a:spcAft>
                          <a:spcPts val="0"/>
                        </a:spcAft>
                      </a:pPr>
                      <a:r>
                        <a:rPr lang="en-US" sz="1400">
                          <a:effectLst/>
                          <a:latin typeface="Times New Roman"/>
                          <a:ea typeface="Times New Roman"/>
                          <a:cs typeface="Times New Roman"/>
                        </a:rPr>
                        <a:t>Observations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15,830</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14,690</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marL="0" marR="0">
                        <a:lnSpc>
                          <a:spcPct val="115000"/>
                        </a:lnSpc>
                        <a:spcBef>
                          <a:spcPts val="0"/>
                        </a:spcBef>
                        <a:spcAft>
                          <a:spcPts val="0"/>
                        </a:spcAft>
                      </a:pPr>
                      <a:r>
                        <a:rPr lang="en-US" sz="1400">
                          <a:effectLst/>
                          <a:latin typeface="Times New Roman"/>
                          <a:ea typeface="Times New Roman"/>
                          <a:cs typeface="Times New Roman"/>
                        </a:rPr>
                        <a:t>R-squared</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0.071</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0.292</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marL="0" marR="0">
                        <a:lnSpc>
                          <a:spcPct val="115000"/>
                        </a:lnSpc>
                        <a:spcBef>
                          <a:spcPts val="0"/>
                        </a:spcBef>
                        <a:spcAft>
                          <a:spcPts val="0"/>
                        </a:spcAft>
                      </a:pPr>
                      <a:r>
                        <a:rPr lang="en-US" sz="1400">
                          <a:effectLst/>
                          <a:latin typeface="Times New Roman"/>
                          <a:ea typeface="Times New Roman"/>
                          <a:cs typeface="Times New Roman"/>
                        </a:rPr>
                        <a:t>Partial-F test for IVs</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25.29</a:t>
                      </a:r>
                      <a:endParaRPr lang="en-US" sz="14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18.58</a:t>
                      </a:r>
                      <a:endParaRPr lang="en-US" sz="1400">
                        <a:effectLst/>
                        <a:latin typeface="Calibri"/>
                        <a:ea typeface="SimSun"/>
                        <a:cs typeface="Times New Roman"/>
                      </a:endParaRPr>
                    </a:p>
                  </a:txBody>
                  <a:tcPr marL="68580" marR="68580" marT="0" marB="0" anchor="ctr">
                    <a:lnL>
                      <a:noFill/>
                    </a:lnL>
                    <a:lnR>
                      <a:noFill/>
                    </a:lnR>
                    <a:lnT>
                      <a:noFill/>
                    </a:lnT>
                    <a:lnB>
                      <a:noFill/>
                    </a:lnB>
                  </a:tcPr>
                </a:tc>
              </a:tr>
              <a:tr h="203835">
                <a:tc>
                  <a:txBody>
                    <a:bodyPr/>
                    <a:lstStyle/>
                    <a:p>
                      <a:pPr marL="0" marR="0">
                        <a:lnSpc>
                          <a:spcPct val="115000"/>
                        </a:lnSpc>
                        <a:spcBef>
                          <a:spcPts val="0"/>
                        </a:spcBef>
                        <a:spcAft>
                          <a:spcPts val="0"/>
                        </a:spcAft>
                      </a:pPr>
                      <a:r>
                        <a:rPr lang="en-US" sz="1400" dirty="0">
                          <a:effectLst/>
                          <a:latin typeface="Times New Roman"/>
                          <a:ea typeface="Times New Roman"/>
                          <a:cs typeface="Times New Roman"/>
                        </a:rPr>
                        <a:t> </a:t>
                      </a:r>
                      <a:endParaRPr lang="en-US" sz="14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a:effectLst/>
                          <a:latin typeface="Times New Roman"/>
                          <a:ea typeface="Times New Roman"/>
                          <a:cs typeface="Times New Roman"/>
                        </a:rPr>
                        <a:t>(p=0.000)</a:t>
                      </a:r>
                      <a:endParaRPr lang="en-US" sz="14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400" dirty="0">
                          <a:effectLst/>
                          <a:latin typeface="Times New Roman"/>
                          <a:ea typeface="Times New Roman"/>
                          <a:cs typeface="Times New Roman"/>
                        </a:rPr>
                        <a:t>(p=0.000)</a:t>
                      </a:r>
                      <a:endParaRPr lang="en-US" sz="14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288320727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IV – Second Stage</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87452802"/>
              </p:ext>
            </p:extLst>
          </p:nvPr>
        </p:nvGraphicFramePr>
        <p:xfrm>
          <a:off x="762000" y="990600"/>
          <a:ext cx="7467602" cy="4767072"/>
        </p:xfrm>
        <a:graphic>
          <a:graphicData uri="http://schemas.openxmlformats.org/drawingml/2006/table">
            <a:tbl>
              <a:tblPr firstRow="1" firstCol="1" bandRow="1"/>
              <a:tblGrid>
                <a:gridCol w="2135902"/>
                <a:gridCol w="1332925"/>
                <a:gridCol w="1332925"/>
                <a:gridCol w="1332925"/>
                <a:gridCol w="1332925"/>
              </a:tblGrid>
              <a:tr h="264459">
                <a:tc gridSpan="2">
                  <a:txBody>
                    <a:bodyPr/>
                    <a:lstStyle/>
                    <a:p>
                      <a:pPr marL="0" marR="0">
                        <a:lnSpc>
                          <a:spcPct val="115000"/>
                        </a:lnSpc>
                        <a:spcBef>
                          <a:spcPts val="0"/>
                        </a:spcBef>
                        <a:spcAft>
                          <a:spcPts val="0"/>
                        </a:spcAft>
                      </a:pPr>
                      <a:r>
                        <a:rPr lang="en-US" sz="1600" i="1">
                          <a:effectLst/>
                          <a:latin typeface="Times New Roman"/>
                          <a:ea typeface="Times New Roman"/>
                          <a:cs typeface="Times New Roman"/>
                        </a:rPr>
                        <a:t>Panel B: Second Stage Results</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hMerge="1">
                  <a:txBody>
                    <a:bodyPr/>
                    <a:lstStyle/>
                    <a:p>
                      <a:endParaRPr lang="en-US"/>
                    </a:p>
                  </a:txBody>
                  <a:tcPr/>
                </a:tc>
                <a:tc>
                  <a:txBody>
                    <a:bodyPr/>
                    <a:lstStyle/>
                    <a:p>
                      <a:pPr marL="0" marR="0">
                        <a:lnSpc>
                          <a:spcPct val="115000"/>
                        </a:lnSpc>
                        <a:spcBef>
                          <a:spcPts val="0"/>
                        </a:spcBef>
                        <a:spcAft>
                          <a:spcPts val="0"/>
                        </a:spcAft>
                      </a:pPr>
                      <a:r>
                        <a:rPr lang="en-US" sz="1600">
                          <a:effectLst/>
                          <a:latin typeface="Times New Roman"/>
                          <a:ea typeface="Times New Roman"/>
                          <a:cs typeface="Times New Roman"/>
                        </a:rPr>
                        <a:t> </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a:ea typeface="Times New Roman"/>
                          <a:cs typeface="Times New Roman"/>
                        </a:rPr>
                        <a:t> </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15000"/>
                        </a:lnSpc>
                        <a:spcBef>
                          <a:spcPts val="0"/>
                        </a:spcBef>
                        <a:spcAft>
                          <a:spcPts val="0"/>
                        </a:spcAft>
                      </a:pPr>
                      <a:r>
                        <a:rPr lang="en-US" sz="1600">
                          <a:effectLst/>
                          <a:latin typeface="Times New Roman"/>
                          <a:ea typeface="Times New Roman"/>
                          <a:cs typeface="Times New Roman"/>
                        </a:rPr>
                        <a:t> </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459">
                <a:tc>
                  <a:txBody>
                    <a:bodyPr/>
                    <a:lstStyle/>
                    <a:p>
                      <a:pPr>
                        <a:lnSpc>
                          <a:spcPct val="115000"/>
                        </a:lnSpc>
                      </a:pPr>
                      <a:endParaRPr lang="en-US" sz="1600">
                        <a:effectLst/>
                        <a:latin typeface="Calibri"/>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(1)</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(2)</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(3)</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(4)</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528918">
                <a:tc>
                  <a:txBody>
                    <a:bodyPr/>
                    <a:lstStyle/>
                    <a:p>
                      <a:pPr>
                        <a:lnSpc>
                          <a:spcPct val="115000"/>
                        </a:lnSpc>
                      </a:pPr>
                      <a:endParaRPr lang="en-US" sz="16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R&amp;D stock/assets</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R&amp;D stock/assets</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Patent stock/assets</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Patent stock/assets</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r>
              <a:tr h="264459">
                <a:tc>
                  <a:txBody>
                    <a:bodyPr/>
                    <a:lstStyle/>
                    <a:p>
                      <a:pPr marL="0" marR="0">
                        <a:lnSpc>
                          <a:spcPct val="115000"/>
                        </a:lnSpc>
                        <a:spcBef>
                          <a:spcPts val="0"/>
                        </a:spcBef>
                        <a:spcAft>
                          <a:spcPts val="0"/>
                        </a:spcAft>
                      </a:pPr>
                      <a:r>
                        <a:rPr lang="en-US" sz="1600">
                          <a:effectLst/>
                          <a:latin typeface="Times New Roman"/>
                          <a:ea typeface="Times New Roman"/>
                          <a:cs typeface="Times New Roman"/>
                        </a:rPr>
                        <a:t>SOE</a:t>
                      </a:r>
                      <a:endParaRPr lang="en-US" sz="16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0.110***</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0.0002</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0.151*</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0.039</a:t>
                      </a:r>
                      <a:endParaRPr lang="en-US" sz="1600">
                        <a:effectLst/>
                        <a:latin typeface="Calibri"/>
                        <a:ea typeface="SimSun"/>
                        <a:cs typeface="Times New Roman"/>
                      </a:endParaRPr>
                    </a:p>
                  </a:txBody>
                  <a:tcPr marL="68580" marR="68580" marT="0" marB="0" anchor="ctr">
                    <a:lnL>
                      <a:noFill/>
                    </a:lnL>
                    <a:lnR>
                      <a:noFill/>
                    </a:lnR>
                    <a:lnT w="12700" cap="flat" cmpd="sng" algn="ctr">
                      <a:solidFill>
                        <a:srgbClr val="000000"/>
                      </a:solidFill>
                      <a:prstDash val="solid"/>
                      <a:round/>
                      <a:headEnd type="none" w="med" len="med"/>
                      <a:tailEnd type="none" w="med" len="med"/>
                    </a:lnT>
                    <a:lnB>
                      <a:noFill/>
                    </a:lnB>
                  </a:tcPr>
                </a:tc>
              </a:tr>
              <a:tr h="264459">
                <a:tc>
                  <a:txBody>
                    <a:bodyPr/>
                    <a:lstStyle/>
                    <a:p>
                      <a:pPr>
                        <a:lnSpc>
                          <a:spcPct val="115000"/>
                        </a:lnSpc>
                      </a:pPr>
                      <a:endParaRPr lang="en-US" sz="1600">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0.00 </a:t>
                      </a:r>
                      <a:endParaRPr lang="en-US" sz="16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(0.95)</a:t>
                      </a:r>
                      <a:endParaRPr lang="en-US" sz="16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(0.08)</a:t>
                      </a:r>
                      <a:endParaRPr lang="en-US" sz="16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(0.16)</a:t>
                      </a:r>
                      <a:endParaRPr lang="en-US" sz="1600">
                        <a:effectLst/>
                        <a:latin typeface="Calibri"/>
                        <a:ea typeface="SimSun"/>
                        <a:cs typeface="Times New Roman"/>
                      </a:endParaRPr>
                    </a:p>
                  </a:txBody>
                  <a:tcPr marL="68580" marR="68580" marT="0" marB="0" anchor="ctr">
                    <a:lnL>
                      <a:noFill/>
                    </a:lnL>
                    <a:lnR>
                      <a:noFill/>
                    </a:lnR>
                    <a:lnT>
                      <a:noFill/>
                    </a:lnT>
                    <a:lnB>
                      <a:noFill/>
                    </a:lnB>
                  </a:tcPr>
                </a:tc>
              </a:tr>
              <a:tr h="264459">
                <a:tc>
                  <a:txBody>
                    <a:bodyPr/>
                    <a:lstStyle/>
                    <a:p>
                      <a:pPr marL="0" marR="0">
                        <a:lnSpc>
                          <a:spcPct val="115000"/>
                        </a:lnSpc>
                        <a:spcBef>
                          <a:spcPts val="0"/>
                        </a:spcBef>
                        <a:spcAft>
                          <a:spcPts val="0"/>
                        </a:spcAft>
                      </a:pPr>
                      <a:r>
                        <a:rPr lang="en-US" sz="1600" dirty="0">
                          <a:solidFill>
                            <a:srgbClr val="FF0000"/>
                          </a:solidFill>
                          <a:effectLst/>
                          <a:latin typeface="Times New Roman"/>
                          <a:ea typeface="Times New Roman"/>
                          <a:cs typeface="Times New Roman"/>
                        </a:rPr>
                        <a:t>IPP1</a:t>
                      </a:r>
                      <a:endParaRPr lang="en-US" sz="1600" dirty="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solidFill>
                            <a:srgbClr val="FF0000"/>
                          </a:solidFill>
                          <a:effectLst/>
                          <a:latin typeface="Times New Roman"/>
                          <a:ea typeface="Times New Roman"/>
                          <a:cs typeface="Times New Roman"/>
                        </a:rPr>
                        <a:t>0.098***</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a:solidFill>
                          <a:srgbClr val="FF0000"/>
                        </a:solidFill>
                        <a:effectLst/>
                        <a:latin typeface="Calibri"/>
                        <a:cs typeface="Times New Roman"/>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1600">
                          <a:solidFill>
                            <a:srgbClr val="FF0000"/>
                          </a:solidFill>
                          <a:effectLst/>
                          <a:latin typeface="Times New Roman"/>
                          <a:ea typeface="Times New Roman"/>
                          <a:cs typeface="Times New Roman"/>
                        </a:rPr>
                        <a:t>0.240***</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a:solidFill>
                          <a:srgbClr val="FF0000"/>
                        </a:solidFill>
                        <a:effectLst/>
                        <a:latin typeface="Calibri"/>
                        <a:cs typeface="Times New Roman"/>
                      </a:endParaRPr>
                    </a:p>
                  </a:txBody>
                  <a:tcPr marL="68580" marR="68580" marT="0" marB="0">
                    <a:lnL>
                      <a:noFill/>
                    </a:lnL>
                    <a:lnR>
                      <a:noFill/>
                    </a:lnR>
                    <a:lnT>
                      <a:noFill/>
                    </a:lnT>
                    <a:lnB>
                      <a:noFill/>
                    </a:lnB>
                  </a:tcPr>
                </a:tc>
              </a:tr>
              <a:tr h="264459">
                <a:tc>
                  <a:txBody>
                    <a:bodyPr/>
                    <a:lstStyle/>
                    <a:p>
                      <a:pPr>
                        <a:lnSpc>
                          <a:spcPct val="115000"/>
                        </a:lnSpc>
                      </a:pPr>
                      <a:endParaRPr lang="en-US" sz="1600" dirty="0">
                        <a:solidFill>
                          <a:srgbClr val="FF0000"/>
                        </a:solidFill>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solidFill>
                            <a:srgbClr val="FF0000"/>
                          </a:solidFill>
                          <a:effectLst/>
                          <a:latin typeface="Times New Roman"/>
                          <a:ea typeface="Times New Roman"/>
                          <a:cs typeface="Times New Roman"/>
                        </a:rPr>
                        <a:t>0.00 </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a:solidFill>
                          <a:srgbClr val="FF0000"/>
                        </a:solidFill>
                        <a:effectLst/>
                        <a:latin typeface="Calibri"/>
                        <a:cs typeface="Times New Roman"/>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1600">
                          <a:solidFill>
                            <a:srgbClr val="FF0000"/>
                          </a:solidFill>
                          <a:effectLst/>
                          <a:latin typeface="Times New Roman"/>
                          <a:ea typeface="Times New Roman"/>
                          <a:cs typeface="Times New Roman"/>
                        </a:rPr>
                        <a:t>(0.00)</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a:solidFill>
                          <a:srgbClr val="FF0000"/>
                        </a:solidFill>
                        <a:effectLst/>
                        <a:latin typeface="Calibri"/>
                        <a:cs typeface="Times New Roman"/>
                      </a:endParaRPr>
                    </a:p>
                  </a:txBody>
                  <a:tcPr marL="68580" marR="68580" marT="0" marB="0">
                    <a:lnL>
                      <a:noFill/>
                    </a:lnL>
                    <a:lnR>
                      <a:noFill/>
                    </a:lnR>
                    <a:lnT>
                      <a:noFill/>
                    </a:lnT>
                    <a:lnB>
                      <a:noFill/>
                    </a:lnB>
                  </a:tcPr>
                </a:tc>
              </a:tr>
              <a:tr h="264459">
                <a:tc>
                  <a:txBody>
                    <a:bodyPr/>
                    <a:lstStyle/>
                    <a:p>
                      <a:pPr marL="0" marR="0">
                        <a:lnSpc>
                          <a:spcPct val="115000"/>
                        </a:lnSpc>
                        <a:spcBef>
                          <a:spcPts val="0"/>
                        </a:spcBef>
                        <a:spcAft>
                          <a:spcPts val="0"/>
                        </a:spcAft>
                      </a:pPr>
                      <a:r>
                        <a:rPr lang="en-US" sz="1600">
                          <a:solidFill>
                            <a:srgbClr val="FF0000"/>
                          </a:solidFill>
                          <a:effectLst/>
                          <a:latin typeface="Times New Roman"/>
                          <a:ea typeface="Times New Roman"/>
                          <a:cs typeface="Times New Roman"/>
                        </a:rPr>
                        <a:t>SOE×IPP1</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dirty="0">
                          <a:solidFill>
                            <a:srgbClr val="FF0000"/>
                          </a:solidFill>
                          <a:effectLst/>
                          <a:latin typeface="Times New Roman"/>
                          <a:ea typeface="Times New Roman"/>
                          <a:cs typeface="Times New Roman"/>
                        </a:rPr>
                        <a:t>-0.157***</a:t>
                      </a:r>
                      <a:endParaRPr lang="en-US" sz="1600" dirty="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a:solidFill>
                          <a:srgbClr val="FF0000"/>
                        </a:solidFill>
                        <a:effectLst/>
                        <a:latin typeface="Calibri"/>
                        <a:cs typeface="Times New Roman"/>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1600">
                          <a:solidFill>
                            <a:srgbClr val="FF0000"/>
                          </a:solidFill>
                          <a:effectLst/>
                          <a:latin typeface="Times New Roman"/>
                          <a:ea typeface="Times New Roman"/>
                          <a:cs typeface="Times New Roman"/>
                        </a:rPr>
                        <a:t>-0.258**</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a:solidFill>
                          <a:srgbClr val="FF0000"/>
                        </a:solidFill>
                        <a:effectLst/>
                        <a:latin typeface="Calibri"/>
                        <a:cs typeface="Times New Roman"/>
                      </a:endParaRPr>
                    </a:p>
                  </a:txBody>
                  <a:tcPr marL="68580" marR="68580" marT="0" marB="0">
                    <a:lnL>
                      <a:noFill/>
                    </a:lnL>
                    <a:lnR>
                      <a:noFill/>
                    </a:lnR>
                    <a:lnT>
                      <a:noFill/>
                    </a:lnT>
                    <a:lnB>
                      <a:noFill/>
                    </a:lnB>
                  </a:tcPr>
                </a:tc>
              </a:tr>
              <a:tr h="264459">
                <a:tc>
                  <a:txBody>
                    <a:bodyPr/>
                    <a:lstStyle/>
                    <a:p>
                      <a:pPr>
                        <a:lnSpc>
                          <a:spcPct val="115000"/>
                        </a:lnSpc>
                      </a:pPr>
                      <a:endParaRPr lang="en-US" sz="1600">
                        <a:solidFill>
                          <a:srgbClr val="FF0000"/>
                        </a:solidFill>
                        <a:effectLst/>
                        <a:latin typeface="Calibri"/>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solidFill>
                            <a:srgbClr val="FF0000"/>
                          </a:solidFill>
                          <a:effectLst/>
                          <a:latin typeface="Times New Roman"/>
                          <a:ea typeface="Times New Roman"/>
                          <a:cs typeface="Times New Roman"/>
                        </a:rPr>
                        <a:t>0.00 </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dirty="0">
                        <a:solidFill>
                          <a:srgbClr val="FF0000"/>
                        </a:solidFill>
                        <a:effectLst/>
                        <a:latin typeface="Calibri"/>
                        <a:cs typeface="Times New Roman"/>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1600">
                          <a:solidFill>
                            <a:srgbClr val="FF0000"/>
                          </a:solidFill>
                          <a:effectLst/>
                          <a:latin typeface="Times New Roman"/>
                          <a:ea typeface="Times New Roman"/>
                          <a:cs typeface="Times New Roman"/>
                        </a:rPr>
                        <a:t>(0.03)</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a:solidFill>
                          <a:srgbClr val="FF0000"/>
                        </a:solidFill>
                        <a:effectLst/>
                        <a:latin typeface="Calibri"/>
                        <a:cs typeface="Times New Roman"/>
                      </a:endParaRPr>
                    </a:p>
                  </a:txBody>
                  <a:tcPr marL="68580" marR="68580" marT="0" marB="0">
                    <a:lnL>
                      <a:noFill/>
                    </a:lnL>
                    <a:lnR>
                      <a:noFill/>
                    </a:lnR>
                    <a:lnT>
                      <a:noFill/>
                    </a:lnT>
                    <a:lnB>
                      <a:noFill/>
                    </a:lnB>
                  </a:tcPr>
                </a:tc>
              </a:tr>
              <a:tr h="264459">
                <a:tc>
                  <a:txBody>
                    <a:bodyPr/>
                    <a:lstStyle/>
                    <a:p>
                      <a:pPr marL="0" marR="0">
                        <a:lnSpc>
                          <a:spcPct val="115000"/>
                        </a:lnSpc>
                        <a:spcBef>
                          <a:spcPts val="0"/>
                        </a:spcBef>
                        <a:spcAft>
                          <a:spcPts val="0"/>
                        </a:spcAft>
                      </a:pPr>
                      <a:r>
                        <a:rPr lang="en-US" sz="1600">
                          <a:solidFill>
                            <a:srgbClr val="FF0000"/>
                          </a:solidFill>
                          <a:effectLst/>
                          <a:latin typeface="Times New Roman"/>
                          <a:ea typeface="Times New Roman"/>
                          <a:cs typeface="Times New Roman"/>
                        </a:rPr>
                        <a:t>IPP2</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a:solidFill>
                          <a:srgbClr val="FF0000"/>
                        </a:solidFill>
                        <a:effectLst/>
                        <a:latin typeface="Calibri"/>
                        <a:cs typeface="Times New Roman"/>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1600" dirty="0">
                          <a:solidFill>
                            <a:srgbClr val="FF0000"/>
                          </a:solidFill>
                          <a:effectLst/>
                          <a:latin typeface="Times New Roman"/>
                          <a:ea typeface="Times New Roman"/>
                          <a:cs typeface="Times New Roman"/>
                        </a:rPr>
                        <a:t>0.809**</a:t>
                      </a:r>
                      <a:endParaRPr lang="en-US" sz="1600" dirty="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dirty="0">
                        <a:solidFill>
                          <a:srgbClr val="FF0000"/>
                        </a:solidFill>
                        <a:effectLst/>
                        <a:latin typeface="Calibri"/>
                        <a:cs typeface="Times New Roman"/>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1600">
                          <a:solidFill>
                            <a:srgbClr val="FF0000"/>
                          </a:solidFill>
                          <a:effectLst/>
                          <a:latin typeface="Times New Roman"/>
                          <a:ea typeface="Times New Roman"/>
                          <a:cs typeface="Times New Roman"/>
                        </a:rPr>
                        <a:t>11.275***</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r>
              <a:tr h="264459">
                <a:tc>
                  <a:txBody>
                    <a:bodyPr/>
                    <a:lstStyle/>
                    <a:p>
                      <a:pPr>
                        <a:lnSpc>
                          <a:spcPct val="115000"/>
                        </a:lnSpc>
                      </a:pPr>
                      <a:endParaRPr lang="en-US" sz="1600">
                        <a:solidFill>
                          <a:srgbClr val="FF0000"/>
                        </a:solidFill>
                        <a:effectLst/>
                        <a:latin typeface="Calibri"/>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a:solidFill>
                          <a:srgbClr val="FF0000"/>
                        </a:solidFill>
                        <a:effectLst/>
                        <a:latin typeface="Calibri"/>
                        <a:cs typeface="Times New Roman"/>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1600">
                          <a:solidFill>
                            <a:srgbClr val="FF0000"/>
                          </a:solidFill>
                          <a:effectLst/>
                          <a:latin typeface="Times New Roman"/>
                          <a:ea typeface="Times New Roman"/>
                          <a:cs typeface="Times New Roman"/>
                        </a:rPr>
                        <a:t>(0.05)</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dirty="0">
                        <a:solidFill>
                          <a:srgbClr val="FF0000"/>
                        </a:solidFill>
                        <a:effectLst/>
                        <a:latin typeface="Calibri"/>
                        <a:cs typeface="Times New Roman"/>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1600">
                          <a:solidFill>
                            <a:srgbClr val="FF0000"/>
                          </a:solidFill>
                          <a:effectLst/>
                          <a:latin typeface="Times New Roman"/>
                          <a:ea typeface="Times New Roman"/>
                          <a:cs typeface="Times New Roman"/>
                        </a:rPr>
                        <a:t>0.00 </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r>
              <a:tr h="264459">
                <a:tc>
                  <a:txBody>
                    <a:bodyPr/>
                    <a:lstStyle/>
                    <a:p>
                      <a:pPr marL="0" marR="0">
                        <a:lnSpc>
                          <a:spcPct val="115000"/>
                        </a:lnSpc>
                        <a:spcBef>
                          <a:spcPts val="0"/>
                        </a:spcBef>
                        <a:spcAft>
                          <a:spcPts val="0"/>
                        </a:spcAft>
                      </a:pPr>
                      <a:r>
                        <a:rPr lang="en-US" sz="1600">
                          <a:solidFill>
                            <a:srgbClr val="FF0000"/>
                          </a:solidFill>
                          <a:effectLst/>
                          <a:latin typeface="Times New Roman"/>
                          <a:ea typeface="Times New Roman"/>
                          <a:cs typeface="Times New Roman"/>
                        </a:rPr>
                        <a:t>SOE×IPP2</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a:solidFill>
                          <a:srgbClr val="FF0000"/>
                        </a:solidFill>
                        <a:effectLst/>
                        <a:latin typeface="Calibri"/>
                        <a:cs typeface="Times New Roman"/>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1600">
                          <a:solidFill>
                            <a:srgbClr val="FF0000"/>
                          </a:solidFill>
                          <a:effectLst/>
                          <a:latin typeface="Times New Roman"/>
                          <a:ea typeface="Times New Roman"/>
                          <a:cs typeface="Times New Roman"/>
                        </a:rPr>
                        <a:t>-0.866**</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dirty="0">
                        <a:solidFill>
                          <a:srgbClr val="FF0000"/>
                        </a:solidFill>
                        <a:effectLst/>
                        <a:latin typeface="Calibri"/>
                        <a:cs typeface="Times New Roman"/>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1600" dirty="0">
                          <a:solidFill>
                            <a:srgbClr val="FF0000"/>
                          </a:solidFill>
                          <a:effectLst/>
                          <a:latin typeface="Times New Roman"/>
                          <a:ea typeface="Times New Roman"/>
                          <a:cs typeface="Times New Roman"/>
                        </a:rPr>
                        <a:t>-8.358**</a:t>
                      </a:r>
                      <a:endParaRPr lang="en-US" sz="1600" dirty="0">
                        <a:solidFill>
                          <a:srgbClr val="FF0000"/>
                        </a:solidFill>
                        <a:effectLst/>
                        <a:latin typeface="Calibri"/>
                        <a:ea typeface="SimSun"/>
                        <a:cs typeface="Times New Roman"/>
                      </a:endParaRPr>
                    </a:p>
                  </a:txBody>
                  <a:tcPr marL="68580" marR="68580" marT="0" marB="0" anchor="ctr">
                    <a:lnL>
                      <a:noFill/>
                    </a:lnL>
                    <a:lnR>
                      <a:noFill/>
                    </a:lnR>
                    <a:lnT>
                      <a:noFill/>
                    </a:lnT>
                    <a:lnB>
                      <a:noFill/>
                    </a:lnB>
                  </a:tcPr>
                </a:tc>
              </a:tr>
              <a:tr h="264459">
                <a:tc>
                  <a:txBody>
                    <a:bodyPr/>
                    <a:lstStyle/>
                    <a:p>
                      <a:pPr>
                        <a:lnSpc>
                          <a:spcPct val="115000"/>
                        </a:lnSpc>
                      </a:pPr>
                      <a:endParaRPr lang="en-US" sz="1600">
                        <a:solidFill>
                          <a:srgbClr val="FF0000"/>
                        </a:solidFill>
                        <a:effectLst/>
                        <a:latin typeface="Calibri"/>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a:solidFill>
                          <a:srgbClr val="FF0000"/>
                        </a:solidFill>
                        <a:effectLst/>
                        <a:latin typeface="Calibri"/>
                        <a:cs typeface="Times New Roman"/>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1600">
                          <a:solidFill>
                            <a:srgbClr val="FF0000"/>
                          </a:solidFill>
                          <a:effectLst/>
                          <a:latin typeface="Times New Roman"/>
                          <a:ea typeface="Times New Roman"/>
                          <a:cs typeface="Times New Roman"/>
                        </a:rPr>
                        <a:t>(0.02)</a:t>
                      </a:r>
                      <a:endParaRPr lang="en-US" sz="1600">
                        <a:solidFill>
                          <a:srgbClr val="FF0000"/>
                        </a:solidFill>
                        <a:effectLst/>
                        <a:latin typeface="Calibri"/>
                        <a:ea typeface="SimSun"/>
                        <a:cs typeface="Times New Roman"/>
                      </a:endParaRPr>
                    </a:p>
                  </a:txBody>
                  <a:tcPr marL="68580" marR="68580" marT="0" marB="0" anchor="ctr">
                    <a:lnL>
                      <a:noFill/>
                    </a:lnL>
                    <a:lnR>
                      <a:noFill/>
                    </a:lnR>
                    <a:lnT>
                      <a:noFill/>
                    </a:lnT>
                    <a:lnB>
                      <a:noFill/>
                    </a:lnB>
                  </a:tcPr>
                </a:tc>
                <a:tc>
                  <a:txBody>
                    <a:bodyPr/>
                    <a:lstStyle/>
                    <a:p>
                      <a:pPr>
                        <a:lnSpc>
                          <a:spcPct val="115000"/>
                        </a:lnSpc>
                      </a:pPr>
                      <a:endParaRPr lang="en-US" sz="1600">
                        <a:solidFill>
                          <a:srgbClr val="FF0000"/>
                        </a:solidFill>
                        <a:effectLst/>
                        <a:latin typeface="Calibri"/>
                        <a:cs typeface="Times New Roman"/>
                      </a:endParaRPr>
                    </a:p>
                  </a:txBody>
                  <a:tcPr marL="68580" marR="68580" marT="0" marB="0">
                    <a:lnL>
                      <a:noFill/>
                    </a:lnL>
                    <a:lnR>
                      <a:noFill/>
                    </a:lnR>
                    <a:lnT>
                      <a:noFill/>
                    </a:lnT>
                    <a:lnB>
                      <a:noFill/>
                    </a:lnB>
                  </a:tcPr>
                </a:tc>
                <a:tc>
                  <a:txBody>
                    <a:bodyPr/>
                    <a:lstStyle/>
                    <a:p>
                      <a:pPr marL="0" marR="0" algn="ctr">
                        <a:lnSpc>
                          <a:spcPct val="115000"/>
                        </a:lnSpc>
                        <a:spcBef>
                          <a:spcPts val="0"/>
                        </a:spcBef>
                        <a:spcAft>
                          <a:spcPts val="0"/>
                        </a:spcAft>
                      </a:pPr>
                      <a:r>
                        <a:rPr lang="en-US" sz="1600" dirty="0">
                          <a:solidFill>
                            <a:srgbClr val="FF0000"/>
                          </a:solidFill>
                          <a:effectLst/>
                          <a:latin typeface="Times New Roman"/>
                          <a:ea typeface="Times New Roman"/>
                          <a:cs typeface="Times New Roman"/>
                        </a:rPr>
                        <a:t>(0.02)</a:t>
                      </a:r>
                      <a:endParaRPr lang="en-US" sz="1600" dirty="0">
                        <a:solidFill>
                          <a:srgbClr val="FF0000"/>
                        </a:solidFill>
                        <a:effectLst/>
                        <a:latin typeface="Calibri"/>
                        <a:ea typeface="SimSun"/>
                        <a:cs typeface="Times New Roman"/>
                      </a:endParaRPr>
                    </a:p>
                  </a:txBody>
                  <a:tcPr marL="68580" marR="68580" marT="0" marB="0" anchor="ctr">
                    <a:lnL>
                      <a:noFill/>
                    </a:lnL>
                    <a:lnR>
                      <a:noFill/>
                    </a:lnR>
                    <a:lnT>
                      <a:noFill/>
                    </a:lnT>
                    <a:lnB>
                      <a:noFill/>
                    </a:lnB>
                  </a:tcPr>
                </a:tc>
              </a:tr>
              <a:tr h="264459">
                <a:tc>
                  <a:txBody>
                    <a:bodyPr/>
                    <a:lstStyle/>
                    <a:p>
                      <a:pPr marL="0" marR="0">
                        <a:lnSpc>
                          <a:spcPct val="115000"/>
                        </a:lnSpc>
                        <a:spcBef>
                          <a:spcPts val="0"/>
                        </a:spcBef>
                        <a:spcAft>
                          <a:spcPts val="0"/>
                        </a:spcAft>
                      </a:pPr>
                      <a:r>
                        <a:rPr lang="en-US" sz="1600">
                          <a:effectLst/>
                          <a:latin typeface="Times New Roman"/>
                          <a:ea typeface="Times New Roman"/>
                          <a:cs typeface="Times New Roman"/>
                        </a:rPr>
                        <a:t>Controls</a:t>
                      </a:r>
                      <a:endParaRPr lang="en-US" sz="16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Yes</a:t>
                      </a:r>
                      <a:endParaRPr lang="en-US" sz="16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Yes</a:t>
                      </a:r>
                      <a:endParaRPr lang="en-US" sz="16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Yes</a:t>
                      </a:r>
                      <a:endParaRPr lang="en-US" sz="16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dirty="0">
                          <a:effectLst/>
                          <a:latin typeface="Times New Roman"/>
                          <a:ea typeface="Times New Roman"/>
                          <a:cs typeface="Times New Roman"/>
                        </a:rPr>
                        <a:t>Yes</a:t>
                      </a:r>
                      <a:endParaRPr lang="en-US" sz="1600" dirty="0">
                        <a:effectLst/>
                        <a:latin typeface="Calibri"/>
                        <a:ea typeface="SimSun"/>
                        <a:cs typeface="Times New Roman"/>
                      </a:endParaRPr>
                    </a:p>
                  </a:txBody>
                  <a:tcPr marL="68580" marR="68580" marT="0" marB="0" anchor="ctr">
                    <a:lnL>
                      <a:noFill/>
                    </a:lnL>
                    <a:lnR>
                      <a:noFill/>
                    </a:lnR>
                    <a:lnT>
                      <a:noFill/>
                    </a:lnT>
                    <a:lnB>
                      <a:noFill/>
                    </a:lnB>
                  </a:tcPr>
                </a:tc>
              </a:tr>
              <a:tr h="264459">
                <a:tc>
                  <a:txBody>
                    <a:bodyPr/>
                    <a:lstStyle/>
                    <a:p>
                      <a:pPr marL="0" marR="0">
                        <a:lnSpc>
                          <a:spcPct val="115000"/>
                        </a:lnSpc>
                        <a:spcBef>
                          <a:spcPts val="0"/>
                        </a:spcBef>
                        <a:spcAft>
                          <a:spcPts val="0"/>
                        </a:spcAft>
                      </a:pPr>
                      <a:r>
                        <a:rPr lang="en-US" sz="1600">
                          <a:effectLst/>
                          <a:latin typeface="Times New Roman"/>
                          <a:ea typeface="Times New Roman"/>
                          <a:cs typeface="Times New Roman"/>
                        </a:rPr>
                        <a:t>Observations</a:t>
                      </a:r>
                      <a:endParaRPr lang="en-US" sz="16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11,344</a:t>
                      </a:r>
                      <a:endParaRPr lang="en-US" sz="16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10,816</a:t>
                      </a:r>
                      <a:endParaRPr lang="en-US" sz="16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15,827</a:t>
                      </a:r>
                      <a:endParaRPr lang="en-US" sz="1600">
                        <a:effectLst/>
                        <a:latin typeface="Calibri"/>
                        <a:ea typeface="SimSun"/>
                        <a:cs typeface="Times New Roman"/>
                      </a:endParaRPr>
                    </a:p>
                  </a:txBody>
                  <a:tcPr marL="68580" marR="68580" marT="0" marB="0" anchor="ctr">
                    <a:lnL>
                      <a:noFill/>
                    </a:lnL>
                    <a:lnR>
                      <a:noFill/>
                    </a:lnR>
                    <a:lnT>
                      <a:noFill/>
                    </a:lnT>
                    <a:lnB>
                      <a:noFill/>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14,687</a:t>
                      </a:r>
                      <a:endParaRPr lang="en-US" sz="1600">
                        <a:effectLst/>
                        <a:latin typeface="Calibri"/>
                        <a:ea typeface="SimSun"/>
                        <a:cs typeface="Times New Roman"/>
                      </a:endParaRPr>
                    </a:p>
                  </a:txBody>
                  <a:tcPr marL="68580" marR="68580" marT="0" marB="0" anchor="ctr">
                    <a:lnL>
                      <a:noFill/>
                    </a:lnL>
                    <a:lnR>
                      <a:noFill/>
                    </a:lnR>
                    <a:lnT>
                      <a:noFill/>
                    </a:lnT>
                    <a:lnB>
                      <a:noFill/>
                    </a:lnB>
                  </a:tcPr>
                </a:tc>
              </a:tr>
              <a:tr h="264459">
                <a:tc>
                  <a:txBody>
                    <a:bodyPr/>
                    <a:lstStyle/>
                    <a:p>
                      <a:pPr marL="0" marR="0">
                        <a:lnSpc>
                          <a:spcPct val="115000"/>
                        </a:lnSpc>
                        <a:spcBef>
                          <a:spcPts val="0"/>
                        </a:spcBef>
                        <a:spcAft>
                          <a:spcPts val="0"/>
                        </a:spcAft>
                      </a:pPr>
                      <a:r>
                        <a:rPr lang="en-US" sz="1600">
                          <a:effectLst/>
                          <a:latin typeface="Times New Roman"/>
                          <a:ea typeface="Times New Roman"/>
                          <a:cs typeface="Times New Roman"/>
                        </a:rPr>
                        <a:t>R-squared</a:t>
                      </a:r>
                      <a:endParaRPr lang="en-US" sz="16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0.17</a:t>
                      </a:r>
                      <a:endParaRPr lang="en-US" sz="16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0.281</a:t>
                      </a:r>
                      <a:endParaRPr lang="en-US" sz="16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a:effectLst/>
                          <a:latin typeface="Times New Roman"/>
                          <a:ea typeface="Times New Roman"/>
                          <a:cs typeface="Times New Roman"/>
                        </a:rPr>
                        <a:t>0.152</a:t>
                      </a:r>
                      <a:endParaRPr lang="en-US" sz="160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c>
                  <a:txBody>
                    <a:bodyPr/>
                    <a:lstStyle/>
                    <a:p>
                      <a:pPr marL="0" marR="0" algn="ctr">
                        <a:lnSpc>
                          <a:spcPct val="115000"/>
                        </a:lnSpc>
                        <a:spcBef>
                          <a:spcPts val="0"/>
                        </a:spcBef>
                        <a:spcAft>
                          <a:spcPts val="0"/>
                        </a:spcAft>
                      </a:pPr>
                      <a:r>
                        <a:rPr lang="en-US" sz="1600" dirty="0">
                          <a:effectLst/>
                          <a:latin typeface="Times New Roman"/>
                          <a:ea typeface="Times New Roman"/>
                          <a:cs typeface="Times New Roman"/>
                        </a:rPr>
                        <a:t>0.158</a:t>
                      </a:r>
                      <a:endParaRPr lang="en-US" sz="1600" dirty="0">
                        <a:effectLst/>
                        <a:latin typeface="Calibri"/>
                        <a:ea typeface="SimSun"/>
                        <a:cs typeface="Times New Roman"/>
                      </a:endParaRPr>
                    </a:p>
                  </a:txBody>
                  <a:tcPr marL="68580" marR="68580" marT="0" marB="0" anchor="ctr">
                    <a:lnL>
                      <a:noFill/>
                    </a:lnL>
                    <a:lnR>
                      <a:noFill/>
                    </a:lnR>
                    <a:lnT>
                      <a:noFill/>
                    </a:lnT>
                    <a:lnB w="12700" cap="flat" cmpd="sng" algn="ctr">
                      <a:solidFill>
                        <a:srgbClr val="000000"/>
                      </a:solidFill>
                      <a:prstDash val="solid"/>
                      <a:round/>
                      <a:headEnd type="none" w="med" len="med"/>
                      <a:tailEnd type="none" w="med" len="med"/>
                    </a:lnB>
                  </a:tcPr>
                </a:tc>
              </a:tr>
            </a:tbl>
          </a:graphicData>
        </a:graphic>
      </p:graphicFrame>
      <p:sp>
        <p:nvSpPr>
          <p:cNvPr id="6" name="TextBox 5"/>
          <p:cNvSpPr txBox="1"/>
          <p:nvPr/>
        </p:nvSpPr>
        <p:spPr>
          <a:xfrm>
            <a:off x="152400" y="5855961"/>
            <a:ext cx="9059083" cy="923330"/>
          </a:xfrm>
          <a:prstGeom prst="rect">
            <a:avLst/>
          </a:prstGeom>
          <a:noFill/>
        </p:spPr>
        <p:txBody>
          <a:bodyPr wrap="none" rtlCol="0">
            <a:spAutoFit/>
          </a:bodyPr>
          <a:lstStyle/>
          <a:p>
            <a:r>
              <a:rPr lang="en-US" dirty="0" smtClean="0">
                <a:solidFill>
                  <a:srgbClr val="0033CC"/>
                </a:solidFill>
              </a:rPr>
              <a:t>As in baseline results, IPP measures are positively associated with innovation; and IPP </a:t>
            </a:r>
          </a:p>
          <a:p>
            <a:r>
              <a:rPr lang="en-US" dirty="0" smtClean="0">
                <a:solidFill>
                  <a:srgbClr val="0033CC"/>
                </a:solidFill>
              </a:rPr>
              <a:t>Interacted with state-ownership is negatively associated with innovation indicating that private</a:t>
            </a:r>
          </a:p>
          <a:p>
            <a:r>
              <a:rPr lang="en-US" dirty="0" smtClean="0">
                <a:solidFill>
                  <a:srgbClr val="0033CC"/>
                </a:solidFill>
              </a:rPr>
              <a:t>firms’ innovation are more sensitive to IPR protection than SOEs’.</a:t>
            </a:r>
            <a:endParaRPr lang="en-US" dirty="0">
              <a:solidFill>
                <a:srgbClr val="0033CC"/>
              </a:solidFill>
            </a:endParaRPr>
          </a:p>
        </p:txBody>
      </p:sp>
    </p:spTree>
    <p:extLst>
      <p:ext uri="{BB962C8B-B14F-4D97-AF65-F5344CB8AC3E}">
        <p14:creationId xmlns:p14="http://schemas.microsoft.com/office/powerpoint/2010/main" val="1146326182"/>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Conclusions</a:t>
            </a:r>
            <a:endParaRPr lang="en-US" dirty="0"/>
          </a:p>
        </p:txBody>
      </p:sp>
      <p:sp>
        <p:nvSpPr>
          <p:cNvPr id="3" name="Content Placeholder 2"/>
          <p:cNvSpPr>
            <a:spLocks noGrp="1"/>
          </p:cNvSpPr>
          <p:nvPr>
            <p:ph idx="1"/>
          </p:nvPr>
        </p:nvSpPr>
        <p:spPr>
          <a:xfrm>
            <a:off x="457200" y="1066800"/>
            <a:ext cx="8305800" cy="5715000"/>
          </a:xfrm>
        </p:spPr>
        <p:txBody>
          <a:bodyPr>
            <a:normAutofit fontScale="77500" lnSpcReduction="20000"/>
          </a:bodyPr>
          <a:lstStyle/>
          <a:p>
            <a:r>
              <a:rPr lang="en-US" dirty="0" smtClean="0"/>
              <a:t>Within China, IPR protection is positively associated with </a:t>
            </a:r>
            <a:r>
              <a:rPr lang="en-US" dirty="0" smtClean="0"/>
              <a:t>innovation.</a:t>
            </a:r>
            <a:endParaRPr lang="en-US" dirty="0" smtClean="0"/>
          </a:p>
          <a:p>
            <a:endParaRPr lang="en-US" dirty="0"/>
          </a:p>
          <a:p>
            <a:r>
              <a:rPr lang="en-US" dirty="0" smtClean="0"/>
              <a:t>While in earlier years SOEs obtained more patents, since 2006, private firms have been more innovative, and the gaps are larger in provinces with high IPR </a:t>
            </a:r>
            <a:r>
              <a:rPr lang="en-US" dirty="0" smtClean="0"/>
              <a:t>protection.</a:t>
            </a:r>
            <a:endParaRPr lang="en-US" dirty="0" smtClean="0"/>
          </a:p>
          <a:p>
            <a:endParaRPr lang="en-US" dirty="0"/>
          </a:p>
          <a:p>
            <a:r>
              <a:rPr lang="en-US" dirty="0" smtClean="0"/>
              <a:t>When SOEs privatized, innovation goes up, but the increase is larger in provinces with high IPR </a:t>
            </a:r>
            <a:r>
              <a:rPr lang="en-US" dirty="0" smtClean="0"/>
              <a:t>protection.</a:t>
            </a:r>
            <a:endParaRPr lang="en-US" dirty="0" smtClean="0"/>
          </a:p>
          <a:p>
            <a:endParaRPr lang="en-US" dirty="0"/>
          </a:p>
          <a:p>
            <a:pPr marL="0" indent="0">
              <a:buNone/>
            </a:pPr>
            <a:r>
              <a:rPr lang="en-US" dirty="0" smtClean="0">
                <a:sym typeface="Wingdings" panose="05000000000000000000" pitchFamily="2" charset="2"/>
              </a:rPr>
              <a:t> </a:t>
            </a:r>
            <a:r>
              <a:rPr lang="en-US" dirty="0" smtClean="0"/>
              <a:t>Institutions do matter in China; private sectors firms particularly sensitive to institutional quality. Important policy implications for China’s future growth </a:t>
            </a:r>
            <a:r>
              <a:rPr lang="en-US" dirty="0" smtClean="0"/>
              <a:t>strategy.</a:t>
            </a:r>
            <a:endParaRPr lang="en-US" dirty="0"/>
          </a:p>
        </p:txBody>
      </p:sp>
    </p:spTree>
    <p:extLst>
      <p:ext uri="{BB962C8B-B14F-4D97-AF65-F5344CB8AC3E}">
        <p14:creationId xmlns:p14="http://schemas.microsoft.com/office/powerpoint/2010/main" val="229277333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889000"/>
          </a:xfrm>
        </p:spPr>
        <p:txBody>
          <a:bodyPr/>
          <a:lstStyle/>
          <a:p>
            <a:r>
              <a:rPr lang="en-US" dirty="0" smtClean="0"/>
              <a:t>Innovative China: An Oxymoron?</a:t>
            </a:r>
            <a:endParaRPr lang="en-US" dirty="0"/>
          </a:p>
        </p:txBody>
      </p:sp>
      <p:sp>
        <p:nvSpPr>
          <p:cNvPr id="3" name="Content Placeholder 2"/>
          <p:cNvSpPr>
            <a:spLocks noGrp="1"/>
          </p:cNvSpPr>
          <p:nvPr>
            <p:ph idx="1"/>
          </p:nvPr>
        </p:nvSpPr>
        <p:spPr>
          <a:xfrm>
            <a:off x="381000" y="1219200"/>
            <a:ext cx="8375650" cy="4248150"/>
          </a:xfrm>
        </p:spPr>
        <p:txBody>
          <a:bodyPr>
            <a:normAutofit fontScale="85000" lnSpcReduction="20000"/>
          </a:bodyPr>
          <a:lstStyle/>
          <a:p>
            <a:r>
              <a:rPr lang="en-US" sz="2800" dirty="0" smtClean="0"/>
              <a:t>China has a poor record in intellectual property </a:t>
            </a:r>
            <a:r>
              <a:rPr lang="en-US" sz="2800" dirty="0" smtClean="0"/>
              <a:t>protection.</a:t>
            </a:r>
            <a:endParaRPr lang="en-US" sz="2800" dirty="0" smtClean="0"/>
          </a:p>
          <a:p>
            <a:endParaRPr lang="en-US" sz="2800" dirty="0"/>
          </a:p>
          <a:p>
            <a:r>
              <a:rPr lang="en-US" sz="2800" dirty="0" smtClean="0"/>
              <a:t>China’s judicial system is not </a:t>
            </a:r>
            <a:r>
              <a:rPr lang="en-US" sz="2800" dirty="0" smtClean="0"/>
              <a:t>independent.</a:t>
            </a:r>
            <a:endParaRPr lang="en-US" sz="2800" dirty="0" smtClean="0"/>
          </a:p>
          <a:p>
            <a:endParaRPr lang="en-US" sz="2800" dirty="0"/>
          </a:p>
          <a:p>
            <a:r>
              <a:rPr lang="en-US" sz="2800" dirty="0" smtClean="0"/>
              <a:t>China’s state-owned enterprises control key sectors of the </a:t>
            </a:r>
            <a:r>
              <a:rPr lang="en-US" sz="2800" dirty="0" smtClean="0"/>
              <a:t>economy.</a:t>
            </a:r>
            <a:endParaRPr lang="en-US" sz="2800" dirty="0" smtClean="0"/>
          </a:p>
          <a:p>
            <a:endParaRPr lang="en-US" dirty="0"/>
          </a:p>
          <a:p>
            <a:endParaRPr lang="en-US" dirty="0" smtClean="0"/>
          </a:p>
          <a:p>
            <a:pPr marL="0" indent="0">
              <a:buNone/>
            </a:pPr>
            <a:r>
              <a:rPr lang="en-US" sz="2400" i="1" dirty="0" smtClean="0">
                <a:sym typeface="Wingdings" pitchFamily="2" charset="2"/>
              </a:rPr>
              <a:t> </a:t>
            </a:r>
            <a:r>
              <a:rPr lang="en-US" sz="3300" i="1" dirty="0" smtClean="0">
                <a:solidFill>
                  <a:srgbClr val="C00000"/>
                </a:solidFill>
              </a:rPr>
              <a:t>Question: How does innovation mix with poor intellectual protection, biased judiciary, and heavy state ownership?</a:t>
            </a:r>
          </a:p>
          <a:p>
            <a:pPr marL="0" indent="0">
              <a:buNone/>
            </a:pPr>
            <a:endParaRPr lang="en-US" sz="2800" dirty="0" smtClean="0"/>
          </a:p>
          <a:p>
            <a:endParaRPr lang="en-US" sz="2800" dirty="0"/>
          </a:p>
        </p:txBody>
      </p:sp>
    </p:spTree>
    <p:extLst>
      <p:ext uri="{BB962C8B-B14F-4D97-AF65-F5344CB8AC3E}">
        <p14:creationId xmlns:p14="http://schemas.microsoft.com/office/powerpoint/2010/main" val="1934308633"/>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76200"/>
            <a:ext cx="8229600" cy="1143000"/>
          </a:xfrm>
        </p:spPr>
        <p:txBody>
          <a:bodyPr/>
          <a:lstStyle/>
          <a:p>
            <a:r>
              <a:rPr lang="en-US" dirty="0" smtClean="0"/>
              <a:t>Is China an Exception?</a:t>
            </a:r>
            <a:endParaRPr lang="en-US" dirty="0"/>
          </a:p>
        </p:txBody>
      </p:sp>
      <p:sp>
        <p:nvSpPr>
          <p:cNvPr id="3" name="Content Placeholder 2"/>
          <p:cNvSpPr>
            <a:spLocks noGrp="1"/>
          </p:cNvSpPr>
          <p:nvPr>
            <p:ph idx="1"/>
          </p:nvPr>
        </p:nvSpPr>
        <p:spPr>
          <a:xfrm>
            <a:off x="457200" y="1219200"/>
            <a:ext cx="8458200" cy="5257800"/>
          </a:xfrm>
        </p:spPr>
        <p:txBody>
          <a:bodyPr>
            <a:noAutofit/>
          </a:bodyPr>
          <a:lstStyle/>
          <a:p>
            <a:r>
              <a:rPr lang="en-US" sz="2400" dirty="0" smtClean="0"/>
              <a:t>The law-finance-growth view: Legal and financial institutions important for </a:t>
            </a:r>
            <a:r>
              <a:rPr lang="en-US" sz="2400" dirty="0" smtClean="0"/>
              <a:t>growth: </a:t>
            </a:r>
            <a:endParaRPr lang="en-US" sz="2400" dirty="0" smtClean="0"/>
          </a:p>
          <a:p>
            <a:pPr lvl="1"/>
            <a:r>
              <a:rPr lang="en-US" sz="2000" dirty="0" smtClean="0"/>
              <a:t>La </a:t>
            </a:r>
            <a:r>
              <a:rPr lang="en-US" sz="2000" dirty="0"/>
              <a:t>Porta, Lopez-de-</a:t>
            </a:r>
            <a:r>
              <a:rPr lang="en-US" sz="2000" dirty="0" err="1"/>
              <a:t>Silanes</a:t>
            </a:r>
            <a:r>
              <a:rPr lang="en-US" sz="2000" dirty="0"/>
              <a:t>, Shleifer, Vishny (1998), (2000); King and Levine (1993); </a:t>
            </a:r>
            <a:r>
              <a:rPr lang="en-US" sz="2000" dirty="0" err="1"/>
              <a:t>Rajan</a:t>
            </a:r>
            <a:r>
              <a:rPr lang="en-US" sz="2000" dirty="0"/>
              <a:t> and </a:t>
            </a:r>
            <a:r>
              <a:rPr lang="en-US" sz="2000" dirty="0" err="1"/>
              <a:t>Zingales</a:t>
            </a:r>
            <a:r>
              <a:rPr lang="en-US" sz="2000" dirty="0"/>
              <a:t> (1998</a:t>
            </a:r>
            <a:r>
              <a:rPr lang="en-US" sz="2000" dirty="0" smtClean="0"/>
              <a:t>)</a:t>
            </a:r>
            <a:r>
              <a:rPr lang="en-US" sz="2000" dirty="0"/>
              <a:t>.</a:t>
            </a:r>
            <a:endParaRPr lang="en-US" sz="2000" dirty="0" smtClean="0"/>
          </a:p>
          <a:p>
            <a:endParaRPr lang="en-US" sz="2400" dirty="0" smtClean="0"/>
          </a:p>
          <a:p>
            <a:r>
              <a:rPr lang="en-US" sz="2400" dirty="0" smtClean="0"/>
              <a:t>China seems an </a:t>
            </a:r>
            <a:r>
              <a:rPr lang="en-US" sz="2400" dirty="0" smtClean="0"/>
              <a:t>exception:</a:t>
            </a:r>
            <a:endParaRPr lang="en-US" sz="2400" dirty="0" smtClean="0"/>
          </a:p>
          <a:p>
            <a:pPr lvl="1"/>
            <a:r>
              <a:rPr lang="en-US" sz="2000" dirty="0" smtClean="0"/>
              <a:t>Allen, Qian and Qian (2005): Poor institutions, yet astounding growth in the private </a:t>
            </a:r>
            <a:r>
              <a:rPr lang="en-US" sz="2000" dirty="0" smtClean="0"/>
              <a:t>sector.</a:t>
            </a:r>
            <a:endParaRPr lang="en-US" sz="2000" dirty="0" smtClean="0"/>
          </a:p>
          <a:p>
            <a:pPr lvl="1"/>
            <a:r>
              <a:rPr lang="en-US" sz="2000" dirty="0" smtClean="0"/>
              <a:t>Other mechanisms as substitutes for </a:t>
            </a:r>
            <a:r>
              <a:rPr lang="en-US" sz="2000" dirty="0" smtClean="0"/>
              <a:t>institutions.</a:t>
            </a:r>
            <a:endParaRPr lang="en-US" sz="2000" dirty="0" smtClean="0"/>
          </a:p>
          <a:p>
            <a:endParaRPr lang="en-US" sz="2400" dirty="0" smtClean="0"/>
          </a:p>
          <a:p>
            <a:r>
              <a:rPr lang="en-US" sz="2400" dirty="0" smtClean="0"/>
              <a:t>We re-examine the importance of institutions by focusing on </a:t>
            </a:r>
            <a:r>
              <a:rPr lang="en-US" sz="2400" dirty="0" smtClean="0"/>
              <a:t>innovation.</a:t>
            </a:r>
            <a:endParaRPr lang="en-US" sz="2400" dirty="0" smtClean="0"/>
          </a:p>
        </p:txBody>
      </p:sp>
      <p:sp>
        <p:nvSpPr>
          <p:cNvPr id="4" name="Slide Number Placeholder 3"/>
          <p:cNvSpPr>
            <a:spLocks noGrp="1"/>
          </p:cNvSpPr>
          <p:nvPr>
            <p:ph type="sldNum" sz="quarter" idx="12"/>
          </p:nvPr>
        </p:nvSpPr>
        <p:spPr/>
        <p:txBody>
          <a:bodyPr/>
          <a:lstStyle/>
          <a:p>
            <a:fld id="{13B46972-D05C-464E-9439-70437F0B4361}" type="slidenum">
              <a:rPr lang="en-US" smtClean="0"/>
              <a:t>5</a:t>
            </a:fld>
            <a:endParaRPr lang="en-US"/>
          </a:p>
        </p:txBody>
      </p:sp>
    </p:spTree>
    <p:extLst>
      <p:ext uri="{BB962C8B-B14F-4D97-AF65-F5344CB8AC3E}">
        <p14:creationId xmlns:p14="http://schemas.microsoft.com/office/powerpoint/2010/main" val="121672418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Empirical Questions</a:t>
            </a:r>
            <a:endParaRPr lang="en-US" dirty="0"/>
          </a:p>
        </p:txBody>
      </p:sp>
      <p:sp>
        <p:nvSpPr>
          <p:cNvPr id="3" name="Content Placeholder 2"/>
          <p:cNvSpPr>
            <a:spLocks noGrp="1"/>
          </p:cNvSpPr>
          <p:nvPr>
            <p:ph idx="1"/>
          </p:nvPr>
        </p:nvSpPr>
        <p:spPr>
          <a:xfrm>
            <a:off x="457200" y="1219200"/>
            <a:ext cx="8534400" cy="5105400"/>
          </a:xfrm>
        </p:spPr>
        <p:txBody>
          <a:bodyPr>
            <a:normAutofit fontScale="85000" lnSpcReduction="20000"/>
          </a:bodyPr>
          <a:lstStyle/>
          <a:p>
            <a:r>
              <a:rPr lang="en-US" sz="3100" dirty="0" smtClean="0"/>
              <a:t>How does intellectual property rights (IPR) protection affect innovation within China?</a:t>
            </a:r>
          </a:p>
          <a:p>
            <a:pPr lvl="1"/>
            <a:r>
              <a:rPr lang="en-US" sz="2400" dirty="0" smtClean="0">
                <a:solidFill>
                  <a:srgbClr val="0033CC"/>
                </a:solidFill>
              </a:rPr>
              <a:t>Hypothesis</a:t>
            </a:r>
            <a:r>
              <a:rPr lang="en-US" sz="2400" dirty="0">
                <a:solidFill>
                  <a:srgbClr val="0033CC"/>
                </a:solidFill>
              </a:rPr>
              <a:t>: Local IPP enforcement positively affect R&amp;D and </a:t>
            </a:r>
            <a:r>
              <a:rPr lang="en-US" sz="2400" dirty="0" smtClean="0">
                <a:solidFill>
                  <a:srgbClr val="0033CC"/>
                </a:solidFill>
              </a:rPr>
              <a:t>innovation.</a:t>
            </a:r>
            <a:endParaRPr lang="en-US" sz="2400" dirty="0">
              <a:solidFill>
                <a:srgbClr val="0033CC"/>
              </a:solidFill>
            </a:endParaRPr>
          </a:p>
          <a:p>
            <a:endParaRPr lang="en-US" sz="3100" dirty="0" smtClean="0"/>
          </a:p>
          <a:p>
            <a:r>
              <a:rPr lang="en-US" sz="3100" dirty="0"/>
              <a:t>Where does innovation take place in China? State-owned enterprises (SOEs) or private </a:t>
            </a:r>
            <a:r>
              <a:rPr lang="en-US" sz="3100" dirty="0" smtClean="0"/>
              <a:t>sector?</a:t>
            </a:r>
          </a:p>
          <a:p>
            <a:pPr lvl="1"/>
            <a:r>
              <a:rPr lang="en-US" sz="2400" dirty="0" smtClean="0">
                <a:solidFill>
                  <a:srgbClr val="0033CC"/>
                </a:solidFill>
              </a:rPr>
              <a:t>Hypothesis</a:t>
            </a:r>
            <a:r>
              <a:rPr lang="en-US" sz="2400" dirty="0">
                <a:solidFill>
                  <a:srgbClr val="0033CC"/>
                </a:solidFill>
              </a:rPr>
              <a:t>: Private firms are more innovative than SOEs when IPR protection is </a:t>
            </a:r>
            <a:r>
              <a:rPr lang="en-US" sz="2400" dirty="0" smtClean="0">
                <a:solidFill>
                  <a:srgbClr val="0033CC"/>
                </a:solidFill>
              </a:rPr>
              <a:t>strong.</a:t>
            </a:r>
            <a:endParaRPr lang="en-US" sz="2400" dirty="0">
              <a:solidFill>
                <a:srgbClr val="0033CC"/>
              </a:solidFill>
            </a:endParaRPr>
          </a:p>
          <a:p>
            <a:endParaRPr lang="en-US" sz="3100" dirty="0"/>
          </a:p>
          <a:p>
            <a:r>
              <a:rPr lang="en-US" sz="3100" dirty="0" smtClean="0"/>
              <a:t>What is the interaction effect of IPR protection and state ownership on innovation?</a:t>
            </a:r>
          </a:p>
          <a:p>
            <a:pPr lvl="1"/>
            <a:r>
              <a:rPr lang="en-US" sz="2400" dirty="0" smtClean="0">
                <a:solidFill>
                  <a:srgbClr val="0033CC"/>
                </a:solidFill>
              </a:rPr>
              <a:t>Hypothesis: SOEs </a:t>
            </a:r>
            <a:r>
              <a:rPr lang="en-US" sz="2400" dirty="0">
                <a:solidFill>
                  <a:srgbClr val="0033CC"/>
                </a:solidFill>
              </a:rPr>
              <a:t>are less likely to be expropriated. The innovation advantage of private firms over SOEs will be larger in high-quality IPP enforcement regions.</a:t>
            </a:r>
          </a:p>
          <a:p>
            <a:endParaRPr lang="en-US" dirty="0"/>
          </a:p>
          <a:p>
            <a:endParaRPr lang="en-US" dirty="0" smtClean="0"/>
          </a:p>
          <a:p>
            <a:pPr lvl="1"/>
            <a:endParaRPr lang="en-US" dirty="0" smtClean="0"/>
          </a:p>
          <a:p>
            <a:endParaRPr lang="en-US" dirty="0"/>
          </a:p>
          <a:p>
            <a:endParaRPr lang="en-US" dirty="0"/>
          </a:p>
          <a:p>
            <a:pPr lvl="1"/>
            <a:endParaRPr lang="en-US" dirty="0" smtClean="0"/>
          </a:p>
          <a:p>
            <a:pPr lvl="1"/>
            <a:endParaRPr lang="en-US" dirty="0" smtClean="0"/>
          </a:p>
        </p:txBody>
      </p:sp>
    </p:spTree>
    <p:extLst>
      <p:ext uri="{BB962C8B-B14F-4D97-AF65-F5344CB8AC3E}">
        <p14:creationId xmlns:p14="http://schemas.microsoft.com/office/powerpoint/2010/main" val="77983656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3">
                                            <p:txEl>
                                              <p:pRg st="4" end="4"/>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3">
                                            <p:txEl>
                                              <p:pRg st="7" end="7"/>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IPR Laws in China</a:t>
            </a:r>
            <a:endParaRPr lang="en-US" dirty="0"/>
          </a:p>
        </p:txBody>
      </p:sp>
      <p:sp>
        <p:nvSpPr>
          <p:cNvPr id="3" name="Content Placeholder 2"/>
          <p:cNvSpPr>
            <a:spLocks noGrp="1"/>
          </p:cNvSpPr>
          <p:nvPr>
            <p:ph idx="1"/>
          </p:nvPr>
        </p:nvSpPr>
        <p:spPr>
          <a:xfrm>
            <a:off x="304800" y="1143000"/>
            <a:ext cx="8610600" cy="5334000"/>
          </a:xfrm>
        </p:spPr>
        <p:txBody>
          <a:bodyPr>
            <a:normAutofit fontScale="92500"/>
          </a:bodyPr>
          <a:lstStyle/>
          <a:p>
            <a:r>
              <a:rPr lang="en-US" sz="2400" dirty="0" smtClean="0"/>
              <a:t>Within China, the letter of the law on IPR is the same nationwide (and adheres to international conventions</a:t>
            </a:r>
            <a:r>
              <a:rPr lang="en-US" sz="2400" dirty="0" smtClean="0"/>
              <a:t>).</a:t>
            </a:r>
            <a:endParaRPr lang="en-US" sz="2400" dirty="0" smtClean="0"/>
          </a:p>
          <a:p>
            <a:endParaRPr lang="en-US" sz="2400" dirty="0" smtClean="0"/>
          </a:p>
          <a:p>
            <a:r>
              <a:rPr lang="en-US" sz="2400" dirty="0" smtClean="0"/>
              <a:t>Officially, IPR has been protected in China since 1980 when it became a member of the World Intellectual Property </a:t>
            </a:r>
            <a:r>
              <a:rPr lang="en-US" sz="2400" dirty="0" smtClean="0"/>
              <a:t>Organization.</a:t>
            </a:r>
            <a:endParaRPr lang="en-US" sz="2400" dirty="0" smtClean="0"/>
          </a:p>
          <a:p>
            <a:endParaRPr lang="en-US" sz="2400" dirty="0"/>
          </a:p>
          <a:p>
            <a:r>
              <a:rPr lang="en-US" sz="2400" dirty="0"/>
              <a:t>China patterned its IPR law on the </a:t>
            </a:r>
            <a:r>
              <a:rPr lang="en-US" sz="2400" u="sng" dirty="0">
                <a:hlinkClick r:id="rId2" tooltip="Berne Convention for the Protection of Literary and Artistic Works"/>
              </a:rPr>
              <a:t>Berne Convention for the Protection of Literary and Artistic Works</a:t>
            </a:r>
            <a:r>
              <a:rPr lang="en-US" sz="2400" dirty="0"/>
              <a:t> and the </a:t>
            </a:r>
            <a:r>
              <a:rPr lang="en-US" sz="2400" u="sng" dirty="0">
                <a:hlinkClick r:id="rId3" tooltip="Agreement on Trade-Related Aspects of Intellectual Property Rights"/>
              </a:rPr>
              <a:t>Agreement on Trade-Related Aspects of Intellectual Property Rights</a:t>
            </a:r>
            <a:r>
              <a:rPr lang="en-US" sz="2400" dirty="0"/>
              <a:t> (TRIPS</a:t>
            </a:r>
            <a:r>
              <a:rPr lang="en-US" sz="2400" dirty="0" smtClean="0"/>
              <a:t>).</a:t>
            </a:r>
            <a:endParaRPr lang="en-US" sz="2400" dirty="0" smtClean="0"/>
          </a:p>
          <a:p>
            <a:endParaRPr lang="en-US" sz="2400" dirty="0" smtClean="0"/>
          </a:p>
          <a:p>
            <a:r>
              <a:rPr lang="en-US" sz="2400" dirty="0" smtClean="0"/>
              <a:t>But local enforcement differs, depending on local government official’s idiosyncratic </a:t>
            </a:r>
            <a:r>
              <a:rPr lang="en-US" sz="2400" dirty="0" smtClean="0"/>
              <a:t>characteristics </a:t>
            </a:r>
            <a:r>
              <a:rPr lang="en-US" sz="2400" dirty="0" smtClean="0"/>
              <a:t>(e.g., reform minded</a:t>
            </a:r>
            <a:r>
              <a:rPr lang="en-US" sz="2400" dirty="0" smtClean="0"/>
              <a:t>).</a:t>
            </a:r>
            <a:endParaRPr lang="en-US" sz="2400" dirty="0" smtClean="0"/>
          </a:p>
          <a:p>
            <a:endParaRPr lang="en-US" sz="2400" dirty="0"/>
          </a:p>
        </p:txBody>
      </p:sp>
    </p:spTree>
    <p:extLst>
      <p:ext uri="{BB962C8B-B14F-4D97-AF65-F5344CB8AC3E}">
        <p14:creationId xmlns:p14="http://schemas.microsoft.com/office/powerpoint/2010/main" val="26079259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IPR Protection: Measure 1</a:t>
            </a:r>
            <a:endParaRPr lang="en-US" dirty="0"/>
          </a:p>
        </p:txBody>
      </p:sp>
      <p:sp>
        <p:nvSpPr>
          <p:cNvPr id="3" name="Content Placeholder 2"/>
          <p:cNvSpPr>
            <a:spLocks noGrp="1"/>
          </p:cNvSpPr>
          <p:nvPr>
            <p:ph idx="1"/>
          </p:nvPr>
        </p:nvSpPr>
        <p:spPr>
          <a:xfrm>
            <a:off x="457200" y="1066800"/>
            <a:ext cx="8305800" cy="5334000"/>
          </a:xfrm>
        </p:spPr>
        <p:txBody>
          <a:bodyPr>
            <a:normAutofit fontScale="55000" lnSpcReduction="20000"/>
          </a:bodyPr>
          <a:lstStyle/>
          <a:p>
            <a:r>
              <a:rPr lang="en-US" dirty="0" smtClean="0">
                <a:solidFill>
                  <a:srgbClr val="C00000"/>
                </a:solidFill>
              </a:rPr>
              <a:t>IPP1 (</a:t>
            </a:r>
            <a:r>
              <a:rPr lang="en-US" u="sng" dirty="0" smtClean="0">
                <a:solidFill>
                  <a:srgbClr val="C00000"/>
                </a:solidFill>
              </a:rPr>
              <a:t>I</a:t>
            </a:r>
            <a:r>
              <a:rPr lang="en-US" dirty="0" smtClean="0">
                <a:solidFill>
                  <a:srgbClr val="C00000"/>
                </a:solidFill>
              </a:rPr>
              <a:t>ntellectual </a:t>
            </a:r>
            <a:r>
              <a:rPr lang="en-US" u="sng" dirty="0" smtClean="0">
                <a:solidFill>
                  <a:srgbClr val="C00000"/>
                </a:solidFill>
              </a:rPr>
              <a:t>P</a:t>
            </a:r>
            <a:r>
              <a:rPr lang="en-US" dirty="0" smtClean="0">
                <a:solidFill>
                  <a:srgbClr val="C00000"/>
                </a:solidFill>
              </a:rPr>
              <a:t>roperty </a:t>
            </a:r>
            <a:r>
              <a:rPr lang="en-US" u="sng" dirty="0" smtClean="0">
                <a:solidFill>
                  <a:srgbClr val="C00000"/>
                </a:solidFill>
              </a:rPr>
              <a:t>P</a:t>
            </a:r>
            <a:r>
              <a:rPr lang="en-US" dirty="0" smtClean="0">
                <a:solidFill>
                  <a:srgbClr val="C00000"/>
                </a:solidFill>
              </a:rPr>
              <a:t>rotection 1): Fraction </a:t>
            </a:r>
            <a:r>
              <a:rPr lang="en-US" dirty="0">
                <a:solidFill>
                  <a:srgbClr val="C00000"/>
                </a:solidFill>
              </a:rPr>
              <a:t>of </a:t>
            </a:r>
            <a:r>
              <a:rPr lang="en-US" dirty="0" smtClean="0">
                <a:solidFill>
                  <a:srgbClr val="C00000"/>
                </a:solidFill>
              </a:rPr>
              <a:t>IP </a:t>
            </a:r>
            <a:r>
              <a:rPr lang="en-US" dirty="0">
                <a:solidFill>
                  <a:srgbClr val="C00000"/>
                </a:solidFill>
              </a:rPr>
              <a:t>infringement cases won by the plaintiffs in provincial </a:t>
            </a:r>
            <a:r>
              <a:rPr lang="en-US" dirty="0" smtClean="0">
                <a:solidFill>
                  <a:srgbClr val="C00000"/>
                </a:solidFill>
              </a:rPr>
              <a:t>courts.</a:t>
            </a:r>
            <a:endParaRPr lang="en-US" dirty="0" smtClean="0">
              <a:solidFill>
                <a:srgbClr val="C00000"/>
              </a:solidFill>
            </a:endParaRPr>
          </a:p>
          <a:p>
            <a:endParaRPr lang="en-US" dirty="0"/>
          </a:p>
          <a:p>
            <a:r>
              <a:rPr lang="en-US" dirty="0" smtClean="0"/>
              <a:t>Direct measure of local court attitude towards IPR </a:t>
            </a:r>
            <a:r>
              <a:rPr lang="en-US" dirty="0" smtClean="0"/>
              <a:t>protection.</a:t>
            </a:r>
            <a:endParaRPr lang="en-US" dirty="0" smtClean="0"/>
          </a:p>
          <a:p>
            <a:endParaRPr lang="en-US" dirty="0"/>
          </a:p>
          <a:p>
            <a:r>
              <a:rPr lang="en-US" dirty="0" smtClean="0"/>
              <a:t>Downloaded and read the entire database of IP cases adjudicated in China from 1991-2013, collected in the </a:t>
            </a:r>
            <a:r>
              <a:rPr lang="en-US" dirty="0"/>
              <a:t>China Judicial Case Database </a:t>
            </a:r>
            <a:r>
              <a:rPr lang="en-US" dirty="0" smtClean="0"/>
              <a:t>by </a:t>
            </a:r>
            <a:r>
              <a:rPr lang="en-US" dirty="0"/>
              <a:t>Beijing University Law School, the most comprehensive and authoritative legal case database in China </a:t>
            </a:r>
            <a:r>
              <a:rPr lang="en-US" u="sng" dirty="0">
                <a:hlinkClick r:id="rId2"/>
              </a:rPr>
              <a:t>http://</a:t>
            </a:r>
            <a:r>
              <a:rPr lang="en-US" u="sng" dirty="0" smtClean="0">
                <a:hlinkClick r:id="rId2"/>
              </a:rPr>
              <a:t>www.pkulaw.cn/case</a:t>
            </a:r>
            <a:r>
              <a:rPr lang="en-US" u="sng" dirty="0" smtClean="0"/>
              <a:t>.</a:t>
            </a:r>
            <a:endParaRPr lang="en-US" dirty="0"/>
          </a:p>
          <a:p>
            <a:endParaRPr lang="en-US" dirty="0" smtClean="0"/>
          </a:p>
          <a:p>
            <a:r>
              <a:rPr lang="en-US" dirty="0" smtClean="0"/>
              <a:t>13,117 </a:t>
            </a:r>
            <a:r>
              <a:rPr lang="en-US" dirty="0"/>
              <a:t>IP infringement cases filed in </a:t>
            </a:r>
            <a:r>
              <a:rPr lang="en-US" dirty="0" smtClean="0"/>
              <a:t>31 </a:t>
            </a:r>
            <a:r>
              <a:rPr lang="en-US" dirty="0"/>
              <a:t>provinces between </a:t>
            </a:r>
            <a:r>
              <a:rPr lang="en-US" dirty="0" smtClean="0"/>
              <a:t>1991-2013.</a:t>
            </a:r>
            <a:endParaRPr lang="en-US" dirty="0"/>
          </a:p>
          <a:p>
            <a:endParaRPr lang="en-US" dirty="0" smtClean="0"/>
          </a:p>
          <a:p>
            <a:r>
              <a:rPr lang="en-US" dirty="0" smtClean="0"/>
              <a:t>This is ~25% of all IP cases adjudicated in China; the database selects large and significant cases for case law precedence, or to be included in textbooks and legal </a:t>
            </a:r>
            <a:r>
              <a:rPr lang="en-US" dirty="0" smtClean="0"/>
              <a:t>publications. </a:t>
            </a:r>
            <a:endParaRPr lang="en-US" dirty="0" smtClean="0"/>
          </a:p>
          <a:p>
            <a:endParaRPr lang="en-US" dirty="0" smtClean="0"/>
          </a:p>
          <a:p>
            <a:r>
              <a:rPr lang="en-US" dirty="0"/>
              <a:t>A</a:t>
            </a:r>
            <a:r>
              <a:rPr lang="en-US" dirty="0" smtClean="0"/>
              <a:t> </a:t>
            </a:r>
            <a:r>
              <a:rPr lang="en-US" dirty="0"/>
              <a:t>case </a:t>
            </a:r>
            <a:r>
              <a:rPr lang="en-US" dirty="0" smtClean="0"/>
              <a:t>is </a:t>
            </a:r>
            <a:r>
              <a:rPr lang="en-US" dirty="0"/>
              <a:t>won by the plaintiff if the court ordered the defendant to cease infringement, compensate the plaintiff for </a:t>
            </a:r>
            <a:r>
              <a:rPr lang="en-US" dirty="0" smtClean="0"/>
              <a:t>losses </a:t>
            </a:r>
            <a:r>
              <a:rPr lang="en-US" dirty="0"/>
              <a:t>due to the infringement, destroy the infringing products and/or equipment, and/or pay the legal cost of the </a:t>
            </a:r>
            <a:r>
              <a:rPr lang="en-US" dirty="0" smtClean="0"/>
              <a:t>lawsuit. </a:t>
            </a:r>
            <a:endParaRPr lang="en-US" dirty="0" smtClean="0"/>
          </a:p>
          <a:p>
            <a:endParaRPr lang="en-US" dirty="0"/>
          </a:p>
          <a:p>
            <a:endParaRPr lang="en-US" dirty="0"/>
          </a:p>
          <a:p>
            <a:endParaRPr lang="en-US" dirty="0" smtClean="0"/>
          </a:p>
          <a:p>
            <a:endParaRPr lang="en-US" dirty="0"/>
          </a:p>
        </p:txBody>
      </p:sp>
    </p:spTree>
    <p:extLst>
      <p:ext uri="{BB962C8B-B14F-4D97-AF65-F5344CB8AC3E}">
        <p14:creationId xmlns:p14="http://schemas.microsoft.com/office/powerpoint/2010/main" val="1983622247"/>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Local IPR Protection Measure 2</a:t>
            </a:r>
            <a:endParaRPr lang="en-US" dirty="0"/>
          </a:p>
        </p:txBody>
      </p:sp>
      <p:sp>
        <p:nvSpPr>
          <p:cNvPr id="3" name="Content Placeholder 2"/>
          <p:cNvSpPr>
            <a:spLocks noGrp="1"/>
          </p:cNvSpPr>
          <p:nvPr>
            <p:ph idx="1"/>
          </p:nvPr>
        </p:nvSpPr>
        <p:spPr>
          <a:xfrm>
            <a:off x="228600" y="990600"/>
            <a:ext cx="8534400" cy="5486400"/>
          </a:xfrm>
        </p:spPr>
        <p:txBody>
          <a:bodyPr>
            <a:normAutofit fontScale="55000" lnSpcReduction="20000"/>
          </a:bodyPr>
          <a:lstStyle/>
          <a:p>
            <a:r>
              <a:rPr lang="en-US" sz="3600" dirty="0" smtClean="0">
                <a:solidFill>
                  <a:srgbClr val="C00000"/>
                </a:solidFill>
              </a:rPr>
              <a:t>IPP2: The frequency </a:t>
            </a:r>
            <a:r>
              <a:rPr lang="en-US" sz="3600" dirty="0">
                <a:solidFill>
                  <a:srgbClr val="C00000"/>
                </a:solidFill>
              </a:rPr>
              <a:t>by which the provincial governments advocate IPR protection in its official </a:t>
            </a:r>
            <a:r>
              <a:rPr lang="en-US" sz="3600" dirty="0" smtClean="0">
                <a:solidFill>
                  <a:srgbClr val="C00000"/>
                </a:solidFill>
              </a:rPr>
              <a:t>publications</a:t>
            </a:r>
          </a:p>
          <a:p>
            <a:endParaRPr lang="en-US" sz="3600" dirty="0" smtClean="0"/>
          </a:p>
          <a:p>
            <a:r>
              <a:rPr lang="en-US" sz="3600" dirty="0" smtClean="0"/>
              <a:t>Measure of local government attitude towards </a:t>
            </a:r>
            <a:r>
              <a:rPr lang="en-US" sz="3600" dirty="0" smtClean="0"/>
              <a:t>IPR.</a:t>
            </a:r>
            <a:endParaRPr lang="en-US" sz="3600" dirty="0" smtClean="0"/>
          </a:p>
          <a:p>
            <a:endParaRPr lang="en-US" sz="3600" dirty="0"/>
          </a:p>
          <a:p>
            <a:r>
              <a:rPr lang="en-US" sz="3600" dirty="0" smtClean="0"/>
              <a:t>Chinese media is state controlled. Each </a:t>
            </a:r>
            <a:r>
              <a:rPr lang="en-US" sz="3600" dirty="0"/>
              <a:t>provincial government </a:t>
            </a:r>
            <a:r>
              <a:rPr lang="en-US" sz="3600" dirty="0" smtClean="0"/>
              <a:t>owns and publishes three types of newspapers (Qin, Stromberg, Wu (2014)):</a:t>
            </a:r>
          </a:p>
          <a:p>
            <a:endParaRPr lang="en-US" dirty="0" smtClean="0"/>
          </a:p>
          <a:p>
            <a:pPr lvl="1"/>
            <a:r>
              <a:rPr lang="en-US" sz="3300" dirty="0" smtClean="0">
                <a:solidFill>
                  <a:srgbClr val="C00000"/>
                </a:solidFill>
              </a:rPr>
              <a:t>“Daily”</a:t>
            </a:r>
            <a:r>
              <a:rPr lang="en-US" sz="3300" dirty="0" smtClean="0"/>
              <a:t>: Main official government publication. Largest in circulation. </a:t>
            </a:r>
            <a:r>
              <a:rPr lang="en-US" sz="3300" dirty="0" err="1" smtClean="0"/>
              <a:t>Eg</a:t>
            </a:r>
            <a:r>
              <a:rPr lang="en-US" sz="3300" dirty="0" smtClean="0"/>
              <a:t>., China Daily (Central government); Beijing </a:t>
            </a:r>
            <a:r>
              <a:rPr lang="en-US" sz="3300" dirty="0" smtClean="0"/>
              <a:t>Daily.</a:t>
            </a:r>
            <a:endParaRPr lang="en-US" sz="3300" dirty="0" smtClean="0"/>
          </a:p>
          <a:p>
            <a:pPr lvl="1"/>
            <a:r>
              <a:rPr lang="en-US" sz="3300" dirty="0" smtClean="0">
                <a:solidFill>
                  <a:srgbClr val="C00000"/>
                </a:solidFill>
              </a:rPr>
              <a:t>“Evening”</a:t>
            </a:r>
            <a:r>
              <a:rPr lang="en-US" sz="3300" dirty="0" smtClean="0"/>
              <a:t>: Owned by provincial government, but enjoys more autonomy than the “</a:t>
            </a:r>
            <a:r>
              <a:rPr lang="en-US" sz="3300" dirty="0" err="1" smtClean="0"/>
              <a:t>Dailys</a:t>
            </a:r>
            <a:r>
              <a:rPr lang="en-US" sz="3300" dirty="0" smtClean="0"/>
              <a:t>.”</a:t>
            </a:r>
            <a:endParaRPr lang="en-US" sz="3300" dirty="0" smtClean="0"/>
          </a:p>
          <a:p>
            <a:pPr lvl="1"/>
            <a:r>
              <a:rPr lang="en-US" sz="3300" dirty="0" smtClean="0">
                <a:solidFill>
                  <a:srgbClr val="C00000"/>
                </a:solidFill>
              </a:rPr>
              <a:t>“Metro”/subsidiary papers</a:t>
            </a:r>
            <a:r>
              <a:rPr lang="en-US" sz="3300" dirty="0" smtClean="0"/>
              <a:t>: Still more autonomy; for mass market </a:t>
            </a:r>
            <a:r>
              <a:rPr lang="en-US" sz="3300" dirty="0" smtClean="0"/>
              <a:t>entertainment.  </a:t>
            </a:r>
            <a:endParaRPr lang="en-US" sz="3300" dirty="0" smtClean="0"/>
          </a:p>
          <a:p>
            <a:endParaRPr lang="en-US" dirty="0" smtClean="0"/>
          </a:p>
          <a:p>
            <a:r>
              <a:rPr lang="en-US" sz="3600" dirty="0" smtClean="0"/>
              <a:t>Read </a:t>
            </a:r>
            <a:r>
              <a:rPr lang="en-US" sz="3600" dirty="0"/>
              <a:t>articles from all provincial “</a:t>
            </a:r>
            <a:r>
              <a:rPr lang="en-US" sz="3600" dirty="0" err="1" smtClean="0"/>
              <a:t>Dailys</a:t>
            </a:r>
            <a:r>
              <a:rPr lang="en-US" sz="3600" dirty="0" smtClean="0"/>
              <a:t>” from </a:t>
            </a:r>
            <a:r>
              <a:rPr lang="en-US" sz="3600" dirty="0"/>
              <a:t>2000 to </a:t>
            </a:r>
            <a:r>
              <a:rPr lang="en-US" sz="3600" dirty="0" smtClean="0"/>
              <a:t>2013; counted the </a:t>
            </a:r>
            <a:r>
              <a:rPr lang="en-US" sz="3600" dirty="0"/>
              <a:t>number of articles advocating the protection of IPR in each </a:t>
            </a:r>
            <a:r>
              <a:rPr lang="en-US" sz="3600" dirty="0" smtClean="0"/>
              <a:t>province-year; divide this by total number of articles in each </a:t>
            </a:r>
            <a:r>
              <a:rPr lang="en-US" sz="3600" dirty="0" smtClean="0"/>
              <a:t>province-year.</a:t>
            </a:r>
            <a:endParaRPr lang="en-US" sz="3600" dirty="0" smtClean="0"/>
          </a:p>
        </p:txBody>
      </p:sp>
    </p:spTree>
    <p:extLst>
      <p:ext uri="{BB962C8B-B14F-4D97-AF65-F5344CB8AC3E}">
        <p14:creationId xmlns:p14="http://schemas.microsoft.com/office/powerpoint/2010/main" val="1087099764"/>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ppt/theme/themeOverride4.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明朝"/>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docProps/app.xml><?xml version="1.0" encoding="utf-8"?>
<Properties xmlns="http://schemas.openxmlformats.org/officeDocument/2006/extended-properties" xmlns:vt="http://schemas.openxmlformats.org/officeDocument/2006/docPropsVTypes">
  <TotalTime>323</TotalTime>
  <Words>3766</Words>
  <Application>Microsoft Office PowerPoint</Application>
  <PresentationFormat>On-screen Show (4:3)</PresentationFormat>
  <Paragraphs>1323</Paragraphs>
  <Slides>36</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36</vt:i4>
      </vt:variant>
    </vt:vector>
  </HeadingPairs>
  <TitlesOfParts>
    <vt:vector size="38" baseType="lpstr">
      <vt:lpstr>Office Theme</vt:lpstr>
      <vt:lpstr>Slide</vt:lpstr>
      <vt:lpstr>Intellectual Property Rights Protection, Ownership, and Innovation: Evidence from China</vt:lpstr>
      <vt:lpstr>Patent Filing Since 1883</vt:lpstr>
      <vt:lpstr>From World’s Factory to Innovation Powerhouse?</vt:lpstr>
      <vt:lpstr>Innovative China: An Oxymoron?</vt:lpstr>
      <vt:lpstr>Is China an Exception?</vt:lpstr>
      <vt:lpstr>Empirical Questions</vt:lpstr>
      <vt:lpstr>IPR Laws in China</vt:lpstr>
      <vt:lpstr>Local IPR Protection: Measure 1</vt:lpstr>
      <vt:lpstr>Local IPR Protection Measure 2</vt:lpstr>
      <vt:lpstr>IPP1 – Geographic Distribution</vt:lpstr>
      <vt:lpstr>IPP1  </vt:lpstr>
      <vt:lpstr>IPP2</vt:lpstr>
      <vt:lpstr>Provincial Characteristics</vt:lpstr>
      <vt:lpstr>Innovation Measures – R&amp;D and Patent Stock</vt:lpstr>
      <vt:lpstr>State Ownership</vt:lpstr>
      <vt:lpstr>Descriptive Stat</vt:lpstr>
      <vt:lpstr>PowerPoint Presentation</vt:lpstr>
      <vt:lpstr>PowerPoint Presentation</vt:lpstr>
      <vt:lpstr>1. Which Firms Innovate More? SEOs or Private?</vt:lpstr>
      <vt:lpstr>PowerPoint Presentation</vt:lpstr>
      <vt:lpstr>2. How Does IPR Protection Affect Innovation?</vt:lpstr>
      <vt:lpstr>PowerPoint Presentation</vt:lpstr>
      <vt:lpstr>PowerPoint Presentation</vt:lpstr>
      <vt:lpstr>3. How Does State-ownership and IPR Protection Jointly Affect Innovation?</vt:lpstr>
      <vt:lpstr>PowerPoint Presentation</vt:lpstr>
      <vt:lpstr>SOE Privatization as Identification</vt:lpstr>
      <vt:lpstr>China’s SOE Privatization: Background</vt:lpstr>
      <vt:lpstr>SOE Privatization and Diff-in-Diff Approach</vt:lpstr>
      <vt:lpstr>SOE Privatization – Regressions</vt:lpstr>
      <vt:lpstr>PowerPoint Presentation</vt:lpstr>
      <vt:lpstr>Patent Quality?</vt:lpstr>
      <vt:lpstr>PowerPoint Presentation</vt:lpstr>
      <vt:lpstr>IV Regressions</vt:lpstr>
      <vt:lpstr>IV – First Stage</vt:lpstr>
      <vt:lpstr>IV – Second Stage</vt:lpstr>
      <vt:lpstr>Conclusions</vt:lpstr>
    </vt:vector>
  </TitlesOfParts>
  <Company>INSEAD</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Intellectual Property Rights Protection, Ownership, and Innovation: Evidence from China</dc:title>
  <dc:creator>Lily Fang</dc:creator>
  <cp:lastModifiedBy> Josh Lerner</cp:lastModifiedBy>
  <cp:revision>38</cp:revision>
  <dcterms:created xsi:type="dcterms:W3CDTF">2015-03-05T03:23:31Z</dcterms:created>
  <dcterms:modified xsi:type="dcterms:W3CDTF">2015-06-25T14:36:27Z</dcterms:modified>
</cp:coreProperties>
</file>