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53" r:id="rId3"/>
    <p:sldId id="419" r:id="rId4"/>
    <p:sldId id="505" r:id="rId5"/>
    <p:sldId id="500" r:id="rId6"/>
    <p:sldId id="503" r:id="rId7"/>
    <p:sldId id="504" r:id="rId8"/>
    <p:sldId id="529" r:id="rId9"/>
    <p:sldId id="507" r:id="rId10"/>
    <p:sldId id="506" r:id="rId11"/>
    <p:sldId id="533" r:id="rId12"/>
    <p:sldId id="538" r:id="rId13"/>
    <p:sldId id="539" r:id="rId14"/>
    <p:sldId id="534" r:id="rId15"/>
    <p:sldId id="541" r:id="rId16"/>
    <p:sldId id="535" r:id="rId17"/>
    <p:sldId id="543" r:id="rId18"/>
    <p:sldId id="544" r:id="rId19"/>
    <p:sldId id="542" r:id="rId20"/>
    <p:sldId id="537" r:id="rId21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B2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35" autoAdjust="0"/>
    <p:restoredTop sz="94135" autoAdjust="0"/>
  </p:normalViewPr>
  <p:slideViewPr>
    <p:cSldViewPr>
      <p:cViewPr varScale="1">
        <p:scale>
          <a:sx n="103" d="100"/>
          <a:sy n="103" d="100"/>
        </p:scale>
        <p:origin x="96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160960" cy="365256"/>
          </a:xfrm>
          <a:prstGeom prst="rect">
            <a:avLst/>
          </a:prstGeom>
        </p:spPr>
        <p:txBody>
          <a:bodyPr vert="horz" lIns="95735" tIns="47867" rIns="95735" bIns="4786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045" y="1"/>
            <a:ext cx="4160960" cy="365256"/>
          </a:xfrm>
          <a:prstGeom prst="rect">
            <a:avLst/>
          </a:prstGeom>
        </p:spPr>
        <p:txBody>
          <a:bodyPr vert="horz" lIns="95735" tIns="47867" rIns="95735" bIns="47867" rtlCol="0"/>
          <a:lstStyle>
            <a:lvl1pPr algn="r">
              <a:defRPr sz="1300"/>
            </a:lvl1pPr>
          </a:lstStyle>
          <a:p>
            <a:fld id="{2063DE76-BC65-49EA-91B3-56F8F1BD0672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948686"/>
            <a:ext cx="4160960" cy="365256"/>
          </a:xfrm>
          <a:prstGeom prst="rect">
            <a:avLst/>
          </a:prstGeom>
        </p:spPr>
        <p:txBody>
          <a:bodyPr vert="horz" lIns="95735" tIns="47867" rIns="95735" bIns="4786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045" y="6948686"/>
            <a:ext cx="4160960" cy="365256"/>
          </a:xfrm>
          <a:prstGeom prst="rect">
            <a:avLst/>
          </a:prstGeom>
        </p:spPr>
        <p:txBody>
          <a:bodyPr vert="horz" lIns="95735" tIns="47867" rIns="95735" bIns="47867" rtlCol="0" anchor="b"/>
          <a:lstStyle>
            <a:lvl1pPr algn="r">
              <a:defRPr sz="1300"/>
            </a:lvl1pPr>
          </a:lstStyle>
          <a:p>
            <a:fld id="{D780FEE9-2B6B-47B3-A545-B0E4125C1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45" tIns="48322" rIns="96645" bIns="4832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45" tIns="48322" rIns="96645" bIns="48322" rtlCol="0"/>
          <a:lstStyle>
            <a:lvl1pPr algn="r">
              <a:defRPr sz="1300"/>
            </a:lvl1pPr>
          </a:lstStyle>
          <a:p>
            <a:fld id="{F02917C0-92BC-401A-B95E-4BBD896326D0}" type="datetimeFigureOut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5" tIns="48322" rIns="96645" bIns="4832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45" tIns="48322" rIns="96645" bIns="4832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45" tIns="48322" rIns="96645" bIns="4832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45" tIns="48322" rIns="96645" bIns="48322" rtlCol="0" anchor="b"/>
          <a:lstStyle>
            <a:lvl1pPr algn="r">
              <a:defRPr sz="1300"/>
            </a:lvl1pPr>
          </a:lstStyle>
          <a:p>
            <a:fld id="{048FDFD8-D0EA-4A85-B94E-86513E8B24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63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65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0923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668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225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756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513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053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8244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0127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786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753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65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34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63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106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597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9009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986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8FDFD8-D0EA-4A85-B94E-86513E8B248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45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10F6D-E613-42D2-B78D-74F8DFC60416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E3C13-FDD0-4129-B71B-DE814E95426E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8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3697-0675-41CF-B194-18333C23D503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2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CE2C-4177-425B-85F2-3422611F93FE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56184-FC0C-4D9F-A8D3-933D7644DD91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9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D853-8CA6-4634-94F2-899E54F5B61B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8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6E414-E6CA-4B00-903F-948F1FB66ACA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61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E813-1E00-46FA-A31E-9AED73EBFB21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11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B7F2-3858-4F09-8CF1-2678A75B4709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4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873E-49C4-45CF-9406-11D0E646E241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7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109C8-BBB1-4501-B906-2A2C6FB218D1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5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837AD-77E7-492E-8AFF-C90D93363F8C}" type="datetime1">
              <a:rPr lang="en-US" smtClean="0"/>
              <a:pPr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Curacao, February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58534-69CD-4DFE-BA5B-79B98EFD6E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6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763000" cy="1470025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Stress and the gender difference in willingness to compete</a:t>
            </a:r>
            <a:endParaRPr lang="en-US" sz="30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8382000" cy="1752600"/>
          </a:xfrm>
        </p:spPr>
        <p:txBody>
          <a:bodyPr>
            <a:normAutofit/>
          </a:bodyPr>
          <a:lstStyle/>
          <a:p>
            <a:r>
              <a:rPr lang="en-US" sz="2800" dirty="0"/>
              <a:t>Thomas </a:t>
            </a:r>
            <a:r>
              <a:rPr lang="en-US" sz="2800" dirty="0" err="1"/>
              <a:t>Buser</a:t>
            </a:r>
            <a:r>
              <a:rPr lang="en-US" sz="2800" dirty="0"/>
              <a:t> (U Amsterdam) </a:t>
            </a:r>
          </a:p>
          <a:p>
            <a:r>
              <a:rPr lang="en-US" sz="2800" dirty="0" smtClean="0"/>
              <a:t>Anna </a:t>
            </a:r>
            <a:r>
              <a:rPr lang="en-US" sz="2800" dirty="0" err="1"/>
              <a:t>Dreber</a:t>
            </a:r>
            <a:r>
              <a:rPr lang="en-US" sz="2800" dirty="0"/>
              <a:t> (SSE)</a:t>
            </a:r>
          </a:p>
          <a:p>
            <a:r>
              <a:rPr lang="en-US" sz="2800" dirty="0" smtClean="0"/>
              <a:t>Johanna Mollerstrom </a:t>
            </a:r>
            <a:r>
              <a:rPr lang="en-US" sz="2800" dirty="0" smtClean="0"/>
              <a:t>(ICES, GMU</a:t>
            </a:r>
            <a:r>
              <a:rPr lang="en-US" sz="2800" dirty="0" smtClean="0"/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6349484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January,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23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Women are less willing to compete than men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9273" y="1752600"/>
            <a:ext cx="6125453" cy="51054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3124200" y="2057400"/>
            <a:ext cx="4510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09273" y="6629400"/>
            <a:ext cx="61254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98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Competing causes stress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1600200"/>
            <a:ext cx="6707070" cy="487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The task is exciting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465" y="1600200"/>
            <a:ext cx="6707070" cy="487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91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No gender difference in stress reactions to the different payment schemes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8465" y="1676400"/>
            <a:ext cx="6707070" cy="487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1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Stress reactions to competing in round 2 does not predict willingness to compete in round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3 </a:t>
            </a: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524000"/>
            <a:ext cx="6725479" cy="54396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71600" y="1752600"/>
            <a:ext cx="15240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44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People who find the task exciting are more willing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to compete in round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3 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b="3292"/>
          <a:stretch/>
        </p:blipFill>
        <p:spPr>
          <a:xfrm>
            <a:off x="1447800" y="1524000"/>
            <a:ext cx="7439180" cy="541020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1447800" y="6705600"/>
            <a:ext cx="7162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47800" y="5895536"/>
            <a:ext cx="7162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429000" y="1828800"/>
            <a:ext cx="5181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696200" y="1417638"/>
            <a:ext cx="1190780" cy="54403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2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There is a </a:t>
            </a: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gender difference in the correlation between stress and the willingness to 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compete</a:t>
            </a:r>
            <a:endParaRPr lang="en-US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1676400"/>
            <a:ext cx="6477000" cy="51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5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The cold-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pressor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task worked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1600200"/>
            <a:ext cx="6477000" cy="471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16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4300" dirty="0" smtClean="0">
                <a:solidFill>
                  <a:schemeClr val="accent6">
                    <a:lumMod val="75000"/>
                  </a:schemeClr>
                </a:solidFill>
              </a:rPr>
              <a:t>No causal effect of stress on willingness to compete for the sample as a whole…</a:t>
            </a:r>
            <a:endParaRPr lang="en-US" sz="43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3757"/>
          <a:stretch/>
        </p:blipFill>
        <p:spPr>
          <a:xfrm>
            <a:off x="1752600" y="1524001"/>
            <a:ext cx="60198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3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…but tentative evidence of a causal effect for women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86728" y="5867400"/>
            <a:ext cx="7066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728" y="1693985"/>
            <a:ext cx="7086601" cy="5207572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2895600" y="1981200"/>
            <a:ext cx="527772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413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accent6">
                    <a:lumMod val="75000"/>
                  </a:schemeClr>
                </a:solidFill>
              </a:rPr>
              <a:t>Introduction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sv-SE" dirty="0" smtClean="0"/>
              <a:t>Large experimental literature on competitiveness finds that many subjects avoid competitive compensation although this reduces their expected earnings (Niederle and Vesterlund, 2011).</a:t>
            </a:r>
          </a:p>
          <a:p>
            <a:pPr lvl="1"/>
            <a:r>
              <a:rPr lang="sv-SE" dirty="0" smtClean="0"/>
              <a:t>This is especially true for women; men are on average too competitive.</a:t>
            </a:r>
          </a:p>
          <a:p>
            <a:r>
              <a:rPr lang="sv-SE" dirty="0" smtClean="0"/>
              <a:t>Competition avoidance might explain invidual and gender differences in career outcomes (Buser, Niederle and Oosterbeek, 2014).</a:t>
            </a:r>
          </a:p>
          <a:p>
            <a:r>
              <a:rPr lang="sv-SE" dirty="0" smtClean="0"/>
              <a:t>Confidence and risk aversion </a:t>
            </a:r>
            <a:r>
              <a:rPr lang="sv-SE" dirty="0" smtClean="0"/>
              <a:t>seem to be </a:t>
            </a:r>
            <a:r>
              <a:rPr lang="sv-SE" dirty="0" smtClean="0"/>
              <a:t>only partial explanations for why many women compete too little. </a:t>
            </a:r>
          </a:p>
          <a:p>
            <a:pPr lvl="1"/>
            <a:r>
              <a:rPr lang="sv-SE" dirty="0" smtClean="0"/>
              <a:t>We investigate another potential mechanism: stress. </a:t>
            </a:r>
          </a:p>
        </p:txBody>
      </p:sp>
    </p:spTree>
    <p:extLst>
      <p:ext uri="{BB962C8B-B14F-4D97-AF65-F5344CB8AC3E}">
        <p14:creationId xmlns:p14="http://schemas.microsoft.com/office/powerpoint/2010/main" val="38972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Conclusions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Women are less </a:t>
            </a:r>
            <a:r>
              <a:rPr lang="en-US" dirty="0"/>
              <a:t>willing than </a:t>
            </a:r>
            <a:r>
              <a:rPr lang="en-US" dirty="0" smtClean="0"/>
              <a:t>men to </a:t>
            </a:r>
            <a:r>
              <a:rPr lang="en-US" dirty="0"/>
              <a:t>compete.</a:t>
            </a:r>
            <a:endParaRPr lang="en-US" dirty="0" smtClean="0"/>
          </a:p>
          <a:p>
            <a:r>
              <a:rPr lang="en-US" dirty="0" smtClean="0"/>
              <a:t>Competing is stressful.</a:t>
            </a:r>
          </a:p>
          <a:p>
            <a:r>
              <a:rPr lang="en-US" dirty="0" smtClean="0"/>
              <a:t>Women and men have a similar stress reaction to competing.</a:t>
            </a:r>
          </a:p>
          <a:p>
            <a:r>
              <a:rPr lang="en-US" dirty="0" smtClean="0"/>
              <a:t>The correlation between stress and the willingness to compete is different for women and men.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ot in a way that “explains” the gender gap in willingness to compete…</a:t>
            </a:r>
          </a:p>
          <a:p>
            <a:pPr lvl="1"/>
            <a:r>
              <a:rPr lang="en-US" dirty="0" smtClean="0"/>
              <a:t>…but interesting since it seems like stress responses actually mitigate women’s unwillingness to compete. 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501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Stress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Situations that are novel, unpredictable or uncontrollable can trigger </a:t>
            </a:r>
            <a:r>
              <a:rPr lang="en-US" dirty="0"/>
              <a:t>stress </a:t>
            </a:r>
            <a:r>
              <a:rPr lang="en-US" dirty="0" smtClean="0"/>
              <a:t>response. </a:t>
            </a:r>
          </a:p>
          <a:p>
            <a:pPr lvl="1"/>
            <a:r>
              <a:rPr lang="en-US" dirty="0" smtClean="0"/>
              <a:t>It makes sense that many perceive competitions as stressful.</a:t>
            </a:r>
          </a:p>
          <a:p>
            <a:r>
              <a:rPr lang="en-US" dirty="0" smtClean="0"/>
              <a:t>Some previous research has found that men and women react in different ways to stress (e.g.  Taylor et al. 2000).</a:t>
            </a:r>
          </a:p>
          <a:p>
            <a:pPr lvl="1"/>
            <a:r>
              <a:rPr lang="en-US" dirty="0" smtClean="0"/>
              <a:t>This research mostly centers on risk taking.</a:t>
            </a:r>
          </a:p>
          <a:p>
            <a:r>
              <a:rPr lang="en-US" dirty="0" smtClean="0"/>
              <a:t>Two ways in which stress could (at least partly) explain the gender gap in the willingness to compete: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Women and men have different stress reactions to competing?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Women and men have different relations between stress reactions and the willingness to compete?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725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Our measurements of stress/arousal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a situation is interpreted as being stressful, the brain triggers the release of stress hormones, </a:t>
            </a:r>
            <a:r>
              <a:rPr lang="en-US" dirty="0" smtClean="0"/>
              <a:t>in particular </a:t>
            </a:r>
            <a:r>
              <a:rPr lang="en-US" dirty="0"/>
              <a:t>cortisol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Cortisol levels:</a:t>
            </a:r>
          </a:p>
          <a:p>
            <a:pPr lvl="1"/>
            <a:r>
              <a:rPr lang="en-US" dirty="0" smtClean="0"/>
              <a:t>Rise significantly within minutes of stressor onset.</a:t>
            </a:r>
          </a:p>
          <a:p>
            <a:pPr lvl="1"/>
            <a:r>
              <a:rPr lang="en-US" dirty="0" smtClean="0"/>
              <a:t>Stay elevated for 20-40 minutes after end of stressful task.</a:t>
            </a:r>
          </a:p>
          <a:p>
            <a:pPr lvl="1"/>
            <a:r>
              <a:rPr lang="en-US" dirty="0" smtClean="0"/>
              <a:t>Can be measured in saliva.</a:t>
            </a:r>
          </a:p>
          <a:p>
            <a:r>
              <a:rPr lang="en-US" dirty="0" smtClean="0"/>
              <a:t>Self-assessment:</a:t>
            </a:r>
          </a:p>
          <a:p>
            <a:pPr lvl="1"/>
            <a:r>
              <a:rPr lang="en-US" dirty="0" smtClean="0"/>
              <a:t>We ask people how stressed (and happy, angry, excited) they feel.</a:t>
            </a:r>
          </a:p>
          <a:p>
            <a:r>
              <a:rPr lang="en-US" dirty="0" smtClean="0"/>
              <a:t>Skin conductance:</a:t>
            </a:r>
          </a:p>
          <a:p>
            <a:pPr lvl="1"/>
            <a:r>
              <a:rPr lang="en-US" dirty="0" smtClean="0"/>
              <a:t>Measures the electrical conductance of the skin, which varies with its moisture level.</a:t>
            </a:r>
          </a:p>
          <a:p>
            <a:pPr lvl="1"/>
            <a:r>
              <a:rPr lang="en-US" dirty="0" smtClean="0"/>
              <a:t>Measure of psychological and physiological arousal.</a:t>
            </a:r>
          </a:p>
        </p:txBody>
      </p:sp>
    </p:spTree>
    <p:extLst>
      <p:ext uri="{BB962C8B-B14F-4D97-AF65-F5344CB8AC3E}">
        <p14:creationId xmlns:p14="http://schemas.microsoft.com/office/powerpoint/2010/main" val="364529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This paper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Experiment 1:</a:t>
            </a:r>
          </a:p>
          <a:p>
            <a:pPr lvl="1"/>
            <a:r>
              <a:rPr lang="en-US" dirty="0" smtClean="0"/>
              <a:t>Does competing induce a stress response</a:t>
            </a:r>
            <a:r>
              <a:rPr lang="en-US" dirty="0" smtClean="0"/>
              <a:t>? Is there a gender difference?</a:t>
            </a:r>
            <a:endParaRPr lang="en-US" dirty="0" smtClean="0"/>
          </a:p>
          <a:p>
            <a:pPr lvl="1"/>
            <a:r>
              <a:rPr lang="en-US" dirty="0" smtClean="0"/>
              <a:t>Can such responses predict the willingness to compete? </a:t>
            </a:r>
          </a:p>
          <a:p>
            <a:pPr lvl="1"/>
            <a:r>
              <a:rPr lang="en-US" dirty="0" smtClean="0"/>
              <a:t>Is </a:t>
            </a:r>
            <a:r>
              <a:rPr lang="en-US" dirty="0" smtClean="0"/>
              <a:t>there a gender difference in the relation between stress response and the willingness to compete?</a:t>
            </a:r>
          </a:p>
          <a:p>
            <a:pPr lvl="1"/>
            <a:r>
              <a:rPr lang="en-US" dirty="0" smtClean="0"/>
              <a:t>Can factors related to stress explain the gender gap in willingness to compete?</a:t>
            </a:r>
          </a:p>
          <a:p>
            <a:r>
              <a:rPr lang="en-US" dirty="0" smtClean="0"/>
              <a:t>Experiment 2:</a:t>
            </a:r>
          </a:p>
          <a:p>
            <a:pPr lvl="1"/>
            <a:r>
              <a:rPr lang="en-US" dirty="0" smtClean="0"/>
              <a:t>Does exogenously induced stress alter decision about whether or not to compete?</a:t>
            </a:r>
          </a:p>
          <a:p>
            <a:pPr lvl="1"/>
            <a:r>
              <a:rPr lang="en-US" dirty="0" smtClean="0"/>
              <a:t>What does that tell us about the nature of any effects found in Experiment 1?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850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Experiment 1: Design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smtClean="0"/>
              <a:t>Standard </a:t>
            </a:r>
            <a:r>
              <a:rPr lang="en-US" sz="4000" dirty="0" err="1" smtClean="0"/>
              <a:t>Niederle</a:t>
            </a:r>
            <a:r>
              <a:rPr lang="en-US" sz="4000" dirty="0" smtClean="0"/>
              <a:t> and </a:t>
            </a:r>
            <a:r>
              <a:rPr lang="en-US" sz="4000" dirty="0" err="1" smtClean="0"/>
              <a:t>Vesterlund</a:t>
            </a:r>
            <a:r>
              <a:rPr lang="en-US" sz="4000" dirty="0" smtClean="0"/>
              <a:t> (2007).</a:t>
            </a:r>
          </a:p>
          <a:p>
            <a:r>
              <a:rPr lang="en-US" sz="4000" dirty="0" smtClean="0"/>
              <a:t>Participants perform a task: adding sets of five 2-digit numbers during 5 minutes.</a:t>
            </a:r>
          </a:p>
          <a:p>
            <a:r>
              <a:rPr lang="en-US" sz="4000" dirty="0"/>
              <a:t>Perform in three </a:t>
            </a:r>
            <a:r>
              <a:rPr lang="en-US" sz="4000" dirty="0" smtClean="0"/>
              <a:t>rounds (no feedback between rounds), </a:t>
            </a:r>
            <a:r>
              <a:rPr lang="en-US" sz="4000" dirty="0"/>
              <a:t>one </a:t>
            </a:r>
            <a:r>
              <a:rPr lang="en-US" sz="4000" dirty="0" smtClean="0"/>
              <a:t>round randomly </a:t>
            </a:r>
            <a:r>
              <a:rPr lang="en-US" sz="4000" dirty="0"/>
              <a:t>chosen for </a:t>
            </a:r>
            <a:r>
              <a:rPr lang="en-US" sz="4000" dirty="0" smtClean="0"/>
              <a:t>payment:</a:t>
            </a:r>
            <a:endParaRPr lang="en-US" sz="4000" dirty="0"/>
          </a:p>
          <a:p>
            <a:pPr marL="914400" lvl="1" indent="-514350">
              <a:buFont typeface="+mj-lt"/>
              <a:buAutoNum type="arabicPeriod"/>
            </a:pPr>
            <a:r>
              <a:rPr lang="en-US" sz="4000" b="1" dirty="0"/>
              <a:t>Piece rate:</a:t>
            </a:r>
            <a:r>
              <a:rPr lang="en-US" sz="4000" dirty="0"/>
              <a:t> $1 per correctly solved problem.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4000" b="1" dirty="0" smtClean="0"/>
              <a:t>Competition:</a:t>
            </a:r>
            <a:r>
              <a:rPr lang="en-US" sz="4000" dirty="0" smtClean="0"/>
              <a:t> </a:t>
            </a:r>
            <a:r>
              <a:rPr lang="en-US" sz="4000" dirty="0"/>
              <a:t>Compete against 3 randomly selected participants. If beat them, receive $4 per correctly solved problem, otherwise nothing.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4000" b="1" dirty="0"/>
              <a:t>Choice: </a:t>
            </a:r>
            <a:r>
              <a:rPr lang="en-US" sz="4000" dirty="0"/>
              <a:t>Choice between piece rate ($1 per correct problem) and </a:t>
            </a:r>
            <a:r>
              <a:rPr lang="en-US" sz="4000" dirty="0" smtClean="0"/>
              <a:t>competition ($</a:t>
            </a:r>
            <a:r>
              <a:rPr lang="en-US" sz="4000" dirty="0"/>
              <a:t>4 per correct problem if new performance exceeds round 2 performance of same 3 people).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8806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Experiment 1: Design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Measure cortisol at three times: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At beginning of experiment (initial).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15 minutes after start of round 1 (piece rate).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15 minutes after start of round 2 (competition).</a:t>
            </a:r>
          </a:p>
          <a:p>
            <a:r>
              <a:rPr lang="en-US" dirty="0" smtClean="0"/>
              <a:t>Also measure skin conductance throughout to capture other types of arousal.</a:t>
            </a:r>
          </a:p>
          <a:p>
            <a:r>
              <a:rPr lang="en-US" dirty="0" smtClean="0"/>
              <a:t>Questionnaire with stress, emotions and risk questions during and after experiment. 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206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Experiment 2: Design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 difference from experiment 1: right after round 2, half of participants did the cold-</a:t>
            </a:r>
            <a:r>
              <a:rPr lang="en-US" dirty="0" err="1" smtClean="0"/>
              <a:t>pressor</a:t>
            </a:r>
            <a:r>
              <a:rPr lang="en-US" dirty="0" smtClean="0"/>
              <a:t> task.</a:t>
            </a:r>
          </a:p>
          <a:p>
            <a:r>
              <a:rPr lang="en-US" dirty="0" smtClean="0"/>
              <a:t>Cold </a:t>
            </a:r>
            <a:r>
              <a:rPr lang="en-US" dirty="0" err="1" smtClean="0"/>
              <a:t>pressor</a:t>
            </a:r>
            <a:r>
              <a:rPr lang="en-US" dirty="0"/>
              <a:t>-</a:t>
            </a:r>
            <a:r>
              <a:rPr lang="en-US" dirty="0" smtClean="0"/>
              <a:t>task: hold dominant hand in ice water for 90 seconds.</a:t>
            </a:r>
          </a:p>
          <a:p>
            <a:r>
              <a:rPr lang="en-US" dirty="0" smtClean="0"/>
              <a:t>This is a standard way to induce physiological stress, i.e. higher cortisol.</a:t>
            </a:r>
          </a:p>
          <a:p>
            <a:r>
              <a:rPr lang="en-US" dirty="0" smtClean="0"/>
              <a:t>Rest of subjects: held dominant hand in pleasantly warm water for 90 seconds.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665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Implementation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Conducted at the Harvard Decision Science Laboratory in March/April (Experiment 1) and October/November (Experiment 2) 2014.</a:t>
            </a:r>
          </a:p>
          <a:p>
            <a:r>
              <a:rPr lang="en-US" dirty="0" smtClean="0"/>
              <a:t>Programmed with Z-Tree (</a:t>
            </a:r>
            <a:r>
              <a:rPr lang="en-US" dirty="0" err="1" smtClean="0"/>
              <a:t>Fischbacher</a:t>
            </a:r>
            <a:r>
              <a:rPr lang="en-US" dirty="0" smtClean="0"/>
              <a:t>, 2007). </a:t>
            </a:r>
          </a:p>
          <a:p>
            <a:r>
              <a:rPr lang="en-US" dirty="0" smtClean="0"/>
              <a:t>Subjects recruited from the laboratory’s subject pool (mostly Harvard students).</a:t>
            </a:r>
          </a:p>
          <a:p>
            <a:r>
              <a:rPr lang="en-US" dirty="0" smtClean="0"/>
              <a:t>Sessions in Experiment 1 lasted on average 65 minutes. 10 minutes longer for Experiment 2.</a:t>
            </a:r>
          </a:p>
          <a:p>
            <a:r>
              <a:rPr lang="en-US" dirty="0" smtClean="0"/>
              <a:t>Experiment 1: N=104 </a:t>
            </a:r>
            <a:r>
              <a:rPr lang="en-US" dirty="0"/>
              <a:t>(54 women, 50 men</a:t>
            </a:r>
            <a:r>
              <a:rPr lang="en-US" dirty="0" smtClean="0"/>
              <a:t>).</a:t>
            </a:r>
          </a:p>
          <a:p>
            <a:r>
              <a:rPr lang="en-US" dirty="0" smtClean="0"/>
              <a:t>Experiment 2: N=103 (57 women, 46 men).</a:t>
            </a:r>
            <a:endParaRPr lang="en-US" dirty="0"/>
          </a:p>
          <a:p>
            <a:r>
              <a:rPr lang="en-US" dirty="0" smtClean="0"/>
              <a:t>Average earnings: $25.5.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085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9957</TotalTime>
  <Words>922</Words>
  <Application>Microsoft Office PowerPoint</Application>
  <PresentationFormat>On-screen Show (4:3)</PresentationFormat>
  <Paragraphs>112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Stress and the gender difference in willingness to compete</vt:lpstr>
      <vt:lpstr>Introduction</vt:lpstr>
      <vt:lpstr>Stress</vt:lpstr>
      <vt:lpstr>Our measurements of stress/arousal</vt:lpstr>
      <vt:lpstr>This paper</vt:lpstr>
      <vt:lpstr>Experiment 1: Design</vt:lpstr>
      <vt:lpstr>Experiment 1: Design</vt:lpstr>
      <vt:lpstr>Experiment 2: Design</vt:lpstr>
      <vt:lpstr>Implementation</vt:lpstr>
      <vt:lpstr>Women are less willing to compete than men</vt:lpstr>
      <vt:lpstr>Competing causes stress</vt:lpstr>
      <vt:lpstr>The task is exciting</vt:lpstr>
      <vt:lpstr>No gender difference in stress reactions to the different payment schemes</vt:lpstr>
      <vt:lpstr>Stress reactions to competing in round 2 does not predict willingness to compete in round 3 </vt:lpstr>
      <vt:lpstr>People who find the task exciting are more willing to compete in round 3 </vt:lpstr>
      <vt:lpstr>There is a gender difference in the correlation between stress and the willingness to compete</vt:lpstr>
      <vt:lpstr>The cold-pressor task worked</vt:lpstr>
      <vt:lpstr>No causal effect of stress on willingness to compete for the sample as a whole…</vt:lpstr>
      <vt:lpstr>…but tentative evidence of a causal effect for women</vt:lpstr>
      <vt:lpstr>Conclusions</vt:lpstr>
    </vt:vector>
  </TitlesOfParts>
  <Company>Federal Reserve System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Bracha, Anat</dc:creator>
  <cp:lastModifiedBy>user</cp:lastModifiedBy>
  <cp:revision>503</cp:revision>
  <cp:lastPrinted>2014-08-26T17:54:46Z</cp:lastPrinted>
  <dcterms:created xsi:type="dcterms:W3CDTF">2013-03-07T22:33:42Z</dcterms:created>
  <dcterms:modified xsi:type="dcterms:W3CDTF">2015-12-08T19:28:16Z</dcterms:modified>
</cp:coreProperties>
</file>