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5"/>
  </p:notesMasterIdLst>
  <p:sldIdLst>
    <p:sldId id="256" r:id="rId2"/>
    <p:sldId id="281" r:id="rId3"/>
    <p:sldId id="282" r:id="rId4"/>
    <p:sldId id="266" r:id="rId5"/>
    <p:sldId id="277" r:id="rId6"/>
    <p:sldId id="257" r:id="rId7"/>
    <p:sldId id="267" r:id="rId8"/>
    <p:sldId id="279" r:id="rId9"/>
    <p:sldId id="286" r:id="rId10"/>
    <p:sldId id="264" r:id="rId11"/>
    <p:sldId id="288" r:id="rId12"/>
    <p:sldId id="287" r:id="rId13"/>
    <p:sldId id="283" r:id="rId14"/>
    <p:sldId id="284" r:id="rId15"/>
    <p:sldId id="280" r:id="rId16"/>
    <p:sldId id="278" r:id="rId17"/>
    <p:sldId id="261" r:id="rId18"/>
    <p:sldId id="260" r:id="rId19"/>
    <p:sldId id="285" r:id="rId20"/>
    <p:sldId id="276" r:id="rId21"/>
    <p:sldId id="262"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CA5"/>
    <a:srgbClr val="6A91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4" autoAdjust="0"/>
    <p:restoredTop sz="86423" autoAdjust="0"/>
  </p:normalViewPr>
  <p:slideViewPr>
    <p:cSldViewPr snapToGrid="0" snapToObjects="1">
      <p:cViewPr varScale="1">
        <p:scale>
          <a:sx n="105" d="100"/>
          <a:sy n="105" d="100"/>
        </p:scale>
        <p:origin x="-1048" y="-112"/>
      </p:cViewPr>
      <p:guideLst>
        <p:guide orient="horz" pos="2794"/>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E2740-3278-1049-9A5F-7C59E5E3A887}" type="datetimeFigureOut">
              <a:rPr lang="en-US" smtClean="0"/>
              <a:t>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53CD4-4DB7-6944-AECB-C166D9AC418A}" type="slidenum">
              <a:rPr lang="en-US" smtClean="0"/>
              <a:t>‹#›</a:t>
            </a:fld>
            <a:endParaRPr lang="en-US" dirty="0"/>
          </a:p>
        </p:txBody>
      </p:sp>
    </p:spTree>
    <p:extLst>
      <p:ext uri="{BB962C8B-B14F-4D97-AF65-F5344CB8AC3E}">
        <p14:creationId xmlns:p14="http://schemas.microsoft.com/office/powerpoint/2010/main" val="41927759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veronga national park</a:t>
            </a:r>
            <a:r>
              <a:rPr lang="en-US" baseline="0" dirty="0" smtClean="0"/>
              <a:t> - kenya</a:t>
            </a:r>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1</a:t>
            </a:fld>
            <a:endParaRPr lang="en-US" dirty="0"/>
          </a:p>
        </p:txBody>
      </p:sp>
    </p:spTree>
    <p:extLst>
      <p:ext uri="{BB962C8B-B14F-4D97-AF65-F5344CB8AC3E}">
        <p14:creationId xmlns:p14="http://schemas.microsoft.com/office/powerpoint/2010/main" val="377989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Research questions</a:t>
            </a:r>
            <a:endParaRPr lang="en-US" dirty="0"/>
          </a:p>
        </p:txBody>
      </p:sp>
      <p:sp>
        <p:nvSpPr>
          <p:cNvPr id="4" name="Slide Number Placeholder 3"/>
          <p:cNvSpPr>
            <a:spLocks noGrp="1"/>
          </p:cNvSpPr>
          <p:nvPr>
            <p:ph type="sldNum" sz="quarter" idx="10"/>
          </p:nvPr>
        </p:nvSpPr>
        <p:spPr/>
        <p:txBody>
          <a:bodyPr/>
          <a:lstStyle/>
          <a:p>
            <a:fld id="{76619421-A3C8-B14F-947A-0D28EDFEA82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77320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9</a:t>
            </a:fld>
            <a:endParaRPr lang="en-US" dirty="0"/>
          </a:p>
        </p:txBody>
      </p:sp>
    </p:spTree>
    <p:extLst>
      <p:ext uri="{BB962C8B-B14F-4D97-AF65-F5344CB8AC3E}">
        <p14:creationId xmlns:p14="http://schemas.microsoft.com/office/powerpoint/2010/main" val="39765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10</a:t>
            </a:fld>
            <a:endParaRPr lang="en-US" dirty="0"/>
          </a:p>
        </p:txBody>
      </p:sp>
    </p:spTree>
    <p:extLst>
      <p:ext uri="{BB962C8B-B14F-4D97-AF65-F5344CB8AC3E}">
        <p14:creationId xmlns:p14="http://schemas.microsoft.com/office/powerpoint/2010/main" val="39765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11</a:t>
            </a:fld>
            <a:endParaRPr lang="en-US" dirty="0"/>
          </a:p>
        </p:txBody>
      </p:sp>
    </p:spTree>
    <p:extLst>
      <p:ext uri="{BB962C8B-B14F-4D97-AF65-F5344CB8AC3E}">
        <p14:creationId xmlns:p14="http://schemas.microsoft.com/office/powerpoint/2010/main" val="39765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12</a:t>
            </a:fld>
            <a:endParaRPr lang="en-US" dirty="0"/>
          </a:p>
        </p:txBody>
      </p:sp>
    </p:spTree>
    <p:extLst>
      <p:ext uri="{BB962C8B-B14F-4D97-AF65-F5344CB8AC3E}">
        <p14:creationId xmlns:p14="http://schemas.microsoft.com/office/powerpoint/2010/main" val="39765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13</a:t>
            </a:fld>
            <a:endParaRPr lang="en-US" dirty="0"/>
          </a:p>
        </p:txBody>
      </p:sp>
    </p:spTree>
    <p:extLst>
      <p:ext uri="{BB962C8B-B14F-4D97-AF65-F5344CB8AC3E}">
        <p14:creationId xmlns:p14="http://schemas.microsoft.com/office/powerpoint/2010/main" val="39765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3CD4-4DB7-6944-AECB-C166D9AC418A}" type="slidenum">
              <a:rPr lang="en-US" smtClean="0"/>
              <a:t>14</a:t>
            </a:fld>
            <a:endParaRPr lang="en-US" dirty="0"/>
          </a:p>
        </p:txBody>
      </p:sp>
    </p:spTree>
    <p:extLst>
      <p:ext uri="{BB962C8B-B14F-4D97-AF65-F5344CB8AC3E}">
        <p14:creationId xmlns:p14="http://schemas.microsoft.com/office/powerpoint/2010/main" val="39765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894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069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1" y="366713"/>
            <a:ext cx="1543051" cy="78009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3" y="366713"/>
            <a:ext cx="4476751" cy="78009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4814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262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015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2"/>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2"/>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715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4713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2163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5155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910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4903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DAECB-C96F-444E-8C38-7944A091439F}" type="datetimeFigureOut">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611C3-4B74-724A-8B87-A00F0AC1477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8651919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2.docx"/><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3.docx"/><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Word_Document4.docx"/><Relationship Id="rId5"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5.docx"/><Relationship Id="rId5"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Word_Document6.docx"/><Relationship Id="rId5"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7.docx"/><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alphaModFix amt="86000"/>
            <a:extLst>
              <a:ext uri="{BEBA8EAE-BF5A-486C-A8C5-ECC9F3942E4B}">
                <a14:imgProps xmlns:a14="http://schemas.microsoft.com/office/drawing/2010/main">
                  <a14:imgLayer r:embed="rId4">
                    <a14:imgEffect>
                      <a14:backgroundRemoval t="10000" b="96000" l="10000" r="90000"/>
                    </a14:imgEffect>
                  </a14:imgLayer>
                </a14:imgProps>
              </a:ext>
            </a:extLst>
          </a:blip>
          <a:srcRect l="6548" r="7108"/>
          <a:stretch/>
        </p:blipFill>
        <p:spPr>
          <a:xfrm>
            <a:off x="-207075" y="-505143"/>
            <a:ext cx="6297345" cy="5469998"/>
          </a:xfrm>
          <a:prstGeom prst="rect">
            <a:avLst/>
          </a:prstGeom>
        </p:spPr>
      </p:pic>
      <p:sp>
        <p:nvSpPr>
          <p:cNvPr id="2" name="Title 1"/>
          <p:cNvSpPr>
            <a:spLocks noGrp="1"/>
          </p:cNvSpPr>
          <p:nvPr>
            <p:ph type="ctrTitle"/>
          </p:nvPr>
        </p:nvSpPr>
        <p:spPr>
          <a:xfrm>
            <a:off x="2381253" y="3448791"/>
            <a:ext cx="6762749" cy="1470025"/>
          </a:xfrm>
        </p:spPr>
        <p:txBody>
          <a:bodyPr/>
          <a:lstStyle/>
          <a:p>
            <a:pPr algn="r"/>
            <a:r>
              <a:rPr lang="en-US" sz="4000" dirty="0" smtClean="0">
                <a:effectLst>
                  <a:outerShdw blurRad="50800" dist="38100" algn="l" rotWithShape="0">
                    <a:prstClr val="black">
                      <a:alpha val="40000"/>
                    </a:prstClr>
                  </a:outerShdw>
                </a:effectLst>
              </a:rPr>
              <a:t>Are you more economic </a:t>
            </a:r>
            <a:br>
              <a:rPr lang="en-US" sz="4000" dirty="0" smtClean="0">
                <a:effectLst>
                  <a:outerShdw blurRad="50800" dist="38100" algn="l" rotWithShape="0">
                    <a:prstClr val="black">
                      <a:alpha val="40000"/>
                    </a:prstClr>
                  </a:outerShdw>
                </a:effectLst>
              </a:rPr>
            </a:br>
            <a:r>
              <a:rPr lang="en-US" sz="4000" dirty="0" smtClean="0">
                <a:effectLst>
                  <a:outerShdw blurRad="50800" dist="38100" algn="l" rotWithShape="0">
                    <a:prstClr val="black">
                      <a:alpha val="40000"/>
                    </a:prstClr>
                  </a:outerShdw>
                </a:effectLst>
              </a:rPr>
              <a:t>than a first grader?</a:t>
            </a:r>
            <a:endParaRPr lang="en-US" sz="4000" dirty="0">
              <a:effectLst>
                <a:outerShdw blurRad="50800" dist="38100" algn="l" rotWithShape="0">
                  <a:prstClr val="black">
                    <a:alpha val="40000"/>
                  </a:prstClr>
                </a:outerShdw>
              </a:effectLst>
            </a:endParaRPr>
          </a:p>
        </p:txBody>
      </p:sp>
      <p:sp>
        <p:nvSpPr>
          <p:cNvPr id="3" name="Subtitle 2"/>
          <p:cNvSpPr>
            <a:spLocks noGrp="1"/>
          </p:cNvSpPr>
          <p:nvPr>
            <p:ph type="subTitle" idx="1"/>
          </p:nvPr>
        </p:nvSpPr>
        <p:spPr>
          <a:xfrm>
            <a:off x="3023267" y="4812989"/>
            <a:ext cx="6043732" cy="1026832"/>
          </a:xfrm>
        </p:spPr>
        <p:txBody>
          <a:bodyPr>
            <a:normAutofit/>
          </a:bodyPr>
          <a:lstStyle/>
          <a:p>
            <a:pPr algn="r"/>
            <a:r>
              <a:rPr lang="en-US" sz="2800" dirty="0" smtClean="0">
                <a:solidFill>
                  <a:srgbClr val="6A914F"/>
                </a:solidFill>
              </a:rPr>
              <a:t>a </a:t>
            </a:r>
            <a:r>
              <a:rPr lang="en-US" sz="2800" dirty="0">
                <a:solidFill>
                  <a:srgbClr val="6A914F"/>
                </a:solidFill>
              </a:rPr>
              <a:t>mixed methods </a:t>
            </a:r>
            <a:r>
              <a:rPr lang="en-US" sz="2800" dirty="0" smtClean="0">
                <a:solidFill>
                  <a:srgbClr val="6A914F"/>
                </a:solidFill>
              </a:rPr>
              <a:t>approach in a common pool resources experiment</a:t>
            </a:r>
            <a:endParaRPr lang="en-US" dirty="0">
              <a:solidFill>
                <a:srgbClr val="6A914F"/>
              </a:solidFill>
            </a:endParaRPr>
          </a:p>
        </p:txBody>
      </p:sp>
      <p:sp>
        <p:nvSpPr>
          <p:cNvPr id="5" name="Rectangle 4"/>
          <p:cNvSpPr/>
          <p:nvPr/>
        </p:nvSpPr>
        <p:spPr>
          <a:xfrm>
            <a:off x="4494999" y="5888504"/>
            <a:ext cx="4572000" cy="646331"/>
          </a:xfrm>
          <a:prstGeom prst="rect">
            <a:avLst/>
          </a:prstGeom>
        </p:spPr>
        <p:txBody>
          <a:bodyPr>
            <a:spAutoFit/>
          </a:bodyPr>
          <a:lstStyle/>
          <a:p>
            <a:pPr algn="r"/>
            <a:r>
              <a:rPr lang="en-US" dirty="0"/>
              <a:t>Amanda Brooke Jennings</a:t>
            </a:r>
          </a:p>
          <a:p>
            <a:pPr algn="r"/>
            <a:r>
              <a:rPr lang="en-US" dirty="0"/>
              <a:t>University of Delaware</a:t>
            </a:r>
          </a:p>
        </p:txBody>
      </p:sp>
    </p:spTree>
    <p:extLst>
      <p:ext uri="{BB962C8B-B14F-4D97-AF65-F5344CB8AC3E}">
        <p14:creationId xmlns:p14="http://schemas.microsoft.com/office/powerpoint/2010/main" val="1798387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36075611"/>
              </p:ext>
            </p:extLst>
          </p:nvPr>
        </p:nvGraphicFramePr>
        <p:xfrm>
          <a:off x="-27610" y="2241549"/>
          <a:ext cx="9201532" cy="2607101"/>
        </p:xfrm>
        <a:graphic>
          <a:graphicData uri="http://schemas.openxmlformats.org/presentationml/2006/ole">
            <mc:AlternateContent xmlns:mc="http://schemas.openxmlformats.org/markup-compatibility/2006">
              <mc:Choice xmlns:v="urn:schemas-microsoft-com:vml" Requires="v">
                <p:oleObj spid="_x0000_s1045" name="Document" r:id="rId4" imgW="8382000" imgH="2374900" progId="Word.Document.12">
                  <p:embed/>
                </p:oleObj>
              </mc:Choice>
              <mc:Fallback>
                <p:oleObj name="Document" r:id="rId4" imgW="8382000" imgH="2374900" progId="Word.Document.12">
                  <p:embed/>
                  <p:pic>
                    <p:nvPicPr>
                      <p:cNvPr id="0" name=""/>
                      <p:cNvPicPr/>
                      <p:nvPr/>
                    </p:nvPicPr>
                    <p:blipFill>
                      <a:blip r:embed="rId5"/>
                      <a:stretch>
                        <a:fillRect/>
                      </a:stretch>
                    </p:blipFill>
                    <p:spPr>
                      <a:xfrm>
                        <a:off x="-27610" y="2241549"/>
                        <a:ext cx="9201532" cy="2607101"/>
                      </a:xfrm>
                      <a:prstGeom prst="rect">
                        <a:avLst/>
                      </a:prstGeom>
                    </p:spPr>
                  </p:pic>
                </p:oleObj>
              </mc:Fallback>
            </mc:AlternateContent>
          </a:graphicData>
        </a:graphic>
      </p:graphicFrame>
      <p:sp>
        <p:nvSpPr>
          <p:cNvPr id="5" name="Rectangle 4"/>
          <p:cNvSpPr/>
          <p:nvPr/>
        </p:nvSpPr>
        <p:spPr>
          <a:xfrm>
            <a:off x="591307" y="5696678"/>
            <a:ext cx="7978041" cy="923330"/>
          </a:xfrm>
          <a:prstGeom prst="rect">
            <a:avLst/>
          </a:prstGeom>
        </p:spPr>
        <p:txBody>
          <a:bodyPr wrap="square">
            <a:spAutoFit/>
          </a:bodyPr>
          <a:lstStyle/>
          <a:p>
            <a:r>
              <a:rPr lang="en-US" dirty="0">
                <a:solidFill>
                  <a:schemeClr val="bg1"/>
                </a:solidFill>
              </a:rPr>
              <a:t>Note: </a:t>
            </a:r>
            <a:r>
              <a:rPr lang="en-US" i="1" dirty="0">
                <a:solidFill>
                  <a:schemeClr val="bg1"/>
                </a:solidFill>
              </a:rPr>
              <a:t>-2 Log Likelihood </a:t>
            </a:r>
            <a:r>
              <a:rPr lang="en-US" dirty="0">
                <a:solidFill>
                  <a:schemeClr val="bg1"/>
                </a:solidFill>
              </a:rPr>
              <a:t>= 76.13, </a:t>
            </a:r>
            <a:r>
              <a:rPr lang="en-US" i="1" dirty="0">
                <a:solidFill>
                  <a:schemeClr val="bg1"/>
                </a:solidFill>
              </a:rPr>
              <a:t>N </a:t>
            </a:r>
            <a:r>
              <a:rPr lang="en-US" dirty="0">
                <a:solidFill>
                  <a:schemeClr val="bg1"/>
                </a:solidFill>
              </a:rPr>
              <a:t>=</a:t>
            </a:r>
            <a:r>
              <a:rPr lang="en-US" i="1" dirty="0">
                <a:solidFill>
                  <a:schemeClr val="bg1"/>
                </a:solidFill>
              </a:rPr>
              <a:t> </a:t>
            </a:r>
            <a:r>
              <a:rPr lang="en-US" dirty="0">
                <a:solidFill>
                  <a:schemeClr val="bg1"/>
                </a:solidFill>
              </a:rPr>
              <a:t>165</a:t>
            </a:r>
          </a:p>
          <a:p>
            <a:r>
              <a:rPr lang="en-US" dirty="0">
                <a:solidFill>
                  <a:schemeClr val="bg1"/>
                </a:solidFill>
              </a:rPr>
              <a:t>	* </a:t>
            </a:r>
            <a:r>
              <a:rPr lang="en-US" i="1" dirty="0">
                <a:solidFill>
                  <a:schemeClr val="bg1"/>
                </a:solidFill>
              </a:rPr>
              <a:t>p</a:t>
            </a:r>
            <a:r>
              <a:rPr lang="en-US" dirty="0">
                <a:solidFill>
                  <a:schemeClr val="bg1"/>
                </a:solidFill>
              </a:rPr>
              <a:t> = .05, ** </a:t>
            </a:r>
            <a:r>
              <a:rPr lang="en-US" i="1" dirty="0">
                <a:solidFill>
                  <a:schemeClr val="bg1"/>
                </a:solidFill>
              </a:rPr>
              <a:t>p</a:t>
            </a:r>
            <a:r>
              <a:rPr lang="en-US" dirty="0">
                <a:solidFill>
                  <a:schemeClr val="bg1"/>
                </a:solidFill>
              </a:rPr>
              <a:t> = .01, *** </a:t>
            </a:r>
            <a:r>
              <a:rPr lang="en-US" i="1" dirty="0">
                <a:solidFill>
                  <a:schemeClr val="bg1"/>
                </a:solidFill>
              </a:rPr>
              <a:t>p</a:t>
            </a:r>
            <a:r>
              <a:rPr lang="en-US" dirty="0">
                <a:solidFill>
                  <a:schemeClr val="bg1"/>
                </a:solidFill>
              </a:rPr>
              <a:t> = .001</a:t>
            </a:r>
          </a:p>
          <a:p>
            <a:r>
              <a:rPr lang="en-US" dirty="0">
                <a:solidFill>
                  <a:schemeClr val="bg1"/>
                </a:solidFill>
              </a:rPr>
              <a:t>	</a:t>
            </a:r>
            <a:r>
              <a:rPr lang="en-US" baseline="30000" dirty="0">
                <a:solidFill>
                  <a:schemeClr val="bg1"/>
                </a:solidFill>
              </a:rPr>
              <a:t>1</a:t>
            </a:r>
            <a:r>
              <a:rPr lang="en-US" dirty="0">
                <a:solidFill>
                  <a:schemeClr val="bg1"/>
                </a:solidFill>
              </a:rPr>
              <a:t> Omitted Category is Novice Adult</a:t>
            </a:r>
          </a:p>
        </p:txBody>
      </p:sp>
      <p:sp>
        <p:nvSpPr>
          <p:cNvPr id="19" name="Title 9"/>
          <p:cNvSpPr txBox="1">
            <a:spLocks/>
          </p:cNvSpPr>
          <p:nvPr/>
        </p:nvSpPr>
        <p:spPr>
          <a:xfrm>
            <a:off x="794063" y="441384"/>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3200" i="1" dirty="0" smtClean="0">
                <a:solidFill>
                  <a:srgbClr val="FFFFFF"/>
                </a:solidFill>
                <a:latin typeface="Cambria Math"/>
                <a:ea typeface="ＭＳ 明朝"/>
                <a:cs typeface="Times New Roman"/>
              </a:rPr>
              <a:t>logit(π</a:t>
            </a:r>
            <a:r>
              <a:rPr lang="en-US" sz="3200" i="1" baseline="-25000" dirty="0" smtClean="0">
                <a:solidFill>
                  <a:srgbClr val="FFFFFF"/>
                </a:solidFill>
                <a:latin typeface="Cambria Math"/>
                <a:ea typeface="ＭＳ 明朝"/>
                <a:cs typeface="Times New Roman"/>
              </a:rPr>
              <a:t>ikqj</a:t>
            </a:r>
            <a:r>
              <a:rPr lang="en-US" sz="3200" i="1" dirty="0" smtClean="0">
                <a:solidFill>
                  <a:srgbClr val="FFFFFF"/>
                </a:solidFill>
                <a:latin typeface="Cambria Math"/>
                <a:ea typeface="ＭＳ 明朝"/>
                <a:cs typeface="Times New Roman"/>
              </a:rPr>
              <a:t>)= α + </a:t>
            </a:r>
            <a:r>
              <a:rPr lang="en-US" sz="3200" i="1" dirty="0" smtClean="0">
                <a:solidFill>
                  <a:schemeClr val="accent6"/>
                </a:solidFill>
                <a:latin typeface="Cambria Math"/>
                <a:ea typeface="ＭＳ 明朝"/>
                <a:cs typeface="Times New Roman"/>
              </a:rPr>
              <a:t>β</a:t>
            </a:r>
            <a:r>
              <a:rPr lang="en-US" sz="3200" i="1" baseline="-25000" dirty="0" smtClean="0">
                <a:solidFill>
                  <a:schemeClr val="accent6"/>
                </a:solidFill>
                <a:latin typeface="Cambria Math"/>
                <a:ea typeface="ＭＳ 明朝"/>
                <a:cs typeface="Times New Roman"/>
              </a:rPr>
              <a:t>k</a:t>
            </a:r>
            <a:r>
              <a:rPr lang="en-US" sz="3200" i="1" dirty="0" smtClean="0">
                <a:solidFill>
                  <a:schemeClr val="accent6"/>
                </a:solidFill>
                <a:latin typeface="Cambria Math"/>
                <a:ea typeface="ＭＳ 明朝"/>
                <a:cs typeface="Times New Roman"/>
              </a:rPr>
              <a:t>X</a:t>
            </a:r>
            <a:r>
              <a:rPr lang="en-US" sz="3200" i="1" baseline="-25000" dirty="0" smtClean="0">
                <a:solidFill>
                  <a:schemeClr val="accent6"/>
                </a:solidFill>
                <a:latin typeface="Cambria Math"/>
                <a:ea typeface="ＭＳ 明朝"/>
                <a:cs typeface="Times New Roman"/>
              </a:rPr>
              <a:t>ik </a:t>
            </a:r>
            <a:r>
              <a:rPr lang="en-US" sz="3200" i="1" dirty="0" smtClean="0">
                <a:solidFill>
                  <a:srgbClr val="FFFFFF"/>
                </a:solidFill>
                <a:latin typeface="Cambria Math"/>
                <a:ea typeface="ＭＳ 明朝"/>
                <a:cs typeface="Times New Roman"/>
              </a:rPr>
              <a:t>+ φ</a:t>
            </a:r>
            <a:r>
              <a:rPr lang="en-US" sz="3200" i="1" baseline="-25000" dirty="0" smtClean="0">
                <a:solidFill>
                  <a:srgbClr val="FFFFFF"/>
                </a:solidFill>
                <a:latin typeface="Cambria Math"/>
                <a:ea typeface="ＭＳ 明朝"/>
                <a:cs typeface="Times New Roman"/>
              </a:rPr>
              <a:t>q</a:t>
            </a:r>
            <a:r>
              <a:rPr lang="en-US" sz="3200" i="1" dirty="0" smtClean="0">
                <a:solidFill>
                  <a:srgbClr val="FFFFFF"/>
                </a:solidFill>
                <a:latin typeface="Cambria Math"/>
                <a:ea typeface="ＭＳ 明朝"/>
                <a:cs typeface="Times New Roman"/>
              </a:rPr>
              <a:t>W</a:t>
            </a:r>
            <a:r>
              <a:rPr lang="en-US" sz="3200" i="1" baseline="-25000" dirty="0" smtClean="0">
                <a:solidFill>
                  <a:srgbClr val="FFFFFF"/>
                </a:solidFill>
                <a:latin typeface="Cambria Math"/>
                <a:ea typeface="ＭＳ 明朝"/>
                <a:cs typeface="Times New Roman"/>
              </a:rPr>
              <a:t>iq </a:t>
            </a:r>
            <a:r>
              <a:rPr lang="en-US" sz="3200" i="1" dirty="0" smtClean="0">
                <a:solidFill>
                  <a:srgbClr val="FFFFFF"/>
                </a:solidFill>
                <a:latin typeface="Cambria Math"/>
                <a:ea typeface="ＭＳ 明朝"/>
                <a:cs typeface="Times New Roman"/>
              </a:rPr>
              <a:t>+ δ</a:t>
            </a:r>
            <a:r>
              <a:rPr lang="en-US" sz="3200" i="1" baseline="-25000" dirty="0" smtClean="0">
                <a:solidFill>
                  <a:srgbClr val="FFFFFF"/>
                </a:solidFill>
                <a:latin typeface="Cambria Math"/>
                <a:ea typeface="ＭＳ 明朝"/>
                <a:cs typeface="Times New Roman"/>
              </a:rPr>
              <a:t>j</a:t>
            </a:r>
            <a:r>
              <a:rPr lang="en-US" sz="3200" i="1" dirty="0" smtClean="0">
                <a:solidFill>
                  <a:srgbClr val="FFFFFF"/>
                </a:solidFill>
                <a:latin typeface="Cambria Math"/>
                <a:ea typeface="ＭＳ 明朝"/>
                <a:cs typeface="Times New Roman"/>
              </a:rPr>
              <a:t>Z</a:t>
            </a:r>
            <a:r>
              <a:rPr lang="en-US" sz="3200" i="1" baseline="-25000" dirty="0" smtClean="0">
                <a:solidFill>
                  <a:srgbClr val="FFFFFF"/>
                </a:solidFill>
                <a:latin typeface="Cambria Math"/>
                <a:ea typeface="ＭＳ 明朝"/>
                <a:cs typeface="Times New Roman"/>
              </a:rPr>
              <a:t>ij </a:t>
            </a:r>
            <a:r>
              <a:rPr lang="en-US" sz="3200" i="1" dirty="0" smtClean="0">
                <a:solidFill>
                  <a:srgbClr val="FFFFFF"/>
                </a:solidFill>
                <a:latin typeface="Cambria Math"/>
                <a:ea typeface="ＭＳ 明朝"/>
                <a:cs typeface="Times New Roman"/>
              </a:rPr>
              <a:t>+ μ</a:t>
            </a:r>
            <a:r>
              <a:rPr lang="en-US" sz="3200" i="1" baseline="-25000" dirty="0" smtClean="0">
                <a:solidFill>
                  <a:srgbClr val="FFFFFF"/>
                </a:solidFill>
                <a:latin typeface="Cambria Math"/>
                <a:ea typeface="ＭＳ 明朝"/>
                <a:cs typeface="Times New Roman"/>
              </a:rPr>
              <a:t>i</a:t>
            </a:r>
            <a:r>
              <a:rPr lang="en-US" sz="3200" i="1" dirty="0" smtClean="0">
                <a:solidFill>
                  <a:srgbClr val="FFFFFF"/>
                </a:solidFill>
                <a:latin typeface="Cambria Math"/>
                <a:ea typeface="ＭＳ 明朝"/>
                <a:cs typeface="Times New Roman"/>
              </a:rPr>
              <a:t> </a:t>
            </a:r>
            <a:endParaRPr lang="en-US" sz="3200" dirty="0">
              <a:solidFill>
                <a:srgbClr val="FFFFFF"/>
              </a:solidFill>
            </a:endParaRPr>
          </a:p>
        </p:txBody>
      </p:sp>
      <p:sp>
        <p:nvSpPr>
          <p:cNvPr id="2" name="Rounded Rectangle 1"/>
          <p:cNvSpPr/>
          <p:nvPr/>
        </p:nvSpPr>
        <p:spPr>
          <a:xfrm>
            <a:off x="27611" y="2864919"/>
            <a:ext cx="9089135" cy="890242"/>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25549" y="5260972"/>
            <a:ext cx="8310452" cy="523220"/>
          </a:xfrm>
          <a:prstGeom prst="rect">
            <a:avLst/>
          </a:prstGeom>
          <a:noFill/>
        </p:spPr>
        <p:txBody>
          <a:bodyPr wrap="square" rtlCol="0">
            <a:spAutoFit/>
          </a:bodyPr>
          <a:lstStyle/>
          <a:p>
            <a:r>
              <a:rPr lang="en-US" sz="2800" dirty="0" smtClean="0"/>
              <a:t>Novice adults were 69% less likely to play than children.</a:t>
            </a:r>
            <a:endParaRPr lang="en-US" sz="2800" dirty="0"/>
          </a:p>
        </p:txBody>
      </p:sp>
    </p:spTree>
    <p:extLst>
      <p:ext uri="{BB962C8B-B14F-4D97-AF65-F5344CB8AC3E}">
        <p14:creationId xmlns:p14="http://schemas.microsoft.com/office/powerpoint/2010/main" val="31953495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68240723"/>
              </p:ext>
            </p:extLst>
          </p:nvPr>
        </p:nvGraphicFramePr>
        <p:xfrm>
          <a:off x="-27610" y="2241549"/>
          <a:ext cx="9201532" cy="2607101"/>
        </p:xfrm>
        <a:graphic>
          <a:graphicData uri="http://schemas.openxmlformats.org/presentationml/2006/ole">
            <mc:AlternateContent xmlns:mc="http://schemas.openxmlformats.org/markup-compatibility/2006">
              <mc:Choice xmlns:v="urn:schemas-microsoft-com:vml" Requires="v">
                <p:oleObj spid="_x0000_s13316" name="Document" r:id="rId4" imgW="8382000" imgH="2374900" progId="Word.Document.12">
                  <p:embed/>
                </p:oleObj>
              </mc:Choice>
              <mc:Fallback>
                <p:oleObj name="Document" r:id="rId4" imgW="8382000" imgH="2374900" progId="Word.Document.12">
                  <p:embed/>
                  <p:pic>
                    <p:nvPicPr>
                      <p:cNvPr id="0" name=""/>
                      <p:cNvPicPr/>
                      <p:nvPr/>
                    </p:nvPicPr>
                    <p:blipFill>
                      <a:blip r:embed="rId5"/>
                      <a:stretch>
                        <a:fillRect/>
                      </a:stretch>
                    </p:blipFill>
                    <p:spPr>
                      <a:xfrm>
                        <a:off x="-27610" y="2241549"/>
                        <a:ext cx="9201532" cy="2607101"/>
                      </a:xfrm>
                      <a:prstGeom prst="rect">
                        <a:avLst/>
                      </a:prstGeom>
                    </p:spPr>
                  </p:pic>
                </p:oleObj>
              </mc:Fallback>
            </mc:AlternateContent>
          </a:graphicData>
        </a:graphic>
      </p:graphicFrame>
      <p:sp>
        <p:nvSpPr>
          <p:cNvPr id="5" name="Rectangle 4"/>
          <p:cNvSpPr/>
          <p:nvPr/>
        </p:nvSpPr>
        <p:spPr>
          <a:xfrm>
            <a:off x="591307" y="5696678"/>
            <a:ext cx="7978041" cy="923330"/>
          </a:xfrm>
          <a:prstGeom prst="rect">
            <a:avLst/>
          </a:prstGeom>
        </p:spPr>
        <p:txBody>
          <a:bodyPr wrap="square">
            <a:spAutoFit/>
          </a:bodyPr>
          <a:lstStyle/>
          <a:p>
            <a:r>
              <a:rPr lang="en-US" dirty="0">
                <a:solidFill>
                  <a:schemeClr val="bg1"/>
                </a:solidFill>
              </a:rPr>
              <a:t>Note: </a:t>
            </a:r>
            <a:r>
              <a:rPr lang="en-US" i="1" dirty="0">
                <a:solidFill>
                  <a:schemeClr val="bg1"/>
                </a:solidFill>
              </a:rPr>
              <a:t>-2 Log Likelihood </a:t>
            </a:r>
            <a:r>
              <a:rPr lang="en-US" dirty="0">
                <a:solidFill>
                  <a:schemeClr val="bg1"/>
                </a:solidFill>
              </a:rPr>
              <a:t>= 76.13, </a:t>
            </a:r>
            <a:r>
              <a:rPr lang="en-US" i="1" dirty="0">
                <a:solidFill>
                  <a:schemeClr val="bg1"/>
                </a:solidFill>
              </a:rPr>
              <a:t>N </a:t>
            </a:r>
            <a:r>
              <a:rPr lang="en-US" dirty="0">
                <a:solidFill>
                  <a:schemeClr val="bg1"/>
                </a:solidFill>
              </a:rPr>
              <a:t>=</a:t>
            </a:r>
            <a:r>
              <a:rPr lang="en-US" i="1" dirty="0">
                <a:solidFill>
                  <a:schemeClr val="bg1"/>
                </a:solidFill>
              </a:rPr>
              <a:t> </a:t>
            </a:r>
            <a:r>
              <a:rPr lang="en-US" dirty="0">
                <a:solidFill>
                  <a:schemeClr val="bg1"/>
                </a:solidFill>
              </a:rPr>
              <a:t>165</a:t>
            </a:r>
          </a:p>
          <a:p>
            <a:r>
              <a:rPr lang="en-US" dirty="0">
                <a:solidFill>
                  <a:schemeClr val="bg1"/>
                </a:solidFill>
              </a:rPr>
              <a:t>	* </a:t>
            </a:r>
            <a:r>
              <a:rPr lang="en-US" i="1" dirty="0">
                <a:solidFill>
                  <a:schemeClr val="bg1"/>
                </a:solidFill>
              </a:rPr>
              <a:t>p</a:t>
            </a:r>
            <a:r>
              <a:rPr lang="en-US" dirty="0">
                <a:solidFill>
                  <a:schemeClr val="bg1"/>
                </a:solidFill>
              </a:rPr>
              <a:t> = .05, ** </a:t>
            </a:r>
            <a:r>
              <a:rPr lang="en-US" i="1" dirty="0">
                <a:solidFill>
                  <a:schemeClr val="bg1"/>
                </a:solidFill>
              </a:rPr>
              <a:t>p</a:t>
            </a:r>
            <a:r>
              <a:rPr lang="en-US" dirty="0">
                <a:solidFill>
                  <a:schemeClr val="bg1"/>
                </a:solidFill>
              </a:rPr>
              <a:t> = .01, *** </a:t>
            </a:r>
            <a:r>
              <a:rPr lang="en-US" i="1" dirty="0">
                <a:solidFill>
                  <a:schemeClr val="bg1"/>
                </a:solidFill>
              </a:rPr>
              <a:t>p</a:t>
            </a:r>
            <a:r>
              <a:rPr lang="en-US" dirty="0">
                <a:solidFill>
                  <a:schemeClr val="bg1"/>
                </a:solidFill>
              </a:rPr>
              <a:t> = .001</a:t>
            </a:r>
          </a:p>
          <a:p>
            <a:r>
              <a:rPr lang="en-US" dirty="0">
                <a:solidFill>
                  <a:schemeClr val="bg1"/>
                </a:solidFill>
              </a:rPr>
              <a:t>	</a:t>
            </a:r>
            <a:r>
              <a:rPr lang="en-US" baseline="30000" dirty="0">
                <a:solidFill>
                  <a:schemeClr val="bg1"/>
                </a:solidFill>
              </a:rPr>
              <a:t>1</a:t>
            </a:r>
            <a:r>
              <a:rPr lang="en-US" dirty="0">
                <a:solidFill>
                  <a:schemeClr val="bg1"/>
                </a:solidFill>
              </a:rPr>
              <a:t> Omitted Category is Novice Adult</a:t>
            </a:r>
          </a:p>
        </p:txBody>
      </p:sp>
      <p:sp>
        <p:nvSpPr>
          <p:cNvPr id="19" name="Title 9"/>
          <p:cNvSpPr txBox="1">
            <a:spLocks/>
          </p:cNvSpPr>
          <p:nvPr/>
        </p:nvSpPr>
        <p:spPr>
          <a:xfrm>
            <a:off x="794063" y="441384"/>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3200" i="1" dirty="0" smtClean="0">
                <a:solidFill>
                  <a:srgbClr val="FFFFFF"/>
                </a:solidFill>
                <a:latin typeface="Cambria Math"/>
                <a:ea typeface="ＭＳ 明朝"/>
                <a:cs typeface="Times New Roman"/>
              </a:rPr>
              <a:t>logit(π</a:t>
            </a:r>
            <a:r>
              <a:rPr lang="en-US" sz="3200" i="1" baseline="-25000" dirty="0" smtClean="0">
                <a:solidFill>
                  <a:srgbClr val="FFFFFF"/>
                </a:solidFill>
                <a:latin typeface="Cambria Math"/>
                <a:ea typeface="ＭＳ 明朝"/>
                <a:cs typeface="Times New Roman"/>
              </a:rPr>
              <a:t>ikqj</a:t>
            </a:r>
            <a:r>
              <a:rPr lang="en-US" sz="3200" i="1" dirty="0" smtClean="0">
                <a:solidFill>
                  <a:srgbClr val="FFFFFF"/>
                </a:solidFill>
                <a:latin typeface="Cambria Math"/>
                <a:ea typeface="ＭＳ 明朝"/>
                <a:cs typeface="Times New Roman"/>
              </a:rPr>
              <a:t>)= α + </a:t>
            </a:r>
            <a:r>
              <a:rPr lang="en-US" sz="3200" i="1" dirty="0" smtClean="0">
                <a:solidFill>
                  <a:schemeClr val="accent6"/>
                </a:solidFill>
                <a:latin typeface="Cambria Math"/>
                <a:ea typeface="ＭＳ 明朝"/>
                <a:cs typeface="Times New Roman"/>
              </a:rPr>
              <a:t>β</a:t>
            </a:r>
            <a:r>
              <a:rPr lang="en-US" sz="3200" i="1" baseline="-25000" dirty="0" smtClean="0">
                <a:solidFill>
                  <a:schemeClr val="accent6"/>
                </a:solidFill>
                <a:latin typeface="Cambria Math"/>
                <a:ea typeface="ＭＳ 明朝"/>
                <a:cs typeface="Times New Roman"/>
              </a:rPr>
              <a:t>k</a:t>
            </a:r>
            <a:r>
              <a:rPr lang="en-US" sz="3200" i="1" dirty="0" smtClean="0">
                <a:solidFill>
                  <a:schemeClr val="accent6"/>
                </a:solidFill>
                <a:latin typeface="Cambria Math"/>
                <a:ea typeface="ＭＳ 明朝"/>
                <a:cs typeface="Times New Roman"/>
              </a:rPr>
              <a:t>X</a:t>
            </a:r>
            <a:r>
              <a:rPr lang="en-US" sz="3200" i="1" baseline="-25000" dirty="0" smtClean="0">
                <a:solidFill>
                  <a:schemeClr val="accent6"/>
                </a:solidFill>
                <a:latin typeface="Cambria Math"/>
                <a:ea typeface="ＭＳ 明朝"/>
                <a:cs typeface="Times New Roman"/>
              </a:rPr>
              <a:t>ik </a:t>
            </a:r>
            <a:r>
              <a:rPr lang="en-US" sz="3200" i="1" dirty="0" smtClean="0">
                <a:solidFill>
                  <a:srgbClr val="FFFFFF"/>
                </a:solidFill>
                <a:latin typeface="Cambria Math"/>
                <a:ea typeface="ＭＳ 明朝"/>
                <a:cs typeface="Times New Roman"/>
              </a:rPr>
              <a:t>+ φ</a:t>
            </a:r>
            <a:r>
              <a:rPr lang="en-US" sz="3200" i="1" baseline="-25000" dirty="0" smtClean="0">
                <a:solidFill>
                  <a:srgbClr val="FFFFFF"/>
                </a:solidFill>
                <a:latin typeface="Cambria Math"/>
                <a:ea typeface="ＭＳ 明朝"/>
                <a:cs typeface="Times New Roman"/>
              </a:rPr>
              <a:t>q</a:t>
            </a:r>
            <a:r>
              <a:rPr lang="en-US" sz="3200" i="1" dirty="0" smtClean="0">
                <a:solidFill>
                  <a:srgbClr val="FFFFFF"/>
                </a:solidFill>
                <a:latin typeface="Cambria Math"/>
                <a:ea typeface="ＭＳ 明朝"/>
                <a:cs typeface="Times New Roman"/>
              </a:rPr>
              <a:t>W</a:t>
            </a:r>
            <a:r>
              <a:rPr lang="en-US" sz="3200" i="1" baseline="-25000" dirty="0" smtClean="0">
                <a:solidFill>
                  <a:srgbClr val="FFFFFF"/>
                </a:solidFill>
                <a:latin typeface="Cambria Math"/>
                <a:ea typeface="ＭＳ 明朝"/>
                <a:cs typeface="Times New Roman"/>
              </a:rPr>
              <a:t>iq </a:t>
            </a:r>
            <a:r>
              <a:rPr lang="en-US" sz="3200" i="1" dirty="0" smtClean="0">
                <a:solidFill>
                  <a:srgbClr val="FFFFFF"/>
                </a:solidFill>
                <a:latin typeface="Cambria Math"/>
                <a:ea typeface="ＭＳ 明朝"/>
                <a:cs typeface="Times New Roman"/>
              </a:rPr>
              <a:t>+ δ</a:t>
            </a:r>
            <a:r>
              <a:rPr lang="en-US" sz="3200" i="1" baseline="-25000" dirty="0" smtClean="0">
                <a:solidFill>
                  <a:srgbClr val="FFFFFF"/>
                </a:solidFill>
                <a:latin typeface="Cambria Math"/>
                <a:ea typeface="ＭＳ 明朝"/>
                <a:cs typeface="Times New Roman"/>
              </a:rPr>
              <a:t>j</a:t>
            </a:r>
            <a:r>
              <a:rPr lang="en-US" sz="3200" i="1" dirty="0" smtClean="0">
                <a:solidFill>
                  <a:srgbClr val="FFFFFF"/>
                </a:solidFill>
                <a:latin typeface="Cambria Math"/>
                <a:ea typeface="ＭＳ 明朝"/>
                <a:cs typeface="Times New Roman"/>
              </a:rPr>
              <a:t>Z</a:t>
            </a:r>
            <a:r>
              <a:rPr lang="en-US" sz="3200" i="1" baseline="-25000" dirty="0" smtClean="0">
                <a:solidFill>
                  <a:srgbClr val="FFFFFF"/>
                </a:solidFill>
                <a:latin typeface="Cambria Math"/>
                <a:ea typeface="ＭＳ 明朝"/>
                <a:cs typeface="Times New Roman"/>
              </a:rPr>
              <a:t>ij </a:t>
            </a:r>
            <a:r>
              <a:rPr lang="en-US" sz="3200" i="1" dirty="0" smtClean="0">
                <a:solidFill>
                  <a:srgbClr val="FFFFFF"/>
                </a:solidFill>
                <a:latin typeface="Cambria Math"/>
                <a:ea typeface="ＭＳ 明朝"/>
                <a:cs typeface="Times New Roman"/>
              </a:rPr>
              <a:t>+ μ</a:t>
            </a:r>
            <a:r>
              <a:rPr lang="en-US" sz="3200" i="1" baseline="-25000" dirty="0" smtClean="0">
                <a:solidFill>
                  <a:srgbClr val="FFFFFF"/>
                </a:solidFill>
                <a:latin typeface="Cambria Math"/>
                <a:ea typeface="ＭＳ 明朝"/>
                <a:cs typeface="Times New Roman"/>
              </a:rPr>
              <a:t>i</a:t>
            </a:r>
            <a:r>
              <a:rPr lang="en-US" sz="3200" i="1" dirty="0" smtClean="0">
                <a:solidFill>
                  <a:srgbClr val="FFFFFF"/>
                </a:solidFill>
                <a:latin typeface="Cambria Math"/>
                <a:ea typeface="ＭＳ 明朝"/>
                <a:cs typeface="Times New Roman"/>
              </a:rPr>
              <a:t> </a:t>
            </a:r>
            <a:endParaRPr lang="en-US" sz="3200" dirty="0">
              <a:solidFill>
                <a:srgbClr val="FFFFFF"/>
              </a:solidFill>
            </a:endParaRPr>
          </a:p>
        </p:txBody>
      </p:sp>
      <p:sp>
        <p:nvSpPr>
          <p:cNvPr id="2" name="Rounded Rectangle 1"/>
          <p:cNvSpPr/>
          <p:nvPr/>
        </p:nvSpPr>
        <p:spPr>
          <a:xfrm>
            <a:off x="27611" y="2864919"/>
            <a:ext cx="9089135" cy="890242"/>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25549" y="5260972"/>
            <a:ext cx="8310452" cy="954107"/>
          </a:xfrm>
          <a:prstGeom prst="rect">
            <a:avLst/>
          </a:prstGeom>
          <a:noFill/>
        </p:spPr>
        <p:txBody>
          <a:bodyPr wrap="square" rtlCol="0">
            <a:spAutoFit/>
          </a:bodyPr>
          <a:lstStyle/>
          <a:p>
            <a:r>
              <a:rPr lang="en-US" sz="2800" dirty="0" smtClean="0"/>
              <a:t>There is no significant difference between the likelihood of experts and children choosing to play.</a:t>
            </a:r>
            <a:endParaRPr lang="en-US" sz="2800" dirty="0"/>
          </a:p>
        </p:txBody>
      </p:sp>
    </p:spTree>
    <p:extLst>
      <p:ext uri="{BB962C8B-B14F-4D97-AF65-F5344CB8AC3E}">
        <p14:creationId xmlns:p14="http://schemas.microsoft.com/office/powerpoint/2010/main" val="39231857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68240723"/>
              </p:ext>
            </p:extLst>
          </p:nvPr>
        </p:nvGraphicFramePr>
        <p:xfrm>
          <a:off x="-27610" y="2241549"/>
          <a:ext cx="9201532" cy="2607101"/>
        </p:xfrm>
        <a:graphic>
          <a:graphicData uri="http://schemas.openxmlformats.org/presentationml/2006/ole">
            <mc:AlternateContent xmlns:mc="http://schemas.openxmlformats.org/markup-compatibility/2006">
              <mc:Choice xmlns:v="urn:schemas-microsoft-com:vml" Requires="v">
                <p:oleObj spid="_x0000_s12292" name="Document" r:id="rId4" imgW="8382000" imgH="2374900" progId="Word.Document.12">
                  <p:embed/>
                </p:oleObj>
              </mc:Choice>
              <mc:Fallback>
                <p:oleObj name="Document" r:id="rId4" imgW="8382000" imgH="2374900" progId="Word.Document.12">
                  <p:embed/>
                  <p:pic>
                    <p:nvPicPr>
                      <p:cNvPr id="0" name=""/>
                      <p:cNvPicPr/>
                      <p:nvPr/>
                    </p:nvPicPr>
                    <p:blipFill>
                      <a:blip r:embed="rId5"/>
                      <a:stretch>
                        <a:fillRect/>
                      </a:stretch>
                    </p:blipFill>
                    <p:spPr>
                      <a:xfrm>
                        <a:off x="-27610" y="2241549"/>
                        <a:ext cx="9201532" cy="2607101"/>
                      </a:xfrm>
                      <a:prstGeom prst="rect">
                        <a:avLst/>
                      </a:prstGeom>
                    </p:spPr>
                  </p:pic>
                </p:oleObj>
              </mc:Fallback>
            </mc:AlternateContent>
          </a:graphicData>
        </a:graphic>
      </p:graphicFrame>
      <p:sp>
        <p:nvSpPr>
          <p:cNvPr id="5" name="Rectangle 4"/>
          <p:cNvSpPr/>
          <p:nvPr/>
        </p:nvSpPr>
        <p:spPr>
          <a:xfrm>
            <a:off x="591307" y="5696678"/>
            <a:ext cx="7978041" cy="923330"/>
          </a:xfrm>
          <a:prstGeom prst="rect">
            <a:avLst/>
          </a:prstGeom>
        </p:spPr>
        <p:txBody>
          <a:bodyPr wrap="square">
            <a:spAutoFit/>
          </a:bodyPr>
          <a:lstStyle/>
          <a:p>
            <a:r>
              <a:rPr lang="en-US" dirty="0">
                <a:solidFill>
                  <a:schemeClr val="bg1"/>
                </a:solidFill>
              </a:rPr>
              <a:t>Note: </a:t>
            </a:r>
            <a:r>
              <a:rPr lang="en-US" i="1" dirty="0">
                <a:solidFill>
                  <a:schemeClr val="bg1"/>
                </a:solidFill>
              </a:rPr>
              <a:t>-2 Log Likelihood </a:t>
            </a:r>
            <a:r>
              <a:rPr lang="en-US" dirty="0">
                <a:solidFill>
                  <a:schemeClr val="bg1"/>
                </a:solidFill>
              </a:rPr>
              <a:t>= 76.13, </a:t>
            </a:r>
            <a:r>
              <a:rPr lang="en-US" i="1" dirty="0">
                <a:solidFill>
                  <a:schemeClr val="bg1"/>
                </a:solidFill>
              </a:rPr>
              <a:t>N </a:t>
            </a:r>
            <a:r>
              <a:rPr lang="en-US" dirty="0">
                <a:solidFill>
                  <a:schemeClr val="bg1"/>
                </a:solidFill>
              </a:rPr>
              <a:t>=</a:t>
            </a:r>
            <a:r>
              <a:rPr lang="en-US" i="1" dirty="0">
                <a:solidFill>
                  <a:schemeClr val="bg1"/>
                </a:solidFill>
              </a:rPr>
              <a:t> </a:t>
            </a:r>
            <a:r>
              <a:rPr lang="en-US" dirty="0">
                <a:solidFill>
                  <a:schemeClr val="bg1"/>
                </a:solidFill>
              </a:rPr>
              <a:t>165</a:t>
            </a:r>
          </a:p>
          <a:p>
            <a:r>
              <a:rPr lang="en-US" dirty="0">
                <a:solidFill>
                  <a:schemeClr val="bg1"/>
                </a:solidFill>
              </a:rPr>
              <a:t>	* </a:t>
            </a:r>
            <a:r>
              <a:rPr lang="en-US" i="1" dirty="0">
                <a:solidFill>
                  <a:schemeClr val="bg1"/>
                </a:solidFill>
              </a:rPr>
              <a:t>p</a:t>
            </a:r>
            <a:r>
              <a:rPr lang="en-US" dirty="0">
                <a:solidFill>
                  <a:schemeClr val="bg1"/>
                </a:solidFill>
              </a:rPr>
              <a:t> = .05, ** </a:t>
            </a:r>
            <a:r>
              <a:rPr lang="en-US" i="1" dirty="0">
                <a:solidFill>
                  <a:schemeClr val="bg1"/>
                </a:solidFill>
              </a:rPr>
              <a:t>p</a:t>
            </a:r>
            <a:r>
              <a:rPr lang="en-US" dirty="0">
                <a:solidFill>
                  <a:schemeClr val="bg1"/>
                </a:solidFill>
              </a:rPr>
              <a:t> = .01, *** </a:t>
            </a:r>
            <a:r>
              <a:rPr lang="en-US" i="1" dirty="0">
                <a:solidFill>
                  <a:schemeClr val="bg1"/>
                </a:solidFill>
              </a:rPr>
              <a:t>p</a:t>
            </a:r>
            <a:r>
              <a:rPr lang="en-US" dirty="0">
                <a:solidFill>
                  <a:schemeClr val="bg1"/>
                </a:solidFill>
              </a:rPr>
              <a:t> = .001</a:t>
            </a:r>
          </a:p>
          <a:p>
            <a:r>
              <a:rPr lang="en-US" dirty="0">
                <a:solidFill>
                  <a:schemeClr val="bg1"/>
                </a:solidFill>
              </a:rPr>
              <a:t>	</a:t>
            </a:r>
            <a:r>
              <a:rPr lang="en-US" baseline="30000" dirty="0">
                <a:solidFill>
                  <a:schemeClr val="bg1"/>
                </a:solidFill>
              </a:rPr>
              <a:t>1</a:t>
            </a:r>
            <a:r>
              <a:rPr lang="en-US" dirty="0">
                <a:solidFill>
                  <a:schemeClr val="bg1"/>
                </a:solidFill>
              </a:rPr>
              <a:t> Omitted Category is Novice Adult</a:t>
            </a:r>
          </a:p>
        </p:txBody>
      </p:sp>
      <p:sp>
        <p:nvSpPr>
          <p:cNvPr id="19" name="Title 9"/>
          <p:cNvSpPr txBox="1">
            <a:spLocks/>
          </p:cNvSpPr>
          <p:nvPr/>
        </p:nvSpPr>
        <p:spPr>
          <a:xfrm>
            <a:off x="794063" y="441384"/>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3200" i="1" dirty="0" smtClean="0">
                <a:solidFill>
                  <a:srgbClr val="FFFFFF"/>
                </a:solidFill>
                <a:latin typeface="Cambria Math"/>
                <a:ea typeface="ＭＳ 明朝"/>
                <a:cs typeface="Times New Roman"/>
              </a:rPr>
              <a:t>logit(π</a:t>
            </a:r>
            <a:r>
              <a:rPr lang="en-US" sz="3200" i="1" baseline="-25000" dirty="0" smtClean="0">
                <a:solidFill>
                  <a:srgbClr val="FFFFFF"/>
                </a:solidFill>
                <a:latin typeface="Cambria Math"/>
                <a:ea typeface="ＭＳ 明朝"/>
                <a:cs typeface="Times New Roman"/>
              </a:rPr>
              <a:t>ikqj</a:t>
            </a:r>
            <a:r>
              <a:rPr lang="en-US" sz="3200" i="1" dirty="0" smtClean="0">
                <a:solidFill>
                  <a:srgbClr val="FFFFFF"/>
                </a:solidFill>
                <a:latin typeface="Cambria Math"/>
                <a:ea typeface="ＭＳ 明朝"/>
                <a:cs typeface="Times New Roman"/>
              </a:rPr>
              <a:t>)= α + </a:t>
            </a:r>
            <a:r>
              <a:rPr lang="en-US" sz="3200" i="1" dirty="0" smtClean="0">
                <a:solidFill>
                  <a:schemeClr val="accent6"/>
                </a:solidFill>
                <a:latin typeface="Cambria Math"/>
                <a:ea typeface="ＭＳ 明朝"/>
                <a:cs typeface="Times New Roman"/>
              </a:rPr>
              <a:t>β</a:t>
            </a:r>
            <a:r>
              <a:rPr lang="en-US" sz="3200" i="1" baseline="-25000" dirty="0" smtClean="0">
                <a:solidFill>
                  <a:schemeClr val="accent6"/>
                </a:solidFill>
                <a:latin typeface="Cambria Math"/>
                <a:ea typeface="ＭＳ 明朝"/>
                <a:cs typeface="Times New Roman"/>
              </a:rPr>
              <a:t>k</a:t>
            </a:r>
            <a:r>
              <a:rPr lang="en-US" sz="3200" i="1" dirty="0" smtClean="0">
                <a:solidFill>
                  <a:schemeClr val="accent6"/>
                </a:solidFill>
                <a:latin typeface="Cambria Math"/>
                <a:ea typeface="ＭＳ 明朝"/>
                <a:cs typeface="Times New Roman"/>
              </a:rPr>
              <a:t>X</a:t>
            </a:r>
            <a:r>
              <a:rPr lang="en-US" sz="3200" i="1" baseline="-25000" dirty="0" smtClean="0">
                <a:solidFill>
                  <a:schemeClr val="accent6"/>
                </a:solidFill>
                <a:latin typeface="Cambria Math"/>
                <a:ea typeface="ＭＳ 明朝"/>
                <a:cs typeface="Times New Roman"/>
              </a:rPr>
              <a:t>ik </a:t>
            </a:r>
            <a:r>
              <a:rPr lang="en-US" sz="3200" i="1" dirty="0" smtClean="0">
                <a:solidFill>
                  <a:srgbClr val="FFFFFF"/>
                </a:solidFill>
                <a:latin typeface="Cambria Math"/>
                <a:ea typeface="ＭＳ 明朝"/>
                <a:cs typeface="Times New Roman"/>
              </a:rPr>
              <a:t>+ φ</a:t>
            </a:r>
            <a:r>
              <a:rPr lang="en-US" sz="3200" i="1" baseline="-25000" dirty="0" smtClean="0">
                <a:solidFill>
                  <a:srgbClr val="FFFFFF"/>
                </a:solidFill>
                <a:latin typeface="Cambria Math"/>
                <a:ea typeface="ＭＳ 明朝"/>
                <a:cs typeface="Times New Roman"/>
              </a:rPr>
              <a:t>q</a:t>
            </a:r>
            <a:r>
              <a:rPr lang="en-US" sz="3200" i="1" dirty="0" smtClean="0">
                <a:solidFill>
                  <a:srgbClr val="FFFFFF"/>
                </a:solidFill>
                <a:latin typeface="Cambria Math"/>
                <a:ea typeface="ＭＳ 明朝"/>
                <a:cs typeface="Times New Roman"/>
              </a:rPr>
              <a:t>W</a:t>
            </a:r>
            <a:r>
              <a:rPr lang="en-US" sz="3200" i="1" baseline="-25000" dirty="0" smtClean="0">
                <a:solidFill>
                  <a:srgbClr val="FFFFFF"/>
                </a:solidFill>
                <a:latin typeface="Cambria Math"/>
                <a:ea typeface="ＭＳ 明朝"/>
                <a:cs typeface="Times New Roman"/>
              </a:rPr>
              <a:t>iq </a:t>
            </a:r>
            <a:r>
              <a:rPr lang="en-US" sz="3200" i="1" dirty="0" smtClean="0">
                <a:solidFill>
                  <a:srgbClr val="FFFFFF"/>
                </a:solidFill>
                <a:latin typeface="Cambria Math"/>
                <a:ea typeface="ＭＳ 明朝"/>
                <a:cs typeface="Times New Roman"/>
              </a:rPr>
              <a:t>+ δ</a:t>
            </a:r>
            <a:r>
              <a:rPr lang="en-US" sz="3200" i="1" baseline="-25000" dirty="0" smtClean="0">
                <a:solidFill>
                  <a:srgbClr val="FFFFFF"/>
                </a:solidFill>
                <a:latin typeface="Cambria Math"/>
                <a:ea typeface="ＭＳ 明朝"/>
                <a:cs typeface="Times New Roman"/>
              </a:rPr>
              <a:t>j</a:t>
            </a:r>
            <a:r>
              <a:rPr lang="en-US" sz="3200" i="1" dirty="0" smtClean="0">
                <a:solidFill>
                  <a:srgbClr val="FFFFFF"/>
                </a:solidFill>
                <a:latin typeface="Cambria Math"/>
                <a:ea typeface="ＭＳ 明朝"/>
                <a:cs typeface="Times New Roman"/>
              </a:rPr>
              <a:t>Z</a:t>
            </a:r>
            <a:r>
              <a:rPr lang="en-US" sz="3200" i="1" baseline="-25000" dirty="0" smtClean="0">
                <a:solidFill>
                  <a:srgbClr val="FFFFFF"/>
                </a:solidFill>
                <a:latin typeface="Cambria Math"/>
                <a:ea typeface="ＭＳ 明朝"/>
                <a:cs typeface="Times New Roman"/>
              </a:rPr>
              <a:t>ij </a:t>
            </a:r>
            <a:r>
              <a:rPr lang="en-US" sz="3200" i="1" dirty="0" smtClean="0">
                <a:solidFill>
                  <a:srgbClr val="FFFFFF"/>
                </a:solidFill>
                <a:latin typeface="Cambria Math"/>
                <a:ea typeface="ＭＳ 明朝"/>
                <a:cs typeface="Times New Roman"/>
              </a:rPr>
              <a:t>+ μ</a:t>
            </a:r>
            <a:r>
              <a:rPr lang="en-US" sz="3200" i="1" baseline="-25000" dirty="0" smtClean="0">
                <a:solidFill>
                  <a:srgbClr val="FFFFFF"/>
                </a:solidFill>
                <a:latin typeface="Cambria Math"/>
                <a:ea typeface="ＭＳ 明朝"/>
                <a:cs typeface="Times New Roman"/>
              </a:rPr>
              <a:t>i</a:t>
            </a:r>
            <a:r>
              <a:rPr lang="en-US" sz="3200" i="1" dirty="0" smtClean="0">
                <a:solidFill>
                  <a:srgbClr val="FFFFFF"/>
                </a:solidFill>
                <a:latin typeface="Cambria Math"/>
                <a:ea typeface="ＭＳ 明朝"/>
                <a:cs typeface="Times New Roman"/>
              </a:rPr>
              <a:t> </a:t>
            </a:r>
            <a:endParaRPr lang="en-US" sz="3200" dirty="0">
              <a:solidFill>
                <a:srgbClr val="FFFFFF"/>
              </a:solidFill>
            </a:endParaRPr>
          </a:p>
        </p:txBody>
      </p:sp>
      <p:sp>
        <p:nvSpPr>
          <p:cNvPr id="2" name="Rounded Rectangle 1"/>
          <p:cNvSpPr/>
          <p:nvPr/>
        </p:nvSpPr>
        <p:spPr>
          <a:xfrm>
            <a:off x="27611" y="2864919"/>
            <a:ext cx="9089135" cy="890242"/>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25549" y="5260972"/>
            <a:ext cx="8310452" cy="954107"/>
          </a:xfrm>
          <a:prstGeom prst="rect">
            <a:avLst/>
          </a:prstGeom>
          <a:noFill/>
        </p:spPr>
        <p:txBody>
          <a:bodyPr wrap="square" rtlCol="0">
            <a:spAutoFit/>
          </a:bodyPr>
          <a:lstStyle/>
          <a:p>
            <a:r>
              <a:rPr lang="en-US" sz="2800" dirty="0" smtClean="0"/>
              <a:t>For a one unit increase in skill rank, participants were twice as likely to play.</a:t>
            </a:r>
            <a:endParaRPr lang="en-US" sz="2800" dirty="0"/>
          </a:p>
        </p:txBody>
      </p:sp>
    </p:spTree>
    <p:extLst>
      <p:ext uri="{BB962C8B-B14F-4D97-AF65-F5344CB8AC3E}">
        <p14:creationId xmlns:p14="http://schemas.microsoft.com/office/powerpoint/2010/main" val="3923185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61078463"/>
              </p:ext>
            </p:extLst>
          </p:nvPr>
        </p:nvGraphicFramePr>
        <p:xfrm>
          <a:off x="-27610" y="2241549"/>
          <a:ext cx="9201532" cy="2607101"/>
        </p:xfrm>
        <a:graphic>
          <a:graphicData uri="http://schemas.openxmlformats.org/presentationml/2006/ole">
            <mc:AlternateContent xmlns:mc="http://schemas.openxmlformats.org/markup-compatibility/2006">
              <mc:Choice xmlns:v="urn:schemas-microsoft-com:vml" Requires="v">
                <p:oleObj spid="_x0000_s7179" name="Document" r:id="rId4" imgW="8382000" imgH="2374900" progId="Word.Document.12">
                  <p:embed/>
                </p:oleObj>
              </mc:Choice>
              <mc:Fallback>
                <p:oleObj name="Document" r:id="rId4" imgW="8382000" imgH="2374900" progId="Word.Document.12">
                  <p:embed/>
                  <p:pic>
                    <p:nvPicPr>
                      <p:cNvPr id="0" name=""/>
                      <p:cNvPicPr/>
                      <p:nvPr/>
                    </p:nvPicPr>
                    <p:blipFill>
                      <a:blip r:embed="rId5"/>
                      <a:stretch>
                        <a:fillRect/>
                      </a:stretch>
                    </p:blipFill>
                    <p:spPr>
                      <a:xfrm>
                        <a:off x="-27610" y="2241549"/>
                        <a:ext cx="9201532" cy="2607101"/>
                      </a:xfrm>
                      <a:prstGeom prst="rect">
                        <a:avLst/>
                      </a:prstGeom>
                    </p:spPr>
                  </p:pic>
                </p:oleObj>
              </mc:Fallback>
            </mc:AlternateContent>
          </a:graphicData>
        </a:graphic>
      </p:graphicFrame>
      <p:sp>
        <p:nvSpPr>
          <p:cNvPr id="19" name="Title 9"/>
          <p:cNvSpPr txBox="1">
            <a:spLocks/>
          </p:cNvSpPr>
          <p:nvPr/>
        </p:nvSpPr>
        <p:spPr>
          <a:xfrm>
            <a:off x="794063" y="441384"/>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3200" i="1" dirty="0" smtClean="0">
                <a:solidFill>
                  <a:srgbClr val="FFFFFF"/>
                </a:solidFill>
                <a:latin typeface="Cambria Math"/>
                <a:ea typeface="ＭＳ 明朝"/>
                <a:cs typeface="Times New Roman"/>
              </a:rPr>
              <a:t>logit(π</a:t>
            </a:r>
            <a:r>
              <a:rPr lang="en-US" sz="3200" i="1" baseline="-25000" dirty="0" smtClean="0">
                <a:solidFill>
                  <a:srgbClr val="FFFFFF"/>
                </a:solidFill>
                <a:latin typeface="Cambria Math"/>
                <a:ea typeface="ＭＳ 明朝"/>
                <a:cs typeface="Times New Roman"/>
              </a:rPr>
              <a:t>ikqj</a:t>
            </a:r>
            <a:r>
              <a:rPr lang="en-US" sz="3200" i="1" dirty="0" smtClean="0">
                <a:solidFill>
                  <a:srgbClr val="FFFFFF"/>
                </a:solidFill>
                <a:latin typeface="Cambria Math"/>
                <a:ea typeface="ＭＳ 明朝"/>
                <a:cs typeface="Times New Roman"/>
              </a:rPr>
              <a:t>)= α +</a:t>
            </a:r>
            <a:r>
              <a:rPr lang="en-US" sz="3200" i="1" dirty="0" smtClean="0">
                <a:solidFill>
                  <a:schemeClr val="tx1"/>
                </a:solidFill>
                <a:latin typeface="Cambria Math"/>
                <a:ea typeface="ＭＳ 明朝"/>
                <a:cs typeface="Times New Roman"/>
              </a:rPr>
              <a:t> β</a:t>
            </a:r>
            <a:r>
              <a:rPr lang="en-US" sz="3200" i="1" baseline="-25000" dirty="0" smtClean="0">
                <a:solidFill>
                  <a:schemeClr val="tx1"/>
                </a:solidFill>
                <a:latin typeface="Cambria Math"/>
                <a:ea typeface="ＭＳ 明朝"/>
                <a:cs typeface="Times New Roman"/>
              </a:rPr>
              <a:t>k</a:t>
            </a:r>
            <a:r>
              <a:rPr lang="en-US" sz="3200" i="1" dirty="0" smtClean="0">
                <a:solidFill>
                  <a:schemeClr val="tx1"/>
                </a:solidFill>
                <a:latin typeface="Cambria Math"/>
                <a:ea typeface="ＭＳ 明朝"/>
                <a:cs typeface="Times New Roman"/>
              </a:rPr>
              <a:t>X</a:t>
            </a:r>
            <a:r>
              <a:rPr lang="en-US" sz="3200" i="1" baseline="-25000" dirty="0" smtClean="0">
                <a:solidFill>
                  <a:schemeClr val="tx1"/>
                </a:solidFill>
                <a:latin typeface="Cambria Math"/>
                <a:ea typeface="ＭＳ 明朝"/>
                <a:cs typeface="Times New Roman"/>
              </a:rPr>
              <a:t>ik </a:t>
            </a:r>
            <a:r>
              <a:rPr lang="en-US" sz="3200" i="1" dirty="0" smtClean="0">
                <a:solidFill>
                  <a:srgbClr val="FFFFFF"/>
                </a:solidFill>
                <a:latin typeface="Cambria Math"/>
                <a:ea typeface="ＭＳ 明朝"/>
                <a:cs typeface="Times New Roman"/>
              </a:rPr>
              <a:t>+ </a:t>
            </a:r>
            <a:r>
              <a:rPr lang="en-US" sz="3200" i="1" dirty="0" smtClean="0">
                <a:solidFill>
                  <a:srgbClr val="F79646"/>
                </a:solidFill>
                <a:latin typeface="Cambria Math"/>
                <a:ea typeface="ＭＳ 明朝"/>
                <a:cs typeface="Times New Roman"/>
              </a:rPr>
              <a:t>φ</a:t>
            </a:r>
            <a:r>
              <a:rPr lang="en-US" sz="3200" i="1" baseline="-25000" dirty="0" smtClean="0">
                <a:solidFill>
                  <a:srgbClr val="F79646"/>
                </a:solidFill>
                <a:latin typeface="Cambria Math"/>
                <a:ea typeface="ＭＳ 明朝"/>
                <a:cs typeface="Times New Roman"/>
              </a:rPr>
              <a:t>q</a:t>
            </a:r>
            <a:r>
              <a:rPr lang="en-US" sz="3200" i="1" dirty="0" smtClean="0">
                <a:solidFill>
                  <a:srgbClr val="F79646"/>
                </a:solidFill>
                <a:latin typeface="Cambria Math"/>
                <a:ea typeface="ＭＳ 明朝"/>
                <a:cs typeface="Times New Roman"/>
              </a:rPr>
              <a:t>W</a:t>
            </a:r>
            <a:r>
              <a:rPr lang="en-US" sz="3200" i="1" baseline="-25000" dirty="0" smtClean="0">
                <a:solidFill>
                  <a:srgbClr val="F79646"/>
                </a:solidFill>
                <a:latin typeface="Cambria Math"/>
                <a:ea typeface="ＭＳ 明朝"/>
                <a:cs typeface="Times New Roman"/>
              </a:rPr>
              <a:t>iq</a:t>
            </a:r>
            <a:r>
              <a:rPr lang="en-US" sz="3200" i="1" baseline="-25000" dirty="0" smtClean="0">
                <a:solidFill>
                  <a:srgbClr val="FFFFFF"/>
                </a:solidFill>
                <a:latin typeface="Cambria Math"/>
                <a:ea typeface="ＭＳ 明朝"/>
                <a:cs typeface="Times New Roman"/>
              </a:rPr>
              <a:t> </a:t>
            </a:r>
            <a:r>
              <a:rPr lang="en-US" sz="3200" i="1" dirty="0" smtClean="0">
                <a:solidFill>
                  <a:srgbClr val="FFFFFF"/>
                </a:solidFill>
                <a:latin typeface="Cambria Math"/>
                <a:ea typeface="ＭＳ 明朝"/>
                <a:cs typeface="Times New Roman"/>
              </a:rPr>
              <a:t>+ δ</a:t>
            </a:r>
            <a:r>
              <a:rPr lang="en-US" sz="3200" i="1" baseline="-25000" dirty="0" smtClean="0">
                <a:solidFill>
                  <a:srgbClr val="FFFFFF"/>
                </a:solidFill>
                <a:latin typeface="Cambria Math"/>
                <a:ea typeface="ＭＳ 明朝"/>
                <a:cs typeface="Times New Roman"/>
              </a:rPr>
              <a:t>j</a:t>
            </a:r>
            <a:r>
              <a:rPr lang="en-US" sz="3200" i="1" dirty="0" smtClean="0">
                <a:solidFill>
                  <a:srgbClr val="FFFFFF"/>
                </a:solidFill>
                <a:latin typeface="Cambria Math"/>
                <a:ea typeface="ＭＳ 明朝"/>
                <a:cs typeface="Times New Roman"/>
              </a:rPr>
              <a:t>Z</a:t>
            </a:r>
            <a:r>
              <a:rPr lang="en-US" sz="3200" i="1" baseline="-25000" dirty="0" smtClean="0">
                <a:solidFill>
                  <a:srgbClr val="FFFFFF"/>
                </a:solidFill>
                <a:latin typeface="Cambria Math"/>
                <a:ea typeface="ＭＳ 明朝"/>
                <a:cs typeface="Times New Roman"/>
              </a:rPr>
              <a:t>ij </a:t>
            </a:r>
            <a:r>
              <a:rPr lang="en-US" sz="3200" i="1" dirty="0" smtClean="0">
                <a:solidFill>
                  <a:srgbClr val="FFFFFF"/>
                </a:solidFill>
                <a:latin typeface="Cambria Math"/>
                <a:ea typeface="ＭＳ 明朝"/>
                <a:cs typeface="Times New Roman"/>
              </a:rPr>
              <a:t>+ μ</a:t>
            </a:r>
            <a:r>
              <a:rPr lang="en-US" sz="3200" i="1" baseline="-25000" dirty="0" smtClean="0">
                <a:solidFill>
                  <a:srgbClr val="FFFFFF"/>
                </a:solidFill>
                <a:latin typeface="Cambria Math"/>
                <a:ea typeface="ＭＳ 明朝"/>
                <a:cs typeface="Times New Roman"/>
              </a:rPr>
              <a:t>i</a:t>
            </a:r>
            <a:r>
              <a:rPr lang="en-US" sz="3200" i="1" dirty="0" smtClean="0">
                <a:solidFill>
                  <a:srgbClr val="FFFFFF"/>
                </a:solidFill>
                <a:latin typeface="Cambria Math"/>
                <a:ea typeface="ＭＳ 明朝"/>
                <a:cs typeface="Times New Roman"/>
              </a:rPr>
              <a:t> </a:t>
            </a:r>
            <a:endParaRPr lang="en-US" sz="3200" dirty="0">
              <a:solidFill>
                <a:srgbClr val="FFFFFF"/>
              </a:solidFill>
            </a:endParaRPr>
          </a:p>
        </p:txBody>
      </p:sp>
      <p:sp>
        <p:nvSpPr>
          <p:cNvPr id="2" name="Rounded Rectangle 1"/>
          <p:cNvSpPr/>
          <p:nvPr/>
        </p:nvSpPr>
        <p:spPr>
          <a:xfrm>
            <a:off x="27611" y="3727549"/>
            <a:ext cx="9089135" cy="483210"/>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25549" y="5260972"/>
            <a:ext cx="8310452" cy="954107"/>
          </a:xfrm>
          <a:prstGeom prst="rect">
            <a:avLst/>
          </a:prstGeom>
          <a:noFill/>
        </p:spPr>
        <p:txBody>
          <a:bodyPr wrap="square" rtlCol="0">
            <a:spAutoFit/>
          </a:bodyPr>
          <a:lstStyle/>
          <a:p>
            <a:r>
              <a:rPr lang="en-US" sz="2800" dirty="0" smtClean="0"/>
              <a:t>Participants who had a stated preference for playing were 12 times more likely to play.</a:t>
            </a:r>
            <a:endParaRPr lang="en-US" sz="2800" dirty="0"/>
          </a:p>
        </p:txBody>
      </p:sp>
    </p:spTree>
    <p:extLst>
      <p:ext uri="{BB962C8B-B14F-4D97-AF65-F5344CB8AC3E}">
        <p14:creationId xmlns:p14="http://schemas.microsoft.com/office/powerpoint/2010/main" val="2214995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27045598"/>
              </p:ext>
            </p:extLst>
          </p:nvPr>
        </p:nvGraphicFramePr>
        <p:xfrm>
          <a:off x="-27610" y="2241549"/>
          <a:ext cx="9201532" cy="2607101"/>
        </p:xfrm>
        <a:graphic>
          <a:graphicData uri="http://schemas.openxmlformats.org/presentationml/2006/ole">
            <mc:AlternateContent xmlns:mc="http://schemas.openxmlformats.org/markup-compatibility/2006">
              <mc:Choice xmlns:v="urn:schemas-microsoft-com:vml" Requires="v">
                <p:oleObj spid="_x0000_s8202" name="Document" r:id="rId4" imgW="8382000" imgH="2374900" progId="Word.Document.12">
                  <p:embed/>
                </p:oleObj>
              </mc:Choice>
              <mc:Fallback>
                <p:oleObj name="Document" r:id="rId4" imgW="8382000" imgH="2374900" progId="Word.Document.12">
                  <p:embed/>
                  <p:pic>
                    <p:nvPicPr>
                      <p:cNvPr id="0" name=""/>
                      <p:cNvPicPr/>
                      <p:nvPr/>
                    </p:nvPicPr>
                    <p:blipFill>
                      <a:blip r:embed="rId5"/>
                      <a:stretch>
                        <a:fillRect/>
                      </a:stretch>
                    </p:blipFill>
                    <p:spPr>
                      <a:xfrm>
                        <a:off x="-27610" y="2241549"/>
                        <a:ext cx="9201532" cy="2607101"/>
                      </a:xfrm>
                      <a:prstGeom prst="rect">
                        <a:avLst/>
                      </a:prstGeom>
                    </p:spPr>
                  </p:pic>
                </p:oleObj>
              </mc:Fallback>
            </mc:AlternateContent>
          </a:graphicData>
        </a:graphic>
      </p:graphicFrame>
      <p:sp>
        <p:nvSpPr>
          <p:cNvPr id="5" name="Rectangle 4"/>
          <p:cNvSpPr/>
          <p:nvPr/>
        </p:nvSpPr>
        <p:spPr>
          <a:xfrm>
            <a:off x="591307" y="5696678"/>
            <a:ext cx="7978041" cy="923330"/>
          </a:xfrm>
          <a:prstGeom prst="rect">
            <a:avLst/>
          </a:prstGeom>
        </p:spPr>
        <p:txBody>
          <a:bodyPr wrap="square">
            <a:spAutoFit/>
          </a:bodyPr>
          <a:lstStyle/>
          <a:p>
            <a:r>
              <a:rPr lang="en-US" dirty="0">
                <a:solidFill>
                  <a:schemeClr val="bg1"/>
                </a:solidFill>
              </a:rPr>
              <a:t>Note: </a:t>
            </a:r>
            <a:r>
              <a:rPr lang="en-US" i="1" dirty="0">
                <a:solidFill>
                  <a:schemeClr val="bg1"/>
                </a:solidFill>
              </a:rPr>
              <a:t>-2 Log Likelihood </a:t>
            </a:r>
            <a:r>
              <a:rPr lang="en-US" dirty="0">
                <a:solidFill>
                  <a:schemeClr val="bg1"/>
                </a:solidFill>
              </a:rPr>
              <a:t>= 76.13, </a:t>
            </a:r>
            <a:r>
              <a:rPr lang="en-US" i="1" dirty="0">
                <a:solidFill>
                  <a:schemeClr val="bg1"/>
                </a:solidFill>
              </a:rPr>
              <a:t>N </a:t>
            </a:r>
            <a:r>
              <a:rPr lang="en-US" dirty="0">
                <a:solidFill>
                  <a:schemeClr val="bg1"/>
                </a:solidFill>
              </a:rPr>
              <a:t>=</a:t>
            </a:r>
            <a:r>
              <a:rPr lang="en-US" i="1" dirty="0">
                <a:solidFill>
                  <a:schemeClr val="bg1"/>
                </a:solidFill>
              </a:rPr>
              <a:t> </a:t>
            </a:r>
            <a:r>
              <a:rPr lang="en-US" dirty="0">
                <a:solidFill>
                  <a:schemeClr val="bg1"/>
                </a:solidFill>
              </a:rPr>
              <a:t>165</a:t>
            </a:r>
          </a:p>
          <a:p>
            <a:r>
              <a:rPr lang="en-US" dirty="0">
                <a:solidFill>
                  <a:schemeClr val="bg1"/>
                </a:solidFill>
              </a:rPr>
              <a:t>	* </a:t>
            </a:r>
            <a:r>
              <a:rPr lang="en-US" i="1" dirty="0">
                <a:solidFill>
                  <a:schemeClr val="bg1"/>
                </a:solidFill>
              </a:rPr>
              <a:t>p</a:t>
            </a:r>
            <a:r>
              <a:rPr lang="en-US" dirty="0">
                <a:solidFill>
                  <a:schemeClr val="bg1"/>
                </a:solidFill>
              </a:rPr>
              <a:t> = .05, ** </a:t>
            </a:r>
            <a:r>
              <a:rPr lang="en-US" i="1" dirty="0">
                <a:solidFill>
                  <a:schemeClr val="bg1"/>
                </a:solidFill>
              </a:rPr>
              <a:t>p</a:t>
            </a:r>
            <a:r>
              <a:rPr lang="en-US" dirty="0">
                <a:solidFill>
                  <a:schemeClr val="bg1"/>
                </a:solidFill>
              </a:rPr>
              <a:t> = .01, *** </a:t>
            </a:r>
            <a:r>
              <a:rPr lang="en-US" i="1" dirty="0">
                <a:solidFill>
                  <a:schemeClr val="bg1"/>
                </a:solidFill>
              </a:rPr>
              <a:t>p</a:t>
            </a:r>
            <a:r>
              <a:rPr lang="en-US" dirty="0">
                <a:solidFill>
                  <a:schemeClr val="bg1"/>
                </a:solidFill>
              </a:rPr>
              <a:t> = .001</a:t>
            </a:r>
          </a:p>
          <a:p>
            <a:r>
              <a:rPr lang="en-US" dirty="0">
                <a:solidFill>
                  <a:schemeClr val="bg1"/>
                </a:solidFill>
              </a:rPr>
              <a:t>	</a:t>
            </a:r>
            <a:r>
              <a:rPr lang="en-US" baseline="30000" dirty="0">
                <a:solidFill>
                  <a:schemeClr val="bg1"/>
                </a:solidFill>
              </a:rPr>
              <a:t>1</a:t>
            </a:r>
            <a:r>
              <a:rPr lang="en-US" dirty="0">
                <a:solidFill>
                  <a:schemeClr val="bg1"/>
                </a:solidFill>
              </a:rPr>
              <a:t> Omitted Category is Novice Adult</a:t>
            </a:r>
          </a:p>
        </p:txBody>
      </p:sp>
      <p:sp>
        <p:nvSpPr>
          <p:cNvPr id="19" name="Title 9"/>
          <p:cNvSpPr txBox="1">
            <a:spLocks/>
          </p:cNvSpPr>
          <p:nvPr/>
        </p:nvSpPr>
        <p:spPr>
          <a:xfrm>
            <a:off x="794063" y="441384"/>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3200" i="1" dirty="0" smtClean="0">
                <a:solidFill>
                  <a:srgbClr val="FFFFFF"/>
                </a:solidFill>
                <a:latin typeface="Cambria Math"/>
                <a:ea typeface="ＭＳ 明朝"/>
                <a:cs typeface="Times New Roman"/>
              </a:rPr>
              <a:t>logit(π</a:t>
            </a:r>
            <a:r>
              <a:rPr lang="en-US" sz="3200" i="1" baseline="-25000" dirty="0" smtClean="0">
                <a:solidFill>
                  <a:srgbClr val="FFFFFF"/>
                </a:solidFill>
                <a:latin typeface="Cambria Math"/>
                <a:ea typeface="ＭＳ 明朝"/>
                <a:cs typeface="Times New Roman"/>
              </a:rPr>
              <a:t>ikqj</a:t>
            </a:r>
            <a:r>
              <a:rPr lang="en-US" sz="3200" i="1" dirty="0" smtClean="0">
                <a:solidFill>
                  <a:srgbClr val="FFFFFF"/>
                </a:solidFill>
                <a:latin typeface="Cambria Math"/>
                <a:ea typeface="ＭＳ 明朝"/>
                <a:cs typeface="Times New Roman"/>
              </a:rPr>
              <a:t>)= α +</a:t>
            </a:r>
            <a:r>
              <a:rPr lang="en-US" sz="3200" i="1" dirty="0" smtClean="0">
                <a:solidFill>
                  <a:schemeClr val="tx1"/>
                </a:solidFill>
                <a:latin typeface="Cambria Math"/>
                <a:ea typeface="ＭＳ 明朝"/>
                <a:cs typeface="Times New Roman"/>
              </a:rPr>
              <a:t> β</a:t>
            </a:r>
            <a:r>
              <a:rPr lang="en-US" sz="3200" i="1" baseline="-25000" dirty="0" smtClean="0">
                <a:solidFill>
                  <a:schemeClr val="tx1"/>
                </a:solidFill>
                <a:latin typeface="Cambria Math"/>
                <a:ea typeface="ＭＳ 明朝"/>
                <a:cs typeface="Times New Roman"/>
              </a:rPr>
              <a:t>k</a:t>
            </a:r>
            <a:r>
              <a:rPr lang="en-US" sz="3200" i="1" dirty="0" smtClean="0">
                <a:solidFill>
                  <a:schemeClr val="tx1"/>
                </a:solidFill>
                <a:latin typeface="Cambria Math"/>
                <a:ea typeface="ＭＳ 明朝"/>
                <a:cs typeface="Times New Roman"/>
              </a:rPr>
              <a:t>X</a:t>
            </a:r>
            <a:r>
              <a:rPr lang="en-US" sz="3200" i="1" baseline="-25000" dirty="0" smtClean="0">
                <a:solidFill>
                  <a:schemeClr val="tx1"/>
                </a:solidFill>
                <a:latin typeface="Cambria Math"/>
                <a:ea typeface="ＭＳ 明朝"/>
                <a:cs typeface="Times New Roman"/>
              </a:rPr>
              <a:t>ik </a:t>
            </a:r>
            <a:r>
              <a:rPr lang="en-US" sz="3200" i="1" dirty="0" smtClean="0">
                <a:solidFill>
                  <a:srgbClr val="FFFFFF"/>
                </a:solidFill>
                <a:latin typeface="Cambria Math"/>
                <a:ea typeface="ＭＳ 明朝"/>
                <a:cs typeface="Times New Roman"/>
              </a:rPr>
              <a:t>+ φ</a:t>
            </a:r>
            <a:r>
              <a:rPr lang="en-US" sz="3200" i="1" baseline="-25000" dirty="0" smtClean="0">
                <a:solidFill>
                  <a:srgbClr val="FFFFFF"/>
                </a:solidFill>
                <a:latin typeface="Cambria Math"/>
                <a:ea typeface="ＭＳ 明朝"/>
                <a:cs typeface="Times New Roman"/>
              </a:rPr>
              <a:t>q</a:t>
            </a:r>
            <a:r>
              <a:rPr lang="en-US" sz="3200" i="1" dirty="0" smtClean="0">
                <a:solidFill>
                  <a:srgbClr val="FFFFFF"/>
                </a:solidFill>
                <a:latin typeface="Cambria Math"/>
                <a:ea typeface="ＭＳ 明朝"/>
                <a:cs typeface="Times New Roman"/>
              </a:rPr>
              <a:t>W</a:t>
            </a:r>
            <a:r>
              <a:rPr lang="en-US" sz="3200" i="1" baseline="-25000" dirty="0" smtClean="0">
                <a:solidFill>
                  <a:srgbClr val="FFFFFF"/>
                </a:solidFill>
                <a:latin typeface="Cambria Math"/>
                <a:ea typeface="ＭＳ 明朝"/>
                <a:cs typeface="Times New Roman"/>
              </a:rPr>
              <a:t>iq </a:t>
            </a:r>
            <a:r>
              <a:rPr lang="en-US" sz="3200" i="1" dirty="0" smtClean="0">
                <a:solidFill>
                  <a:srgbClr val="FFFFFF"/>
                </a:solidFill>
                <a:latin typeface="Cambria Math"/>
                <a:ea typeface="ＭＳ 明朝"/>
                <a:cs typeface="Times New Roman"/>
              </a:rPr>
              <a:t>+ </a:t>
            </a:r>
            <a:r>
              <a:rPr lang="en-US" sz="3200" i="1" dirty="0" smtClean="0">
                <a:solidFill>
                  <a:schemeClr val="accent6"/>
                </a:solidFill>
                <a:latin typeface="Cambria Math"/>
                <a:ea typeface="ＭＳ 明朝"/>
                <a:cs typeface="Times New Roman"/>
              </a:rPr>
              <a:t>δ</a:t>
            </a:r>
            <a:r>
              <a:rPr lang="en-US" sz="3200" i="1" baseline="-25000" dirty="0" smtClean="0">
                <a:solidFill>
                  <a:schemeClr val="accent6"/>
                </a:solidFill>
                <a:latin typeface="Cambria Math"/>
                <a:ea typeface="ＭＳ 明朝"/>
                <a:cs typeface="Times New Roman"/>
              </a:rPr>
              <a:t>j</a:t>
            </a:r>
            <a:r>
              <a:rPr lang="en-US" sz="3200" i="1" dirty="0" smtClean="0">
                <a:solidFill>
                  <a:schemeClr val="accent6"/>
                </a:solidFill>
                <a:latin typeface="Cambria Math"/>
                <a:ea typeface="ＭＳ 明朝"/>
                <a:cs typeface="Times New Roman"/>
              </a:rPr>
              <a:t>Z</a:t>
            </a:r>
            <a:r>
              <a:rPr lang="en-US" sz="3200" i="1" baseline="-25000" dirty="0" smtClean="0">
                <a:solidFill>
                  <a:schemeClr val="accent6"/>
                </a:solidFill>
                <a:latin typeface="Cambria Math"/>
                <a:ea typeface="ＭＳ 明朝"/>
                <a:cs typeface="Times New Roman"/>
              </a:rPr>
              <a:t>ij </a:t>
            </a:r>
            <a:r>
              <a:rPr lang="en-US" sz="3200" i="1" dirty="0" smtClean="0">
                <a:solidFill>
                  <a:srgbClr val="FFFFFF"/>
                </a:solidFill>
                <a:latin typeface="Cambria Math"/>
                <a:ea typeface="ＭＳ 明朝"/>
                <a:cs typeface="Times New Roman"/>
              </a:rPr>
              <a:t>+ μ</a:t>
            </a:r>
            <a:r>
              <a:rPr lang="en-US" sz="3200" i="1" baseline="-25000" dirty="0" smtClean="0">
                <a:solidFill>
                  <a:srgbClr val="FFFFFF"/>
                </a:solidFill>
                <a:latin typeface="Cambria Math"/>
                <a:ea typeface="ＭＳ 明朝"/>
                <a:cs typeface="Times New Roman"/>
              </a:rPr>
              <a:t>i</a:t>
            </a:r>
            <a:r>
              <a:rPr lang="en-US" sz="3200" i="1" dirty="0" smtClean="0">
                <a:solidFill>
                  <a:srgbClr val="FFFFFF"/>
                </a:solidFill>
                <a:latin typeface="Cambria Math"/>
                <a:ea typeface="ＭＳ 明朝"/>
                <a:cs typeface="Times New Roman"/>
              </a:rPr>
              <a:t> </a:t>
            </a:r>
            <a:endParaRPr lang="en-US" sz="3200" dirty="0">
              <a:solidFill>
                <a:srgbClr val="FFFFFF"/>
              </a:solidFill>
            </a:endParaRPr>
          </a:p>
        </p:txBody>
      </p:sp>
      <p:sp>
        <p:nvSpPr>
          <p:cNvPr id="2" name="Rounded Rectangle 1"/>
          <p:cNvSpPr/>
          <p:nvPr/>
        </p:nvSpPr>
        <p:spPr>
          <a:xfrm>
            <a:off x="27611" y="4196943"/>
            <a:ext cx="9089135" cy="234711"/>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25549" y="5260972"/>
            <a:ext cx="8310452" cy="954107"/>
          </a:xfrm>
          <a:prstGeom prst="rect">
            <a:avLst/>
          </a:prstGeom>
          <a:noFill/>
        </p:spPr>
        <p:txBody>
          <a:bodyPr wrap="square" rtlCol="0">
            <a:spAutoFit/>
          </a:bodyPr>
          <a:lstStyle/>
          <a:p>
            <a:r>
              <a:rPr lang="en-US" sz="2800" dirty="0" smtClean="0"/>
              <a:t>Females were 78% less likely to choose to play than males.</a:t>
            </a:r>
            <a:endParaRPr lang="en-US" sz="2800" dirty="0"/>
          </a:p>
        </p:txBody>
      </p:sp>
    </p:spTree>
    <p:extLst>
      <p:ext uri="{BB962C8B-B14F-4D97-AF65-F5344CB8AC3E}">
        <p14:creationId xmlns:p14="http://schemas.microsoft.com/office/powerpoint/2010/main" val="41672062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93" t="5917" r="9100" b="6728"/>
          <a:stretch/>
        </p:blipFill>
        <p:spPr>
          <a:xfrm>
            <a:off x="77418" y="1063042"/>
            <a:ext cx="8972700" cy="5011482"/>
          </a:xfrm>
          <a:prstGeom prst="rect">
            <a:avLst/>
          </a:prstGeom>
        </p:spPr>
      </p:pic>
      <p:sp>
        <p:nvSpPr>
          <p:cNvPr id="9" name="Text Box 5"/>
          <p:cNvSpPr txBox="1"/>
          <p:nvPr/>
        </p:nvSpPr>
        <p:spPr>
          <a:xfrm>
            <a:off x="1280758" y="2805844"/>
            <a:ext cx="1259339" cy="700814"/>
          </a:xfrm>
          <a:prstGeom prst="rect">
            <a:avLst/>
          </a:prstGeom>
          <a:solidFill>
            <a:sysClr val="window" lastClr="FFFFFF">
              <a:alpha val="79000"/>
            </a:sysClr>
          </a:solidFill>
          <a:ln>
            <a:noFill/>
          </a:ln>
          <a:effectLst/>
          <a:extLst>
            <a:ext uri="{C572A759-6A51-4108-AA02-DFA0A04FC94B}">
              <ma14:wrappingTextBoxFlag xmlns:ma14="http://schemas.microsoft.com/office/mac/drawingml/2011/main"/>
            </a:ext>
          </a:extLst>
        </p:spPr>
        <p:txBody>
          <a:bodyPr rot="0" spcFirstLastPara="0" vert="horz" wrap="square" lIns="91440" tIns="45720" rIns="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Group</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Child</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Risk Awareness</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18</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Utility</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26</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Marginal Value</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0</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p:txBody>
      </p:sp>
      <p:sp>
        <p:nvSpPr>
          <p:cNvPr id="10" name="Text Box 7"/>
          <p:cNvSpPr txBox="1"/>
          <p:nvPr/>
        </p:nvSpPr>
        <p:spPr>
          <a:xfrm>
            <a:off x="2969869" y="3263044"/>
            <a:ext cx="1411632" cy="754427"/>
          </a:xfrm>
          <a:prstGeom prst="rect">
            <a:avLst/>
          </a:prstGeom>
          <a:solidFill>
            <a:sysClr val="window" lastClr="FFFFFF">
              <a:alpha val="60000"/>
            </a:sysClr>
          </a:solidFill>
          <a:ln>
            <a:noFill/>
          </a:ln>
          <a:effectLst/>
          <a:extLst>
            <a:ext uri="{C572A759-6A51-4108-AA02-DFA0A04FC94B}">
              <ma14:wrappingTextBoxFlag xmlns:ma14="http://schemas.microsoft.com/office/mac/drawingml/2011/main"/>
            </a:ext>
          </a:extLst>
        </p:spPr>
        <p:txBody>
          <a:bodyPr rot="0" spcFirstLastPara="0" vert="horz" wrap="square" lIns="91440" tIns="45720" rIns="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Group</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Expert Adult</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Risk Awareness</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34</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Utility</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26</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mbria"/>
                <a:ea typeface="ＭＳ 明朝"/>
                <a:cs typeface="Times New Roman"/>
              </a:rPr>
              <a:t>Marginal Value</a:t>
            </a:r>
            <a:r>
              <a:rPr kumimoji="0" lang="en-US" sz="1000" b="0" i="0" u="none" strike="noStrike" kern="0" cap="none" spc="0" normalizeH="0" baseline="0" noProof="0" dirty="0">
                <a:ln>
                  <a:noFill/>
                </a:ln>
                <a:solidFill>
                  <a:sysClr val="windowText" lastClr="000000"/>
                </a:solidFill>
                <a:effectLst/>
                <a:uLnTx/>
                <a:uFillTx/>
                <a:latin typeface="Cambria"/>
                <a:ea typeface="ＭＳ 明朝"/>
                <a:cs typeface="Times New Roman"/>
              </a:rPr>
              <a:t>: 17</a:t>
            </a:r>
            <a:endParaRPr kumimoji="0" lang="en-US" sz="1600" b="0" i="0" u="none" strike="noStrike" kern="0" cap="none" spc="0" normalizeH="0" baseline="0" noProof="0" dirty="0">
              <a:ln>
                <a:noFill/>
              </a:ln>
              <a:solidFill>
                <a:sysClr val="windowText" lastClr="000000"/>
              </a:solidFill>
              <a:effectLst/>
              <a:uLnTx/>
              <a:uFillTx/>
              <a:latin typeface="Cambria"/>
              <a:ea typeface="ＭＳ 明朝"/>
              <a:cs typeface="Times New Roman"/>
            </a:endParaRPr>
          </a:p>
        </p:txBody>
      </p:sp>
      <p:sp>
        <p:nvSpPr>
          <p:cNvPr id="11" name="Text Box 8"/>
          <p:cNvSpPr txBox="1"/>
          <p:nvPr/>
        </p:nvSpPr>
        <p:spPr>
          <a:xfrm>
            <a:off x="6488290" y="4412142"/>
            <a:ext cx="1435707" cy="737398"/>
          </a:xfrm>
          <a:prstGeom prst="rect">
            <a:avLst/>
          </a:prstGeom>
          <a:solidFill>
            <a:srgbClr val="FFFFFF">
              <a:alpha val="60000"/>
            </a:srgbClr>
          </a:solidFill>
          <a:ln>
            <a:noFill/>
          </a:ln>
          <a:effectLst/>
          <a:extLst>
            <a:ext uri="{C572A759-6A51-4108-AA02-DFA0A04FC94B}">
              <ma14:wrappingTextBoxFlag xmlns:ma14="http://schemas.microsoft.com/office/mac/drawingml/2011/main"/>
            </a:ext>
          </a:extLst>
        </p:spPr>
        <p:txBody>
          <a:bodyPr rot="0" spcFirstLastPara="0" vert="horz" wrap="square" lIns="91440" tIns="45720" rIns="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Cambria"/>
                <a:ea typeface="ＭＳ 明朝"/>
                <a:cs typeface="Times New Roman"/>
              </a:rPr>
              <a:t>Group</a:t>
            </a:r>
            <a:r>
              <a:rPr kumimoji="0" lang="en-US" sz="1050" b="0" i="0" u="none" strike="noStrike" kern="0" cap="none" spc="0" normalizeH="0" baseline="0" noProof="0" dirty="0">
                <a:ln>
                  <a:noFill/>
                </a:ln>
                <a:solidFill>
                  <a:sysClr val="windowText" lastClr="000000"/>
                </a:solidFill>
                <a:effectLst/>
                <a:uLnTx/>
                <a:uFillTx/>
                <a:latin typeface="Cambria"/>
                <a:ea typeface="ＭＳ 明朝"/>
                <a:cs typeface="Times New Roman"/>
              </a:rPr>
              <a:t>: Novice Adult</a:t>
            </a:r>
            <a:endParaRPr kumimoji="0" lang="en-US"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Cambria"/>
                <a:ea typeface="ＭＳ 明朝"/>
                <a:cs typeface="Times New Roman"/>
              </a:rPr>
              <a:t>Risk Awareness</a:t>
            </a:r>
            <a:r>
              <a:rPr kumimoji="0" lang="en-US" sz="1050" b="0" i="0" u="none" strike="noStrike" kern="0" cap="none" spc="0" normalizeH="0" baseline="0" noProof="0" dirty="0">
                <a:ln>
                  <a:noFill/>
                </a:ln>
                <a:solidFill>
                  <a:sysClr val="windowText" lastClr="000000"/>
                </a:solidFill>
                <a:effectLst/>
                <a:uLnTx/>
                <a:uFillTx/>
                <a:latin typeface="Cambria"/>
                <a:ea typeface="ＭＳ 明朝"/>
                <a:cs typeface="Times New Roman"/>
              </a:rPr>
              <a:t>: 78</a:t>
            </a:r>
            <a:endParaRPr kumimoji="0" lang="en-US"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Cambria"/>
                <a:ea typeface="ＭＳ 明朝"/>
                <a:cs typeface="Times New Roman"/>
              </a:rPr>
              <a:t>Utility</a:t>
            </a:r>
            <a:r>
              <a:rPr kumimoji="0" lang="en-US" sz="1050" b="0" i="0" u="none" strike="noStrike" kern="0" cap="none" spc="0" normalizeH="0" baseline="0" noProof="0" dirty="0">
                <a:ln>
                  <a:noFill/>
                </a:ln>
                <a:solidFill>
                  <a:sysClr val="windowText" lastClr="000000"/>
                </a:solidFill>
                <a:effectLst/>
                <a:uLnTx/>
                <a:uFillTx/>
                <a:latin typeface="Cambria"/>
                <a:ea typeface="ＭＳ 明朝"/>
                <a:cs typeface="Times New Roman"/>
              </a:rPr>
              <a:t>: 17</a:t>
            </a:r>
            <a:endParaRPr kumimoji="0" lang="en-US" b="0" i="0" u="none" strike="noStrike" kern="0" cap="none" spc="0" normalizeH="0" baseline="0" noProof="0" dirty="0">
              <a:ln>
                <a:noFill/>
              </a:ln>
              <a:solidFill>
                <a:sysClr val="windowText" lastClr="000000"/>
              </a:solidFill>
              <a:effectLst/>
              <a:uLnTx/>
              <a:uFillTx/>
              <a:latin typeface="Cambria"/>
              <a:ea typeface="ＭＳ 明朝"/>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Cambria"/>
                <a:ea typeface="ＭＳ 明朝"/>
                <a:cs typeface="Times New Roman"/>
              </a:rPr>
              <a:t>Marginal Value</a:t>
            </a:r>
            <a:r>
              <a:rPr kumimoji="0" lang="en-US" sz="1050" b="0" i="0" u="none" strike="noStrike" kern="0" cap="none" spc="0" normalizeH="0" baseline="0" noProof="0" dirty="0">
                <a:ln>
                  <a:noFill/>
                </a:ln>
                <a:solidFill>
                  <a:sysClr val="windowText" lastClr="000000"/>
                </a:solidFill>
                <a:effectLst/>
                <a:uLnTx/>
                <a:uFillTx/>
                <a:latin typeface="Cambria"/>
                <a:ea typeface="ＭＳ 明朝"/>
                <a:cs typeface="Times New Roman"/>
              </a:rPr>
              <a:t>: 6</a:t>
            </a:r>
            <a:endParaRPr kumimoji="0" lang="en-US" b="0" i="0" u="none" strike="noStrike" kern="0" cap="none" spc="0" normalizeH="0" baseline="0" noProof="0" dirty="0">
              <a:ln>
                <a:noFill/>
              </a:ln>
              <a:solidFill>
                <a:sysClr val="windowText" lastClr="000000"/>
              </a:solidFill>
              <a:effectLst/>
              <a:uLnTx/>
              <a:uFillTx/>
              <a:latin typeface="Cambria"/>
              <a:ea typeface="ＭＳ 明朝"/>
              <a:cs typeface="Times New Roman"/>
            </a:endParaRPr>
          </a:p>
        </p:txBody>
      </p:sp>
    </p:spTree>
    <p:extLst>
      <p:ext uri="{BB962C8B-B14F-4D97-AF65-F5344CB8AC3E}">
        <p14:creationId xmlns:p14="http://schemas.microsoft.com/office/powerpoint/2010/main" val="2626377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56618" y="1563433"/>
            <a:ext cx="5715000" cy="6121400"/>
          </a:xfrm>
          <a:prstGeom prst="rect">
            <a:avLst/>
          </a:prstGeom>
        </p:spPr>
      </p:pic>
      <p:sp>
        <p:nvSpPr>
          <p:cNvPr id="7" name="Oval Callout 6"/>
          <p:cNvSpPr/>
          <p:nvPr/>
        </p:nvSpPr>
        <p:spPr>
          <a:xfrm>
            <a:off x="4998328" y="663631"/>
            <a:ext cx="3003077" cy="1960762"/>
          </a:xfrm>
          <a:prstGeom prst="wedgeEllipseCallout">
            <a:avLst>
              <a:gd name="adj1" fmla="val -65609"/>
              <a:gd name="adj2" fmla="val 482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Honestly, </a:t>
            </a:r>
          </a:p>
          <a:p>
            <a:pPr algn="ctr"/>
            <a:r>
              <a:rPr lang="en-US" sz="2400" dirty="0" smtClean="0"/>
              <a:t>I was never that hungry hungry.</a:t>
            </a:r>
            <a:endParaRPr lang="en-US" sz="2400" dirty="0"/>
          </a:p>
        </p:txBody>
      </p:sp>
    </p:spTree>
    <p:extLst>
      <p:ext uri="{BB962C8B-B14F-4D97-AF65-F5344CB8AC3E}">
        <p14:creationId xmlns:p14="http://schemas.microsoft.com/office/powerpoint/2010/main" val="40050875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893411"/>
              </p:ext>
            </p:extLst>
          </p:nvPr>
        </p:nvGraphicFramePr>
        <p:xfrm>
          <a:off x="1820778" y="1619932"/>
          <a:ext cx="5995788" cy="4572000"/>
        </p:xfrm>
        <a:graphic>
          <a:graphicData uri="http://schemas.openxmlformats.org/presentationml/2006/ole">
            <mc:AlternateContent xmlns:mc="http://schemas.openxmlformats.org/markup-compatibility/2006">
              <mc:Choice xmlns:v="urn:schemas-microsoft-com:vml" Requires="v">
                <p:oleObj spid="_x0000_s2083" name="Document" r:id="rId3" imgW="5634835" imgH="4476375" progId="Word.Document.12">
                  <p:embed/>
                </p:oleObj>
              </mc:Choice>
              <mc:Fallback>
                <p:oleObj name="Document" r:id="rId3" imgW="5634835" imgH="4476375" progId="Word.Document.12">
                  <p:embed/>
                  <p:pic>
                    <p:nvPicPr>
                      <p:cNvPr id="0" name=""/>
                      <p:cNvPicPr/>
                      <p:nvPr/>
                    </p:nvPicPr>
                    <p:blipFill>
                      <a:blip r:embed="rId4"/>
                      <a:stretch>
                        <a:fillRect/>
                      </a:stretch>
                    </p:blipFill>
                    <p:spPr>
                      <a:xfrm>
                        <a:off x="1820778" y="1619932"/>
                        <a:ext cx="5995788" cy="4572000"/>
                      </a:xfrm>
                      <a:prstGeom prst="rect">
                        <a:avLst/>
                      </a:prstGeom>
                    </p:spPr>
                  </p:pic>
                </p:oleObj>
              </mc:Fallback>
            </mc:AlternateContent>
          </a:graphicData>
        </a:graphic>
      </p:graphicFrame>
      <p:pic>
        <p:nvPicPr>
          <p:cNvPr id="4" name="Picture 3"/>
          <p:cNvPicPr>
            <a:picLocks noChangeAspect="1"/>
          </p:cNvPicPr>
          <p:nvPr/>
        </p:nvPicPr>
        <p:blipFill rotWithShape="1">
          <a:blip r:embed="rId5"/>
          <a:srcRect l="18512" r="18574"/>
          <a:stretch/>
        </p:blipFill>
        <p:spPr>
          <a:xfrm>
            <a:off x="1932682" y="1291549"/>
            <a:ext cx="5273460" cy="4483100"/>
          </a:xfrm>
          <a:prstGeom prst="rect">
            <a:avLst/>
          </a:prstGeom>
        </p:spPr>
      </p:pic>
    </p:spTree>
    <p:extLst>
      <p:ext uri="{BB962C8B-B14F-4D97-AF65-F5344CB8AC3E}">
        <p14:creationId xmlns:p14="http://schemas.microsoft.com/office/powerpoint/2010/main" val="5971791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614840" y="1711218"/>
            <a:ext cx="7583487" cy="4208930"/>
          </a:xfrm>
        </p:spPr>
        <p:txBody>
          <a:bodyPr>
            <a:noAutofit/>
          </a:bodyPr>
          <a:lstStyle/>
          <a:p>
            <a:r>
              <a:rPr lang="en-US" sz="1800" dirty="0"/>
              <a:t>Socio-constructivist learning theory acknowledges the roles of the learner and the learner’s social context in constructing knowledge (Murphy, 2012). </a:t>
            </a:r>
            <a:endParaRPr lang="en-US" sz="1800" dirty="0" smtClean="0"/>
          </a:p>
          <a:p>
            <a:r>
              <a:rPr lang="en-US" sz="1800" dirty="0"/>
              <a:t>Children organize what they know and believe into theory-like systems called naïve theories and use these naïve theories to “explain, interpret and make predictions about the world” within specific domains (Wellman &amp; Gelman, 1998). </a:t>
            </a:r>
            <a:endParaRPr lang="en-US" sz="1800" dirty="0" smtClean="0"/>
          </a:p>
          <a:p>
            <a:r>
              <a:rPr lang="en-US" sz="1800" dirty="0"/>
              <a:t>Naïve theories about biology, physics, and mathematics are highly developed and researchers use this empirical evidence to design instruction that addresses naïve theories (Inagaki &amp; Hatano, 2002; Vosniadou, 2013)</a:t>
            </a:r>
            <a:r>
              <a:rPr lang="en-US" sz="1800" dirty="0" smtClean="0"/>
              <a:t>.</a:t>
            </a:r>
          </a:p>
          <a:p>
            <a:r>
              <a:rPr lang="en-US" sz="1800" dirty="0"/>
              <a:t>Once researchers identify naïve theories, they can “design research-based curricula, based on students’ learning progressions which can identify the areas of students’ prior knowledge on which new scientific information can be built while at the same time highlighting the areas that need to be revised” (Vosniadou, 2013). </a:t>
            </a:r>
            <a:endParaRPr lang="en-US" sz="1800" dirty="0" smtClean="0"/>
          </a:p>
        </p:txBody>
      </p:sp>
    </p:spTree>
    <p:extLst>
      <p:ext uri="{BB962C8B-B14F-4D97-AF65-F5344CB8AC3E}">
        <p14:creationId xmlns:p14="http://schemas.microsoft.com/office/powerpoint/2010/main" val="3961174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614840" y="1711218"/>
            <a:ext cx="7583487" cy="4208930"/>
          </a:xfrm>
        </p:spPr>
        <p:txBody>
          <a:bodyPr>
            <a:noAutofit/>
          </a:bodyPr>
          <a:lstStyle/>
          <a:p>
            <a:r>
              <a:rPr lang="en-US" sz="1800" dirty="0" smtClean="0"/>
              <a:t>Experimental economics as a tool to investigate social development (Gummerum, Hanoch</a:t>
            </a:r>
            <a:r>
              <a:rPr lang="en-US" sz="1800" dirty="0"/>
              <a:t> </a:t>
            </a:r>
            <a:r>
              <a:rPr lang="en-US" sz="1800" dirty="0" smtClean="0"/>
              <a:t>&amp; Keller 2008)</a:t>
            </a:r>
            <a:endParaRPr lang="en-US" sz="1800" dirty="0"/>
          </a:p>
          <a:p>
            <a:r>
              <a:rPr lang="en-US" sz="1800" dirty="0" smtClean="0"/>
              <a:t>Framed field experiment investigating effect of choice in a common pool resource experiment (Knapp &amp; Murphy, 2010)</a:t>
            </a:r>
            <a:endParaRPr lang="en-US" sz="1800" dirty="0"/>
          </a:p>
        </p:txBody>
      </p:sp>
    </p:spTree>
    <p:extLst>
      <p:ext uri="{BB962C8B-B14F-4D97-AF65-F5344CB8AC3E}">
        <p14:creationId xmlns:p14="http://schemas.microsoft.com/office/powerpoint/2010/main" val="3038755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796" y="847899"/>
            <a:ext cx="8519204" cy="5424796"/>
          </a:xfrm>
          <a:prstGeom prst="rect">
            <a:avLst/>
          </a:prstGeom>
          <a:solidFill>
            <a:schemeClr val="tx1">
              <a:alpha val="15000"/>
            </a:schemeClr>
          </a:solidFill>
          <a:ln w="25400" cap="flat" cmpd="sng" algn="ctr">
            <a:noFill/>
            <a:prstDash val="solid"/>
          </a:ln>
          <a:effectLst>
            <a:softEdge rad="88900"/>
          </a:effectLst>
        </p:spPr>
        <p:txBody>
          <a:bodyPr rtlCol="0" anchor="ctr"/>
          <a:lstStyle/>
          <a:p>
            <a:pPr algn="ctr" defTabSz="914400">
              <a:defRPr/>
            </a:pPr>
            <a:endParaRPr lang="en-US" kern="0">
              <a:solidFill>
                <a:sysClr val="window" lastClr="FFFFFF"/>
              </a:solidFill>
              <a:latin typeface="Calibri"/>
            </a:endParaRPr>
          </a:p>
        </p:txBody>
      </p:sp>
      <p:sp>
        <p:nvSpPr>
          <p:cNvPr id="2" name="TextBox 1"/>
          <p:cNvSpPr txBox="1"/>
          <p:nvPr/>
        </p:nvSpPr>
        <p:spPr>
          <a:xfrm>
            <a:off x="789106" y="1097283"/>
            <a:ext cx="3886776" cy="646331"/>
          </a:xfrm>
          <a:prstGeom prst="rect">
            <a:avLst/>
          </a:prstGeom>
          <a:noFill/>
        </p:spPr>
        <p:txBody>
          <a:bodyPr wrap="none" rtlCol="0">
            <a:spAutoFit/>
          </a:bodyPr>
          <a:lstStyle/>
          <a:p>
            <a:r>
              <a:rPr lang="en-US" sz="3600" dirty="0">
                <a:solidFill>
                  <a:schemeClr val="accent5"/>
                </a:solidFill>
                <a:latin typeface="Calibri"/>
              </a:rPr>
              <a:t>Research Questions</a:t>
            </a:r>
          </a:p>
        </p:txBody>
      </p:sp>
      <p:sp>
        <p:nvSpPr>
          <p:cNvPr id="4" name="Rectangle 3"/>
          <p:cNvSpPr/>
          <p:nvPr/>
        </p:nvSpPr>
        <p:spPr>
          <a:xfrm>
            <a:off x="912397" y="1776069"/>
            <a:ext cx="8072859" cy="1384995"/>
          </a:xfrm>
          <a:prstGeom prst="rect">
            <a:avLst/>
          </a:prstGeom>
        </p:spPr>
        <p:txBody>
          <a:bodyPr wrap="square">
            <a:spAutoFit/>
          </a:bodyPr>
          <a:lstStyle/>
          <a:p>
            <a:pPr marL="511175" indent="-511175">
              <a:spcAft>
                <a:spcPts val="1200"/>
              </a:spcAft>
              <a:buFont typeface="+mj-ea"/>
              <a:buAutoNum type="circleNumDbPlain"/>
            </a:pPr>
            <a:r>
              <a:rPr lang="en-US" sz="2800" dirty="0" smtClean="0"/>
              <a:t>What </a:t>
            </a:r>
            <a:r>
              <a:rPr lang="en-US" sz="2800" dirty="0"/>
              <a:t>factors predict choosing to play a common pool resources game instead of taking a set allocation of resources? </a:t>
            </a:r>
            <a:endParaRPr lang="en-US" sz="2800" dirty="0">
              <a:solidFill>
                <a:prstClr val="white"/>
              </a:solidFill>
              <a:latin typeface="Calibri"/>
            </a:endParaRPr>
          </a:p>
        </p:txBody>
      </p:sp>
      <p:sp>
        <p:nvSpPr>
          <p:cNvPr id="6" name="Rectangle 5"/>
          <p:cNvSpPr/>
          <p:nvPr/>
        </p:nvSpPr>
        <p:spPr>
          <a:xfrm>
            <a:off x="913351" y="3469884"/>
            <a:ext cx="8124720" cy="954107"/>
          </a:xfrm>
          <a:prstGeom prst="rect">
            <a:avLst/>
          </a:prstGeom>
        </p:spPr>
        <p:txBody>
          <a:bodyPr wrap="square">
            <a:spAutoFit/>
          </a:bodyPr>
          <a:lstStyle/>
          <a:p>
            <a:pPr marL="514350" indent="-514350">
              <a:spcAft>
                <a:spcPts val="1200"/>
              </a:spcAft>
              <a:buFont typeface="+mj-ea"/>
              <a:buAutoNum type="circleNumDbPlain" startAt="2"/>
            </a:pPr>
            <a:r>
              <a:rPr lang="en-US" sz="2800" dirty="0" smtClean="0"/>
              <a:t>How </a:t>
            </a:r>
            <a:r>
              <a:rPr lang="en-US" sz="2800" dirty="0"/>
              <a:t>do children’s choices and explanations compare to those of novice and expert adults? </a:t>
            </a:r>
            <a:endParaRPr lang="en-US" sz="2800" dirty="0">
              <a:solidFill>
                <a:prstClr val="white"/>
              </a:solidFill>
            </a:endParaRPr>
          </a:p>
        </p:txBody>
      </p:sp>
      <p:sp>
        <p:nvSpPr>
          <p:cNvPr id="3" name="Slide Number Placeholder 2"/>
          <p:cNvSpPr>
            <a:spLocks noGrp="1"/>
          </p:cNvSpPr>
          <p:nvPr>
            <p:ph type="sldNum" sz="quarter" idx="12"/>
          </p:nvPr>
        </p:nvSpPr>
        <p:spPr>
          <a:xfrm>
            <a:off x="6553200" y="6356353"/>
            <a:ext cx="2133600" cy="365125"/>
          </a:xfrm>
        </p:spPr>
        <p:txBody>
          <a:bodyPr/>
          <a:lstStyle/>
          <a:p>
            <a:fld id="{861101B5-0505-A044-AC92-59CF9CB22C50}" type="slidenum">
              <a:rPr lang="en-US" smtClean="0">
                <a:solidFill>
                  <a:prstClr val="white">
                    <a:tint val="75000"/>
                  </a:prstClr>
                </a:solidFill>
                <a:latin typeface="Calibri"/>
              </a:rPr>
              <a:pPr/>
              <a:t>2</a:t>
            </a:fld>
            <a:endParaRPr lang="en-US">
              <a:solidFill>
                <a:prstClr val="white">
                  <a:tint val="75000"/>
                </a:prstClr>
              </a:solidFill>
              <a:latin typeface="Calibri"/>
            </a:endParaRPr>
          </a:p>
        </p:txBody>
      </p:sp>
    </p:spTree>
    <p:extLst>
      <p:ext uri="{BB962C8B-B14F-4D97-AF65-F5344CB8AC3E}">
        <p14:creationId xmlns:p14="http://schemas.microsoft.com/office/powerpoint/2010/main" val="671280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79465" y="1425388"/>
            <a:ext cx="7583487" cy="5013512"/>
          </a:xfrm>
        </p:spPr>
        <p:txBody>
          <a:bodyPr>
            <a:noAutofit/>
          </a:bodyPr>
          <a:lstStyle/>
          <a:p>
            <a:pPr marL="457200" indent="-457200">
              <a:buNone/>
            </a:pPr>
            <a:r>
              <a:rPr lang="en-US" sz="1400" dirty="0" smtClean="0"/>
              <a:t>Gummerum</a:t>
            </a:r>
            <a:r>
              <a:rPr lang="en-US" sz="1400" dirty="0"/>
              <a:t>, M., Hanoch, Y., &amp; Keller, M. (2008). When Child Development Meets Economic Game Theory: An Interdisciplinary Approach to Investigating Social Development. </a:t>
            </a:r>
            <a:r>
              <a:rPr lang="en-US" sz="1400" i="1" dirty="0"/>
              <a:t>Human Development</a:t>
            </a:r>
            <a:r>
              <a:rPr lang="en-US" sz="1400" dirty="0"/>
              <a:t>, </a:t>
            </a:r>
            <a:r>
              <a:rPr lang="en-US" sz="1400" i="1" dirty="0"/>
              <a:t>51</a:t>
            </a:r>
            <a:r>
              <a:rPr lang="en-US" sz="1400" dirty="0"/>
              <a:t>(4), 235–261. doi:10.1159/000151494</a:t>
            </a:r>
          </a:p>
          <a:p>
            <a:pPr marL="457200" indent="-457200">
              <a:buNone/>
            </a:pPr>
            <a:r>
              <a:rPr lang="en-US" sz="1400" dirty="0" smtClean="0"/>
              <a:t>Inagaki</a:t>
            </a:r>
            <a:r>
              <a:rPr lang="en-US" sz="1400" dirty="0"/>
              <a:t>, K., &amp; Hatano, G., (2002). Young children’s naïve thinking about the biological world. New York, NY: Psychology Press.</a:t>
            </a:r>
          </a:p>
          <a:p>
            <a:pPr marL="457200" indent="-457200">
              <a:buNone/>
            </a:pPr>
            <a:r>
              <a:rPr lang="en-US" sz="1400" dirty="0"/>
              <a:t>Knapp, G., &amp; Murphy, J. (2010). Voluntary approaches to transitioning from competitive fisheries to rights-based management: Bringing the field into the lab. </a:t>
            </a:r>
            <a:r>
              <a:rPr lang="en-US" sz="1400" i="1" dirty="0"/>
              <a:t>Agricultural and Resource, 39</a:t>
            </a:r>
            <a:r>
              <a:rPr lang="en-US" sz="1400" dirty="0"/>
              <a:t>(2), 245–261. Retrieved from http://econlab.uaa.alaska.edu/iasc2013/IASC2013/Readings_files/KnappMurphy2009.</a:t>
            </a:r>
            <a:r>
              <a:rPr lang="en-US" sz="1400" dirty="0" smtClean="0"/>
              <a:t>pdf</a:t>
            </a:r>
          </a:p>
          <a:p>
            <a:pPr marL="457200" indent="-457200">
              <a:buNone/>
            </a:pPr>
            <a:r>
              <a:rPr lang="en-US" sz="1400" dirty="0"/>
              <a:t>Murphy, C. (2012). Vygotsky and Primary Science. In R. K. Coll &amp; N. Taylor (Eds.), </a:t>
            </a:r>
            <a:r>
              <a:rPr lang="en-US" sz="1400" i="1" dirty="0"/>
              <a:t>Second International Handbook of Science Education</a:t>
            </a:r>
            <a:r>
              <a:rPr lang="en-US" sz="1400" dirty="0"/>
              <a:t> (pp. 177–187). Dordrecht: Springer Netherlands. doi:10.1007/978-1-4020-9041-7_14</a:t>
            </a:r>
          </a:p>
          <a:p>
            <a:pPr marL="457200" indent="-457200">
              <a:buNone/>
            </a:pPr>
            <a:r>
              <a:rPr lang="en-US" sz="1400" dirty="0"/>
              <a:t>Vosniadou, S. (2013). Conceptual change in learning and instruction. in International handbook of research on conceptual change. Ed Vosniadou, S. 2</a:t>
            </a:r>
            <a:r>
              <a:rPr lang="en-US" sz="1400" baseline="30000" dirty="0"/>
              <a:t>nd</a:t>
            </a:r>
            <a:r>
              <a:rPr lang="en-US" sz="1400" dirty="0"/>
              <a:t> edition. Routledge, New York. </a:t>
            </a:r>
          </a:p>
          <a:p>
            <a:pPr marL="457200" indent="-457200">
              <a:buNone/>
            </a:pPr>
            <a:r>
              <a:rPr lang="en-US" sz="1400" dirty="0" smtClean="0"/>
              <a:t>Wellman</a:t>
            </a:r>
            <a:r>
              <a:rPr lang="en-US" sz="1400" dirty="0"/>
              <a:t>, H., and Gelman, S. (1998). Knowledge acquisition in foundational domains. in Handbook of child psychology. Ed Kuhn, D., and Siegler, R. 5</a:t>
            </a:r>
            <a:r>
              <a:rPr lang="en-US" sz="1400" baseline="30000" dirty="0"/>
              <a:t>th</a:t>
            </a:r>
            <a:r>
              <a:rPr lang="en-US" sz="1400" dirty="0"/>
              <a:t> ed. Wiley &amp; Sons, New York. </a:t>
            </a:r>
          </a:p>
          <a:p>
            <a:pPr marL="457200" indent="-457200">
              <a:buNone/>
            </a:pPr>
            <a:endParaRPr lang="en-US" sz="1400" dirty="0"/>
          </a:p>
        </p:txBody>
      </p:sp>
    </p:spTree>
    <p:extLst>
      <p:ext uri="{BB962C8B-B14F-4D97-AF65-F5344CB8AC3E}">
        <p14:creationId xmlns:p14="http://schemas.microsoft.com/office/powerpoint/2010/main" val="2124761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5" name="Content Placeholder 4"/>
          <p:cNvSpPr>
            <a:spLocks noGrp="1"/>
          </p:cNvSpPr>
          <p:nvPr>
            <p:ph idx="1"/>
          </p:nvPr>
        </p:nvSpPr>
        <p:spPr/>
        <p:txBody>
          <a:bodyPr>
            <a:normAutofit fontScale="92500" lnSpcReduction="20000"/>
          </a:bodyPr>
          <a:lstStyle/>
          <a:p>
            <a:pPr marL="0" indent="0" algn="ctr">
              <a:buNone/>
            </a:pPr>
            <a:r>
              <a:rPr lang="en-US" sz="2400" i="1" dirty="0" smtClean="0">
                <a:latin typeface="Cambria Math"/>
                <a:ea typeface="ＭＳ 明朝"/>
                <a:cs typeface="Times New Roman"/>
              </a:rPr>
              <a:t>logit(π</a:t>
            </a:r>
            <a:r>
              <a:rPr lang="en-US" sz="2400" i="1" baseline="-25000" dirty="0" smtClean="0">
                <a:latin typeface="Cambria Math"/>
                <a:ea typeface="ＭＳ 明朝"/>
                <a:cs typeface="Times New Roman"/>
              </a:rPr>
              <a:t>ikqj</a:t>
            </a:r>
            <a:r>
              <a:rPr lang="en-US" sz="2400" i="1" dirty="0" smtClean="0">
                <a:latin typeface="Cambria Math"/>
                <a:ea typeface="ＭＳ 明朝"/>
                <a:cs typeface="Times New Roman"/>
              </a:rPr>
              <a:t>)= α + β</a:t>
            </a:r>
            <a:r>
              <a:rPr lang="en-US" sz="2400" i="1" baseline="-25000" dirty="0" smtClean="0">
                <a:latin typeface="Cambria Math"/>
                <a:ea typeface="ＭＳ 明朝"/>
                <a:cs typeface="Times New Roman"/>
              </a:rPr>
              <a:t>k</a:t>
            </a:r>
            <a:r>
              <a:rPr lang="en-US" sz="2400" i="1" dirty="0" smtClean="0">
                <a:latin typeface="Cambria Math"/>
                <a:ea typeface="ＭＳ 明朝"/>
                <a:cs typeface="Times New Roman"/>
              </a:rPr>
              <a:t>X</a:t>
            </a:r>
            <a:r>
              <a:rPr lang="en-US" sz="2400" i="1" baseline="-25000" dirty="0" smtClean="0">
                <a:latin typeface="Cambria Math"/>
                <a:ea typeface="ＭＳ 明朝"/>
                <a:cs typeface="Times New Roman"/>
              </a:rPr>
              <a:t>ik </a:t>
            </a:r>
            <a:r>
              <a:rPr lang="en-US" sz="2400" i="1" dirty="0" smtClean="0">
                <a:latin typeface="Cambria Math"/>
                <a:ea typeface="ＭＳ 明朝"/>
                <a:cs typeface="Times New Roman"/>
              </a:rPr>
              <a:t>+ φ</a:t>
            </a:r>
            <a:r>
              <a:rPr lang="en-US" sz="2400" i="1" baseline="-25000" dirty="0" smtClean="0">
                <a:latin typeface="Cambria Math"/>
                <a:ea typeface="ＭＳ 明朝"/>
                <a:cs typeface="Times New Roman"/>
              </a:rPr>
              <a:t>q</a:t>
            </a:r>
            <a:r>
              <a:rPr lang="en-US" sz="2400" i="1" dirty="0" smtClean="0">
                <a:latin typeface="Cambria Math"/>
                <a:ea typeface="ＭＳ 明朝"/>
                <a:cs typeface="Times New Roman"/>
              </a:rPr>
              <a:t>W</a:t>
            </a:r>
            <a:r>
              <a:rPr lang="en-US" sz="2400" i="1" baseline="-25000" dirty="0" smtClean="0">
                <a:latin typeface="Cambria Math"/>
                <a:ea typeface="ＭＳ 明朝"/>
                <a:cs typeface="Times New Roman"/>
              </a:rPr>
              <a:t>iq </a:t>
            </a:r>
            <a:r>
              <a:rPr lang="en-US" sz="2400" i="1" dirty="0" smtClean="0">
                <a:latin typeface="Cambria Math"/>
                <a:ea typeface="ＭＳ 明朝"/>
                <a:cs typeface="Times New Roman"/>
              </a:rPr>
              <a:t>+ δ</a:t>
            </a:r>
            <a:r>
              <a:rPr lang="en-US" sz="2400" i="1" baseline="-25000" dirty="0" smtClean="0">
                <a:latin typeface="Cambria Math"/>
                <a:ea typeface="ＭＳ 明朝"/>
                <a:cs typeface="Times New Roman"/>
              </a:rPr>
              <a:t>j</a:t>
            </a:r>
            <a:r>
              <a:rPr lang="en-US" sz="2400" i="1" dirty="0" smtClean="0">
                <a:latin typeface="Cambria Math"/>
                <a:ea typeface="ＭＳ 明朝"/>
                <a:cs typeface="Times New Roman"/>
              </a:rPr>
              <a:t>Z</a:t>
            </a:r>
            <a:r>
              <a:rPr lang="en-US" sz="2400" i="1" baseline="-25000" dirty="0" smtClean="0">
                <a:latin typeface="Cambria Math"/>
                <a:ea typeface="ＭＳ 明朝"/>
                <a:cs typeface="Times New Roman"/>
              </a:rPr>
              <a:t>ij </a:t>
            </a:r>
            <a:r>
              <a:rPr lang="en-US" sz="2400" i="1" dirty="0" smtClean="0">
                <a:latin typeface="Cambria Math"/>
                <a:ea typeface="ＭＳ 明朝"/>
                <a:cs typeface="Times New Roman"/>
              </a:rPr>
              <a:t>+ </a:t>
            </a:r>
            <a:r>
              <a:rPr lang="en-US" sz="2400" i="1" dirty="0">
                <a:latin typeface="Cambria Math"/>
                <a:ea typeface="ＭＳ 明朝"/>
                <a:cs typeface="Times New Roman"/>
              </a:rPr>
              <a:t>μ</a:t>
            </a:r>
            <a:r>
              <a:rPr lang="en-US" sz="2400" i="1" baseline="-25000" dirty="0">
                <a:latin typeface="Cambria Math"/>
                <a:ea typeface="ＭＳ 明朝"/>
                <a:cs typeface="Times New Roman"/>
              </a:rPr>
              <a:t>i</a:t>
            </a:r>
            <a:r>
              <a:rPr lang="en-US" sz="2400" i="1" dirty="0">
                <a:latin typeface="Cambria Math"/>
                <a:ea typeface="ＭＳ 明朝"/>
                <a:cs typeface="Times New Roman"/>
              </a:rPr>
              <a:t> </a:t>
            </a:r>
            <a:endParaRPr lang="en-US" sz="2400" i="1" dirty="0" smtClean="0">
              <a:latin typeface="Cambria Math"/>
              <a:ea typeface="ＭＳ 明朝"/>
              <a:cs typeface="Times New Roman"/>
            </a:endParaRPr>
          </a:p>
          <a:p>
            <a:pPr marL="0" indent="0" algn="ctr">
              <a:buNone/>
            </a:pPr>
            <a:r>
              <a:rPr lang="en-US" sz="2000" i="1" dirty="0" smtClean="0">
                <a:latin typeface="Cambria Math"/>
                <a:ea typeface="ＭＳ 明朝"/>
                <a:cs typeface="Times New Roman"/>
              </a:rPr>
              <a:t>π</a:t>
            </a:r>
            <a:r>
              <a:rPr lang="en-US" sz="2000" i="1" baseline="-25000" dirty="0" smtClean="0">
                <a:latin typeface="Cambria Math"/>
                <a:ea typeface="ＭＳ 明朝"/>
                <a:cs typeface="Times New Roman"/>
              </a:rPr>
              <a:t>ikqj </a:t>
            </a:r>
            <a:r>
              <a:rPr lang="en-US" sz="2000" i="1" dirty="0" smtClean="0">
                <a:latin typeface="Cambria Math"/>
                <a:ea typeface="ＭＳ 明朝"/>
                <a:cs typeface="Times New Roman"/>
              </a:rPr>
              <a:t>= probability of choosing  to play</a:t>
            </a:r>
            <a:endParaRPr lang="en-US" dirty="0" smtClean="0"/>
          </a:p>
          <a:p>
            <a:pPr marL="0" indent="0" algn="ctr">
              <a:buNone/>
            </a:pPr>
            <a:r>
              <a:rPr lang="en-US" dirty="0" smtClean="0"/>
              <a:t>β</a:t>
            </a:r>
            <a:r>
              <a:rPr lang="en-US" baseline="-25000" dirty="0" smtClean="0"/>
              <a:t>k</a:t>
            </a:r>
            <a:r>
              <a:rPr lang="en-US" dirty="0" smtClean="0"/>
              <a:t>X</a:t>
            </a:r>
            <a:r>
              <a:rPr lang="en-US" baseline="-25000" dirty="0" smtClean="0"/>
              <a:t>ik</a:t>
            </a:r>
            <a:r>
              <a:rPr lang="en-US" dirty="0" smtClean="0"/>
              <a:t> </a:t>
            </a:r>
            <a:r>
              <a:rPr lang="en-US" dirty="0"/>
              <a:t>= vector of quantitative variables </a:t>
            </a:r>
            <a:endParaRPr lang="en-US" dirty="0" smtClean="0"/>
          </a:p>
          <a:p>
            <a:pPr marL="0" indent="0" algn="ctr">
              <a:buNone/>
            </a:pPr>
            <a:endParaRPr lang="en-US" dirty="0" smtClean="0"/>
          </a:p>
          <a:p>
            <a:pPr lvl="1"/>
            <a:r>
              <a:rPr lang="en-US" dirty="0"/>
              <a:t>C</a:t>
            </a:r>
            <a:r>
              <a:rPr lang="en-US" dirty="0" smtClean="0"/>
              <a:t>hild – ages 5 - 8</a:t>
            </a:r>
          </a:p>
          <a:p>
            <a:pPr lvl="1"/>
            <a:r>
              <a:rPr lang="en-US" dirty="0" smtClean="0"/>
              <a:t>Novice Adult – over 18 years, but no economics degree</a:t>
            </a:r>
            <a:endParaRPr lang="en-US" dirty="0"/>
          </a:p>
          <a:p>
            <a:pPr lvl="1"/>
            <a:r>
              <a:rPr lang="en-US" dirty="0" smtClean="0"/>
              <a:t>Expert Adult </a:t>
            </a:r>
            <a:r>
              <a:rPr lang="en-US" dirty="0"/>
              <a:t>– </a:t>
            </a:r>
            <a:r>
              <a:rPr lang="en-US" dirty="0" smtClean="0"/>
              <a:t>over 18 years with economics degree</a:t>
            </a:r>
            <a:endParaRPr lang="en-US" dirty="0"/>
          </a:p>
          <a:p>
            <a:pPr lvl="1"/>
            <a:r>
              <a:rPr lang="en-US" dirty="0"/>
              <a:t>skill </a:t>
            </a:r>
            <a:r>
              <a:rPr lang="en-US" dirty="0" smtClean="0"/>
              <a:t>–rank compared to other players (4=best)</a:t>
            </a:r>
            <a:endParaRPr lang="en-US" dirty="0"/>
          </a:p>
          <a:p>
            <a:pPr lvl="1"/>
            <a:r>
              <a:rPr lang="en-US" dirty="0"/>
              <a:t>lagged </a:t>
            </a:r>
            <a:r>
              <a:rPr lang="en-US" dirty="0" smtClean="0"/>
              <a:t>performance –balls received in the previous round</a:t>
            </a:r>
            <a:endParaRPr lang="en-US" dirty="0"/>
          </a:p>
        </p:txBody>
      </p:sp>
    </p:spTree>
    <p:extLst>
      <p:ext uri="{BB962C8B-B14F-4D97-AF65-F5344CB8AC3E}">
        <p14:creationId xmlns:p14="http://schemas.microsoft.com/office/powerpoint/2010/main" val="577218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5" name="Content Placeholder 4"/>
          <p:cNvSpPr>
            <a:spLocks noGrp="1"/>
          </p:cNvSpPr>
          <p:nvPr>
            <p:ph idx="1"/>
          </p:nvPr>
        </p:nvSpPr>
        <p:spPr/>
        <p:txBody>
          <a:bodyPr>
            <a:normAutofit/>
          </a:bodyPr>
          <a:lstStyle/>
          <a:p>
            <a:pPr marL="0" indent="0" algn="ctr">
              <a:buNone/>
            </a:pPr>
            <a:r>
              <a:rPr lang="en-US" sz="2000" i="1" dirty="0">
                <a:latin typeface="Cambria Math"/>
                <a:ea typeface="ＭＳ 明朝"/>
                <a:cs typeface="Times New Roman"/>
              </a:rPr>
              <a:t>logit(π</a:t>
            </a:r>
            <a:r>
              <a:rPr lang="en-US" sz="2000" i="1" baseline="-25000" dirty="0">
                <a:latin typeface="Cambria Math"/>
                <a:ea typeface="ＭＳ 明朝"/>
                <a:cs typeface="Times New Roman"/>
              </a:rPr>
              <a:t>ikqj</a:t>
            </a:r>
            <a:r>
              <a:rPr lang="en-US" sz="2000" i="1" dirty="0">
                <a:latin typeface="Cambria Math"/>
                <a:ea typeface="ＭＳ 明朝"/>
                <a:cs typeface="Times New Roman"/>
              </a:rPr>
              <a:t>)= α + β</a:t>
            </a:r>
            <a:r>
              <a:rPr lang="en-US" sz="2000" i="1" baseline="-25000" dirty="0">
                <a:latin typeface="Cambria Math"/>
                <a:ea typeface="ＭＳ 明朝"/>
                <a:cs typeface="Times New Roman"/>
              </a:rPr>
              <a:t>k</a:t>
            </a:r>
            <a:r>
              <a:rPr lang="en-US" sz="2000" i="1" dirty="0">
                <a:latin typeface="Cambria Math"/>
                <a:ea typeface="ＭＳ 明朝"/>
                <a:cs typeface="Times New Roman"/>
              </a:rPr>
              <a:t>X</a:t>
            </a:r>
            <a:r>
              <a:rPr lang="en-US" sz="2000" i="1" baseline="-25000" dirty="0">
                <a:latin typeface="Cambria Math"/>
                <a:ea typeface="ＭＳ 明朝"/>
                <a:cs typeface="Times New Roman"/>
              </a:rPr>
              <a:t>ik </a:t>
            </a:r>
            <a:r>
              <a:rPr lang="en-US" sz="2000" i="1" dirty="0">
                <a:latin typeface="Cambria Math"/>
                <a:ea typeface="ＭＳ 明朝"/>
                <a:cs typeface="Times New Roman"/>
              </a:rPr>
              <a:t>+ φ</a:t>
            </a:r>
            <a:r>
              <a:rPr lang="en-US" sz="2000" i="1" baseline="-25000" dirty="0">
                <a:latin typeface="Cambria Math"/>
                <a:ea typeface="ＭＳ 明朝"/>
                <a:cs typeface="Times New Roman"/>
              </a:rPr>
              <a:t>q</a:t>
            </a:r>
            <a:r>
              <a:rPr lang="en-US" sz="2000" i="1" dirty="0">
                <a:latin typeface="Cambria Math"/>
                <a:ea typeface="ＭＳ 明朝"/>
                <a:cs typeface="Times New Roman"/>
              </a:rPr>
              <a:t>W</a:t>
            </a:r>
            <a:r>
              <a:rPr lang="en-US" sz="2000" i="1" baseline="-25000" dirty="0">
                <a:latin typeface="Cambria Math"/>
                <a:ea typeface="ＭＳ 明朝"/>
                <a:cs typeface="Times New Roman"/>
              </a:rPr>
              <a:t>iq </a:t>
            </a:r>
            <a:r>
              <a:rPr lang="en-US" sz="2000" i="1" dirty="0">
                <a:latin typeface="Cambria Math"/>
                <a:ea typeface="ＭＳ 明朝"/>
                <a:cs typeface="Times New Roman"/>
              </a:rPr>
              <a:t>+ δ</a:t>
            </a:r>
            <a:r>
              <a:rPr lang="en-US" sz="2000" i="1" baseline="-25000" dirty="0">
                <a:latin typeface="Cambria Math"/>
                <a:ea typeface="ＭＳ 明朝"/>
                <a:cs typeface="Times New Roman"/>
              </a:rPr>
              <a:t>j</a:t>
            </a:r>
            <a:r>
              <a:rPr lang="en-US" sz="2000" i="1" dirty="0">
                <a:latin typeface="Cambria Math"/>
                <a:ea typeface="ＭＳ 明朝"/>
                <a:cs typeface="Times New Roman"/>
              </a:rPr>
              <a:t>Z</a:t>
            </a:r>
            <a:r>
              <a:rPr lang="en-US" sz="2000" i="1" baseline="-25000" dirty="0">
                <a:latin typeface="Cambria Math"/>
                <a:ea typeface="ＭＳ 明朝"/>
                <a:cs typeface="Times New Roman"/>
              </a:rPr>
              <a:t>ij </a:t>
            </a:r>
            <a:r>
              <a:rPr lang="en-US" sz="2000" i="1" dirty="0">
                <a:latin typeface="Cambria Math"/>
                <a:ea typeface="ＭＳ 明朝"/>
                <a:cs typeface="Times New Roman"/>
              </a:rPr>
              <a:t>+ μ</a:t>
            </a:r>
            <a:r>
              <a:rPr lang="en-US" sz="2000" i="1" baseline="-25000" dirty="0">
                <a:latin typeface="Cambria Math"/>
                <a:ea typeface="ＭＳ 明朝"/>
                <a:cs typeface="Times New Roman"/>
              </a:rPr>
              <a:t>i</a:t>
            </a:r>
            <a:r>
              <a:rPr lang="en-US" sz="2000" i="1" dirty="0">
                <a:latin typeface="Cambria Math"/>
                <a:ea typeface="ＭＳ 明朝"/>
                <a:cs typeface="Times New Roman"/>
              </a:rPr>
              <a:t> </a:t>
            </a:r>
            <a:endParaRPr lang="en-US" dirty="0" smtClean="0"/>
          </a:p>
          <a:p>
            <a:pPr marL="0" indent="0" algn="ctr">
              <a:buNone/>
            </a:pPr>
            <a:r>
              <a:rPr lang="en-US" dirty="0" smtClean="0"/>
              <a:t>φ</a:t>
            </a:r>
            <a:r>
              <a:rPr lang="en-US" baseline="-25000" dirty="0" smtClean="0"/>
              <a:t>q</a:t>
            </a:r>
            <a:r>
              <a:rPr lang="en-US" dirty="0" smtClean="0"/>
              <a:t>W</a:t>
            </a:r>
            <a:r>
              <a:rPr lang="en-US" baseline="-25000" dirty="0" smtClean="0"/>
              <a:t>iq</a:t>
            </a:r>
            <a:r>
              <a:rPr lang="en-US" dirty="0" smtClean="0"/>
              <a:t> </a:t>
            </a:r>
            <a:r>
              <a:rPr lang="en-US" dirty="0"/>
              <a:t>= vector of quantitized </a:t>
            </a:r>
            <a:r>
              <a:rPr lang="en-US" dirty="0" smtClean="0"/>
              <a:t>variables</a:t>
            </a:r>
          </a:p>
          <a:p>
            <a:pPr marL="0" indent="0" algn="ctr">
              <a:buNone/>
            </a:pPr>
            <a:endParaRPr lang="en-US" dirty="0"/>
          </a:p>
          <a:p>
            <a:pPr lvl="1"/>
            <a:r>
              <a:rPr lang="en-US" dirty="0"/>
              <a:t>stated </a:t>
            </a:r>
            <a:r>
              <a:rPr lang="en-US" dirty="0" smtClean="0"/>
              <a:t>playing preference </a:t>
            </a:r>
            <a:r>
              <a:rPr lang="en-US" dirty="0"/>
              <a:t>– </a:t>
            </a:r>
            <a:r>
              <a:rPr lang="en-US" dirty="0" smtClean="0"/>
              <a:t>(</a:t>
            </a:r>
            <a:r>
              <a:rPr lang="en-US" dirty="0"/>
              <a:t>prefer allocation, prefer game)</a:t>
            </a:r>
          </a:p>
          <a:p>
            <a:pPr lvl="1"/>
            <a:r>
              <a:rPr lang="en-US" dirty="0"/>
              <a:t>stated equality preference – (prefer equal division, prefer </a:t>
            </a:r>
            <a:r>
              <a:rPr lang="en-US" dirty="0" smtClean="0"/>
              <a:t>equal </a:t>
            </a:r>
            <a:r>
              <a:rPr lang="en-US" dirty="0"/>
              <a:t>opportunity</a:t>
            </a:r>
            <a:r>
              <a:rPr lang="en-US" dirty="0" smtClean="0"/>
              <a:t>)</a:t>
            </a:r>
            <a:endParaRPr lang="en-US" dirty="0"/>
          </a:p>
        </p:txBody>
      </p:sp>
    </p:spTree>
    <p:extLst>
      <p:ext uri="{BB962C8B-B14F-4D97-AF65-F5344CB8AC3E}">
        <p14:creationId xmlns:p14="http://schemas.microsoft.com/office/powerpoint/2010/main" val="225544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5" name="Content Placeholder 4"/>
          <p:cNvSpPr>
            <a:spLocks noGrp="1"/>
          </p:cNvSpPr>
          <p:nvPr>
            <p:ph idx="1"/>
          </p:nvPr>
        </p:nvSpPr>
        <p:spPr/>
        <p:txBody>
          <a:bodyPr>
            <a:normAutofit/>
          </a:bodyPr>
          <a:lstStyle/>
          <a:p>
            <a:pPr marL="0" indent="0" algn="ctr">
              <a:buNone/>
            </a:pPr>
            <a:r>
              <a:rPr lang="en-US" sz="2000" i="1" dirty="0">
                <a:latin typeface="Cambria Math"/>
                <a:ea typeface="ＭＳ 明朝"/>
                <a:cs typeface="Times New Roman"/>
              </a:rPr>
              <a:t>logit(π</a:t>
            </a:r>
            <a:r>
              <a:rPr lang="en-US" sz="2000" i="1" baseline="-25000" dirty="0">
                <a:latin typeface="Cambria Math"/>
                <a:ea typeface="ＭＳ 明朝"/>
                <a:cs typeface="Times New Roman"/>
              </a:rPr>
              <a:t>ikqj</a:t>
            </a:r>
            <a:r>
              <a:rPr lang="en-US" sz="2000" i="1" dirty="0">
                <a:latin typeface="Cambria Math"/>
                <a:ea typeface="ＭＳ 明朝"/>
                <a:cs typeface="Times New Roman"/>
              </a:rPr>
              <a:t>)= α + β</a:t>
            </a:r>
            <a:r>
              <a:rPr lang="en-US" sz="2000" i="1" baseline="-25000" dirty="0">
                <a:latin typeface="Cambria Math"/>
                <a:ea typeface="ＭＳ 明朝"/>
                <a:cs typeface="Times New Roman"/>
              </a:rPr>
              <a:t>k</a:t>
            </a:r>
            <a:r>
              <a:rPr lang="en-US" sz="2000" i="1" dirty="0">
                <a:latin typeface="Cambria Math"/>
                <a:ea typeface="ＭＳ 明朝"/>
                <a:cs typeface="Times New Roman"/>
              </a:rPr>
              <a:t>X</a:t>
            </a:r>
            <a:r>
              <a:rPr lang="en-US" sz="2000" i="1" baseline="-25000" dirty="0">
                <a:latin typeface="Cambria Math"/>
                <a:ea typeface="ＭＳ 明朝"/>
                <a:cs typeface="Times New Roman"/>
              </a:rPr>
              <a:t>ik </a:t>
            </a:r>
            <a:r>
              <a:rPr lang="en-US" sz="2000" i="1" dirty="0">
                <a:latin typeface="Cambria Math"/>
                <a:ea typeface="ＭＳ 明朝"/>
                <a:cs typeface="Times New Roman"/>
              </a:rPr>
              <a:t>+ φ</a:t>
            </a:r>
            <a:r>
              <a:rPr lang="en-US" sz="2000" i="1" baseline="-25000" dirty="0">
                <a:latin typeface="Cambria Math"/>
                <a:ea typeface="ＭＳ 明朝"/>
                <a:cs typeface="Times New Roman"/>
              </a:rPr>
              <a:t>q</a:t>
            </a:r>
            <a:r>
              <a:rPr lang="en-US" sz="2000" i="1" dirty="0">
                <a:latin typeface="Cambria Math"/>
                <a:ea typeface="ＭＳ 明朝"/>
                <a:cs typeface="Times New Roman"/>
              </a:rPr>
              <a:t>W</a:t>
            </a:r>
            <a:r>
              <a:rPr lang="en-US" sz="2000" i="1" baseline="-25000" dirty="0">
                <a:latin typeface="Cambria Math"/>
                <a:ea typeface="ＭＳ 明朝"/>
                <a:cs typeface="Times New Roman"/>
              </a:rPr>
              <a:t>iq </a:t>
            </a:r>
            <a:r>
              <a:rPr lang="en-US" sz="2000" i="1" dirty="0">
                <a:latin typeface="Cambria Math"/>
                <a:ea typeface="ＭＳ 明朝"/>
                <a:cs typeface="Times New Roman"/>
              </a:rPr>
              <a:t>+ δ</a:t>
            </a:r>
            <a:r>
              <a:rPr lang="en-US" sz="2000" i="1" baseline="-25000" dirty="0">
                <a:latin typeface="Cambria Math"/>
                <a:ea typeface="ＭＳ 明朝"/>
                <a:cs typeface="Times New Roman"/>
              </a:rPr>
              <a:t>j</a:t>
            </a:r>
            <a:r>
              <a:rPr lang="en-US" sz="2000" i="1" dirty="0">
                <a:latin typeface="Cambria Math"/>
                <a:ea typeface="ＭＳ 明朝"/>
                <a:cs typeface="Times New Roman"/>
              </a:rPr>
              <a:t>Z</a:t>
            </a:r>
            <a:r>
              <a:rPr lang="en-US" sz="2000" i="1" baseline="-25000" dirty="0">
                <a:latin typeface="Cambria Math"/>
                <a:ea typeface="ＭＳ 明朝"/>
                <a:cs typeface="Times New Roman"/>
              </a:rPr>
              <a:t>ij </a:t>
            </a:r>
            <a:r>
              <a:rPr lang="en-US" sz="2000" i="1" dirty="0">
                <a:latin typeface="Cambria Math"/>
                <a:ea typeface="ＭＳ 明朝"/>
                <a:cs typeface="Times New Roman"/>
              </a:rPr>
              <a:t>+ μ</a:t>
            </a:r>
            <a:r>
              <a:rPr lang="en-US" sz="2000" i="1" baseline="-25000" dirty="0">
                <a:latin typeface="Cambria Math"/>
                <a:ea typeface="ＭＳ 明朝"/>
                <a:cs typeface="Times New Roman"/>
              </a:rPr>
              <a:t>i</a:t>
            </a:r>
            <a:r>
              <a:rPr lang="en-US" sz="2000" i="1" dirty="0">
                <a:latin typeface="Cambria Math"/>
                <a:ea typeface="ＭＳ 明朝"/>
                <a:cs typeface="Times New Roman"/>
              </a:rPr>
              <a:t> </a:t>
            </a:r>
            <a:endParaRPr lang="en-US" sz="2000" dirty="0"/>
          </a:p>
          <a:p>
            <a:pPr marL="0" indent="0" algn="ctr">
              <a:buNone/>
            </a:pPr>
            <a:r>
              <a:rPr lang="en-US" dirty="0" smtClean="0"/>
              <a:t>δ</a:t>
            </a:r>
            <a:r>
              <a:rPr lang="en-US" baseline="-25000" dirty="0" smtClean="0"/>
              <a:t>j</a:t>
            </a:r>
            <a:r>
              <a:rPr lang="en-US" dirty="0" smtClean="0"/>
              <a:t>Z</a:t>
            </a:r>
            <a:r>
              <a:rPr lang="en-US" baseline="-25000" dirty="0" smtClean="0"/>
              <a:t>ij</a:t>
            </a:r>
            <a:r>
              <a:rPr lang="en-US" dirty="0" smtClean="0"/>
              <a:t> </a:t>
            </a:r>
            <a:r>
              <a:rPr lang="en-US" dirty="0"/>
              <a:t>= vector of control </a:t>
            </a:r>
            <a:r>
              <a:rPr lang="en-US" dirty="0" smtClean="0"/>
              <a:t>variables</a:t>
            </a:r>
          </a:p>
          <a:p>
            <a:pPr marL="0" indent="0" algn="ctr">
              <a:buNone/>
            </a:pPr>
            <a:r>
              <a:rPr lang="en-US" dirty="0" smtClean="0"/>
              <a:t> </a:t>
            </a:r>
            <a:endParaRPr lang="en-US" dirty="0"/>
          </a:p>
          <a:p>
            <a:pPr lvl="1"/>
            <a:r>
              <a:rPr lang="en-US" dirty="0"/>
              <a:t>gender – </a:t>
            </a:r>
            <a:r>
              <a:rPr lang="en-US" dirty="0" smtClean="0"/>
              <a:t>(</a:t>
            </a:r>
            <a:r>
              <a:rPr lang="en-US" dirty="0"/>
              <a:t>male, female</a:t>
            </a:r>
            <a:r>
              <a:rPr lang="en-US" dirty="0" smtClean="0"/>
              <a:t>)</a:t>
            </a:r>
            <a:endParaRPr lang="en-US" dirty="0"/>
          </a:p>
        </p:txBody>
      </p:sp>
    </p:spTree>
    <p:extLst>
      <p:ext uri="{BB962C8B-B14F-4D97-AF65-F5344CB8AC3E}">
        <p14:creationId xmlns:p14="http://schemas.microsoft.com/office/powerpoint/2010/main" val="225544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1143000" y="69674"/>
            <a:ext cx="6858000" cy="249922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Rectangle 46"/>
          <p:cNvSpPr/>
          <p:nvPr/>
        </p:nvSpPr>
        <p:spPr>
          <a:xfrm>
            <a:off x="2128705" y="669151"/>
            <a:ext cx="1956816" cy="640080"/>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QUAN Data Collection</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Rectangle 47"/>
          <p:cNvSpPr/>
          <p:nvPr/>
        </p:nvSpPr>
        <p:spPr>
          <a:xfrm>
            <a:off x="4810060" y="168887"/>
            <a:ext cx="1954326" cy="640631"/>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Collection (a)</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9" name="Rectangle 48"/>
          <p:cNvSpPr/>
          <p:nvPr/>
        </p:nvSpPr>
        <p:spPr>
          <a:xfrm>
            <a:off x="4810059" y="902776"/>
            <a:ext cx="1956816" cy="640080"/>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Collection (b)</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Rectangle 51"/>
          <p:cNvSpPr/>
          <p:nvPr/>
        </p:nvSpPr>
        <p:spPr>
          <a:xfrm>
            <a:off x="4793890" y="1736813"/>
            <a:ext cx="1956816" cy="640080"/>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Analysis (1)</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1" name="Straight Arrow Connector 60"/>
          <p:cNvCxnSpPr>
            <a:stCxn id="49" idx="2"/>
            <a:endCxn id="52" idx="0"/>
          </p:cNvCxnSpPr>
          <p:nvPr/>
        </p:nvCxnSpPr>
        <p:spPr>
          <a:xfrm flipH="1">
            <a:off x="5772300" y="1542855"/>
            <a:ext cx="16169" cy="193958"/>
          </a:xfrm>
          <a:prstGeom prst="straightConnector1">
            <a:avLst/>
          </a:prstGeom>
          <a:solidFill>
            <a:sysClr val="window" lastClr="FFFFFF"/>
          </a:solidFill>
          <a:ln w="25400" cap="flat" cmpd="sng" algn="ctr">
            <a:solidFill>
              <a:schemeClr val="accent5"/>
            </a:solidFill>
            <a:prstDash val="solid"/>
            <a:tailEnd type="arrow"/>
          </a:ln>
          <a:effectLst/>
        </p:spPr>
      </p:cxnSp>
      <p:cxnSp>
        <p:nvCxnSpPr>
          <p:cNvPr id="62" name="Curved Connector 61"/>
          <p:cNvCxnSpPr>
            <a:stCxn id="48" idx="1"/>
            <a:endCxn id="52" idx="1"/>
          </p:cNvCxnSpPr>
          <p:nvPr/>
        </p:nvCxnSpPr>
        <p:spPr>
          <a:xfrm rot="10800000" flipV="1">
            <a:off x="4793890" y="489202"/>
            <a:ext cx="16170" cy="1567651"/>
          </a:xfrm>
          <a:prstGeom prst="curvedConnector3">
            <a:avLst>
              <a:gd name="adj1" fmla="val 1513729"/>
            </a:avLst>
          </a:prstGeom>
          <a:solidFill>
            <a:sysClr val="window" lastClr="FFFFFF"/>
          </a:solidFill>
          <a:ln w="25400" cap="flat" cmpd="sng" algn="ctr">
            <a:solidFill>
              <a:schemeClr val="accent5"/>
            </a:solidFill>
            <a:prstDash val="solid"/>
            <a:tailEnd type="arrow"/>
          </a:ln>
          <a:effectLst/>
        </p:spPr>
      </p:cxnSp>
      <p:sp>
        <p:nvSpPr>
          <p:cNvPr id="63" name="TextBox 62"/>
          <p:cNvSpPr txBox="1"/>
          <p:nvPr/>
        </p:nvSpPr>
        <p:spPr>
          <a:xfrm rot="16200000">
            <a:off x="391615" y="1042057"/>
            <a:ext cx="2208007" cy="46166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accent5"/>
                </a:solidFill>
                <a:effectLst/>
                <a:uLnTx/>
                <a:uFillTx/>
              </a:rPr>
              <a:t>Data Collection</a:t>
            </a:r>
            <a:endParaRPr kumimoji="0" lang="en-US" sz="2400" b="0" i="0" u="none" strike="noStrike" kern="0" cap="none" spc="0" normalizeH="0" baseline="0" noProof="0" dirty="0">
              <a:ln>
                <a:noFill/>
              </a:ln>
              <a:solidFill>
                <a:schemeClr val="accent5"/>
              </a:solidFill>
              <a:effectLst/>
              <a:uLnTx/>
              <a:uFillTx/>
            </a:endParaRPr>
          </a:p>
        </p:txBody>
      </p:sp>
    </p:spTree>
    <p:extLst>
      <p:ext uri="{BB962C8B-B14F-4D97-AF65-F5344CB8AC3E}">
        <p14:creationId xmlns:p14="http://schemas.microsoft.com/office/powerpoint/2010/main" val="1979826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4BACC6"/>
                </a:solidFill>
              </a:rPr>
              <a:t>Qualitative Data – Pre Experiment</a:t>
            </a:r>
            <a:endParaRPr lang="en-US" sz="3600" dirty="0">
              <a:solidFill>
                <a:srgbClr val="4BACC6"/>
              </a:solidFill>
            </a:endParaRPr>
          </a:p>
        </p:txBody>
      </p:sp>
      <p:grpSp>
        <p:nvGrpSpPr>
          <p:cNvPr id="25" name="Group 24"/>
          <p:cNvGrpSpPr/>
          <p:nvPr/>
        </p:nvGrpSpPr>
        <p:grpSpPr>
          <a:xfrm>
            <a:off x="1539810" y="1541226"/>
            <a:ext cx="5681647" cy="4010242"/>
            <a:chOff x="1539808" y="1527420"/>
            <a:chExt cx="5681647" cy="4010242"/>
          </a:xfrm>
        </p:grpSpPr>
        <p:pic>
          <p:nvPicPr>
            <p:cNvPr id="5" name="Picture 4"/>
            <p:cNvPicPr>
              <a:picLocks noChangeAspect="1"/>
            </p:cNvPicPr>
            <p:nvPr/>
          </p:nvPicPr>
          <p:blipFill>
            <a:blip r:embed="rId2"/>
            <a:stretch>
              <a:fillRect/>
            </a:stretch>
          </p:blipFill>
          <p:spPr>
            <a:xfrm>
              <a:off x="2321375" y="2034178"/>
              <a:ext cx="1206122" cy="1187583"/>
            </a:xfrm>
            <a:prstGeom prst="rect">
              <a:avLst/>
            </a:prstGeom>
          </p:spPr>
        </p:pic>
        <p:pic>
          <p:nvPicPr>
            <p:cNvPr id="6" name="Picture 5"/>
            <p:cNvPicPr>
              <a:picLocks noChangeAspect="1"/>
            </p:cNvPicPr>
            <p:nvPr/>
          </p:nvPicPr>
          <p:blipFill>
            <a:blip r:embed="rId2"/>
            <a:stretch>
              <a:fillRect/>
            </a:stretch>
          </p:blipFill>
          <p:spPr>
            <a:xfrm>
              <a:off x="1539808" y="1753258"/>
              <a:ext cx="1206122" cy="1187583"/>
            </a:xfrm>
            <a:prstGeom prst="rect">
              <a:avLst/>
            </a:prstGeom>
          </p:spPr>
        </p:pic>
        <p:pic>
          <p:nvPicPr>
            <p:cNvPr id="7" name="Picture 6"/>
            <p:cNvPicPr>
              <a:picLocks noChangeAspect="1"/>
            </p:cNvPicPr>
            <p:nvPr/>
          </p:nvPicPr>
          <p:blipFill>
            <a:blip r:embed="rId2"/>
            <a:stretch>
              <a:fillRect/>
            </a:stretch>
          </p:blipFill>
          <p:spPr>
            <a:xfrm>
              <a:off x="2255169" y="2773814"/>
              <a:ext cx="1206122" cy="1187583"/>
            </a:xfrm>
            <a:prstGeom prst="rect">
              <a:avLst/>
            </a:prstGeom>
          </p:spPr>
        </p:pic>
        <p:pic>
          <p:nvPicPr>
            <p:cNvPr id="8" name="Picture 7"/>
            <p:cNvPicPr>
              <a:picLocks noChangeAspect="1"/>
            </p:cNvPicPr>
            <p:nvPr/>
          </p:nvPicPr>
          <p:blipFill>
            <a:blip r:embed="rId2"/>
            <a:stretch>
              <a:fillRect/>
            </a:stretch>
          </p:blipFill>
          <p:spPr>
            <a:xfrm>
              <a:off x="3006114" y="1673907"/>
              <a:ext cx="1206122" cy="1187583"/>
            </a:xfrm>
            <a:prstGeom prst="rect">
              <a:avLst/>
            </a:prstGeom>
          </p:spPr>
        </p:pic>
        <p:pic>
          <p:nvPicPr>
            <p:cNvPr id="9" name="Picture 8"/>
            <p:cNvPicPr>
              <a:picLocks noChangeAspect="1"/>
            </p:cNvPicPr>
            <p:nvPr/>
          </p:nvPicPr>
          <p:blipFill>
            <a:blip r:embed="rId2"/>
            <a:stretch>
              <a:fillRect/>
            </a:stretch>
          </p:blipFill>
          <p:spPr>
            <a:xfrm>
              <a:off x="2858230" y="3221761"/>
              <a:ext cx="1206122" cy="1187583"/>
            </a:xfrm>
            <a:prstGeom prst="rect">
              <a:avLst/>
            </a:prstGeom>
          </p:spPr>
        </p:pic>
        <p:pic>
          <p:nvPicPr>
            <p:cNvPr id="10" name="Picture 9"/>
            <p:cNvPicPr>
              <a:picLocks noChangeAspect="1"/>
            </p:cNvPicPr>
            <p:nvPr/>
          </p:nvPicPr>
          <p:blipFill>
            <a:blip r:embed="rId2"/>
            <a:stretch>
              <a:fillRect/>
            </a:stretch>
          </p:blipFill>
          <p:spPr>
            <a:xfrm>
              <a:off x="4039732" y="1745186"/>
              <a:ext cx="1206122" cy="1187583"/>
            </a:xfrm>
            <a:prstGeom prst="rect">
              <a:avLst/>
            </a:prstGeom>
          </p:spPr>
        </p:pic>
        <p:pic>
          <p:nvPicPr>
            <p:cNvPr id="11" name="Picture 10"/>
            <p:cNvPicPr>
              <a:picLocks noChangeAspect="1"/>
            </p:cNvPicPr>
            <p:nvPr/>
          </p:nvPicPr>
          <p:blipFill>
            <a:blip r:embed="rId2"/>
            <a:stretch>
              <a:fillRect/>
            </a:stretch>
          </p:blipFill>
          <p:spPr>
            <a:xfrm>
              <a:off x="6015333" y="4055472"/>
              <a:ext cx="1206122" cy="1187583"/>
            </a:xfrm>
            <a:prstGeom prst="rect">
              <a:avLst/>
            </a:prstGeom>
          </p:spPr>
        </p:pic>
        <p:pic>
          <p:nvPicPr>
            <p:cNvPr id="12" name="Picture 11"/>
            <p:cNvPicPr>
              <a:picLocks noChangeAspect="1"/>
            </p:cNvPicPr>
            <p:nvPr/>
          </p:nvPicPr>
          <p:blipFill>
            <a:blip r:embed="rId2"/>
            <a:stretch>
              <a:fillRect/>
            </a:stretch>
          </p:blipFill>
          <p:spPr>
            <a:xfrm rot="1734527">
              <a:off x="3381635" y="1945772"/>
              <a:ext cx="1206122" cy="1187583"/>
            </a:xfrm>
            <a:prstGeom prst="rect">
              <a:avLst/>
            </a:prstGeom>
          </p:spPr>
        </p:pic>
        <p:pic>
          <p:nvPicPr>
            <p:cNvPr id="13" name="Picture 12"/>
            <p:cNvPicPr>
              <a:picLocks noChangeAspect="1"/>
            </p:cNvPicPr>
            <p:nvPr/>
          </p:nvPicPr>
          <p:blipFill>
            <a:blip r:embed="rId2"/>
            <a:stretch>
              <a:fillRect/>
            </a:stretch>
          </p:blipFill>
          <p:spPr>
            <a:xfrm rot="1734527">
              <a:off x="3937272" y="2345553"/>
              <a:ext cx="1206122" cy="1187583"/>
            </a:xfrm>
            <a:prstGeom prst="rect">
              <a:avLst/>
            </a:prstGeom>
          </p:spPr>
        </p:pic>
        <p:pic>
          <p:nvPicPr>
            <p:cNvPr id="14" name="Picture 13"/>
            <p:cNvPicPr>
              <a:picLocks noChangeAspect="1"/>
            </p:cNvPicPr>
            <p:nvPr/>
          </p:nvPicPr>
          <p:blipFill>
            <a:blip r:embed="rId2"/>
            <a:stretch>
              <a:fillRect/>
            </a:stretch>
          </p:blipFill>
          <p:spPr>
            <a:xfrm rot="1734527">
              <a:off x="5412271" y="1527420"/>
              <a:ext cx="1206122" cy="1187583"/>
            </a:xfrm>
            <a:prstGeom prst="rect">
              <a:avLst/>
            </a:prstGeom>
          </p:spPr>
        </p:pic>
        <p:pic>
          <p:nvPicPr>
            <p:cNvPr id="15" name="Picture 14"/>
            <p:cNvPicPr>
              <a:picLocks noChangeAspect="1"/>
            </p:cNvPicPr>
            <p:nvPr/>
          </p:nvPicPr>
          <p:blipFill>
            <a:blip r:embed="rId2"/>
            <a:stretch>
              <a:fillRect/>
            </a:stretch>
          </p:blipFill>
          <p:spPr>
            <a:xfrm rot="1734527">
              <a:off x="4242071" y="2861316"/>
              <a:ext cx="1206122" cy="1187583"/>
            </a:xfrm>
            <a:prstGeom prst="rect">
              <a:avLst/>
            </a:prstGeom>
          </p:spPr>
        </p:pic>
        <p:pic>
          <p:nvPicPr>
            <p:cNvPr id="16" name="Picture 15"/>
            <p:cNvPicPr>
              <a:picLocks noChangeAspect="1"/>
            </p:cNvPicPr>
            <p:nvPr/>
          </p:nvPicPr>
          <p:blipFill>
            <a:blip r:embed="rId2"/>
            <a:stretch>
              <a:fillRect/>
            </a:stretch>
          </p:blipFill>
          <p:spPr>
            <a:xfrm rot="1734527">
              <a:off x="1751710" y="3358612"/>
              <a:ext cx="1206122" cy="1187583"/>
            </a:xfrm>
            <a:prstGeom prst="rect">
              <a:avLst/>
            </a:prstGeom>
          </p:spPr>
        </p:pic>
        <p:pic>
          <p:nvPicPr>
            <p:cNvPr id="17" name="Picture 16"/>
            <p:cNvPicPr>
              <a:picLocks noChangeAspect="1"/>
            </p:cNvPicPr>
            <p:nvPr/>
          </p:nvPicPr>
          <p:blipFill>
            <a:blip r:embed="rId2"/>
            <a:stretch>
              <a:fillRect/>
            </a:stretch>
          </p:blipFill>
          <p:spPr>
            <a:xfrm rot="1734527">
              <a:off x="4775238" y="2180023"/>
              <a:ext cx="1206122" cy="1187583"/>
            </a:xfrm>
            <a:prstGeom prst="rect">
              <a:avLst/>
            </a:prstGeom>
          </p:spPr>
        </p:pic>
        <p:pic>
          <p:nvPicPr>
            <p:cNvPr id="18" name="Picture 17"/>
            <p:cNvPicPr>
              <a:picLocks noChangeAspect="1"/>
            </p:cNvPicPr>
            <p:nvPr/>
          </p:nvPicPr>
          <p:blipFill>
            <a:blip r:embed="rId2"/>
            <a:stretch>
              <a:fillRect/>
            </a:stretch>
          </p:blipFill>
          <p:spPr>
            <a:xfrm rot="1734527">
              <a:off x="5457754" y="3107347"/>
              <a:ext cx="1206122" cy="1187583"/>
            </a:xfrm>
            <a:prstGeom prst="rect">
              <a:avLst/>
            </a:prstGeom>
          </p:spPr>
        </p:pic>
        <p:pic>
          <p:nvPicPr>
            <p:cNvPr id="19" name="Picture 18"/>
            <p:cNvPicPr>
              <a:picLocks noChangeAspect="1"/>
            </p:cNvPicPr>
            <p:nvPr/>
          </p:nvPicPr>
          <p:blipFill>
            <a:blip r:embed="rId2"/>
            <a:stretch>
              <a:fillRect/>
            </a:stretch>
          </p:blipFill>
          <p:spPr>
            <a:xfrm rot="15798382">
              <a:off x="3810400" y="3944684"/>
              <a:ext cx="1206122" cy="1187583"/>
            </a:xfrm>
            <a:prstGeom prst="rect">
              <a:avLst/>
            </a:prstGeom>
          </p:spPr>
        </p:pic>
        <p:pic>
          <p:nvPicPr>
            <p:cNvPr id="20" name="Picture 19"/>
            <p:cNvPicPr>
              <a:picLocks noChangeAspect="1"/>
            </p:cNvPicPr>
            <p:nvPr/>
          </p:nvPicPr>
          <p:blipFill>
            <a:blip r:embed="rId2"/>
            <a:stretch>
              <a:fillRect/>
            </a:stretch>
          </p:blipFill>
          <p:spPr>
            <a:xfrm rot="15798382">
              <a:off x="2264399" y="4340809"/>
              <a:ext cx="1206122" cy="1187583"/>
            </a:xfrm>
            <a:prstGeom prst="rect">
              <a:avLst/>
            </a:prstGeom>
          </p:spPr>
        </p:pic>
        <p:pic>
          <p:nvPicPr>
            <p:cNvPr id="21" name="Picture 20"/>
            <p:cNvPicPr>
              <a:picLocks noChangeAspect="1"/>
            </p:cNvPicPr>
            <p:nvPr/>
          </p:nvPicPr>
          <p:blipFill>
            <a:blip r:embed="rId2"/>
            <a:stretch>
              <a:fillRect/>
            </a:stretch>
          </p:blipFill>
          <p:spPr>
            <a:xfrm rot="15798382">
              <a:off x="4849626" y="4340808"/>
              <a:ext cx="1206122" cy="1187583"/>
            </a:xfrm>
            <a:prstGeom prst="rect">
              <a:avLst/>
            </a:prstGeom>
          </p:spPr>
        </p:pic>
        <p:pic>
          <p:nvPicPr>
            <p:cNvPr id="22" name="Picture 21"/>
            <p:cNvPicPr>
              <a:picLocks noChangeAspect="1"/>
            </p:cNvPicPr>
            <p:nvPr/>
          </p:nvPicPr>
          <p:blipFill>
            <a:blip r:embed="rId2"/>
            <a:stretch>
              <a:fillRect/>
            </a:stretch>
          </p:blipFill>
          <p:spPr>
            <a:xfrm rot="15798382">
              <a:off x="3122309" y="4129844"/>
              <a:ext cx="1206122" cy="1187583"/>
            </a:xfrm>
            <a:prstGeom prst="rect">
              <a:avLst/>
            </a:prstGeom>
          </p:spPr>
        </p:pic>
        <p:pic>
          <p:nvPicPr>
            <p:cNvPr id="23" name="Picture 22"/>
            <p:cNvPicPr>
              <a:picLocks noChangeAspect="1"/>
            </p:cNvPicPr>
            <p:nvPr/>
          </p:nvPicPr>
          <p:blipFill>
            <a:blip r:embed="rId2"/>
            <a:stretch>
              <a:fillRect/>
            </a:stretch>
          </p:blipFill>
          <p:spPr>
            <a:xfrm rot="15798382">
              <a:off x="4752234" y="3215445"/>
              <a:ext cx="1206122" cy="1187583"/>
            </a:xfrm>
            <a:prstGeom prst="rect">
              <a:avLst/>
            </a:prstGeom>
          </p:spPr>
        </p:pic>
        <p:pic>
          <p:nvPicPr>
            <p:cNvPr id="24" name="Picture 23"/>
            <p:cNvPicPr>
              <a:picLocks noChangeAspect="1"/>
            </p:cNvPicPr>
            <p:nvPr/>
          </p:nvPicPr>
          <p:blipFill>
            <a:blip r:embed="rId2"/>
            <a:stretch>
              <a:fillRect/>
            </a:stretch>
          </p:blipFill>
          <p:spPr>
            <a:xfrm rot="15798382">
              <a:off x="5842142" y="2488720"/>
              <a:ext cx="1206122" cy="1187583"/>
            </a:xfrm>
            <a:prstGeom prst="rect">
              <a:avLst/>
            </a:prstGeom>
          </p:spPr>
        </p:pic>
      </p:grpSp>
    </p:spTree>
    <p:extLst>
      <p:ext uri="{BB962C8B-B14F-4D97-AF65-F5344CB8AC3E}">
        <p14:creationId xmlns:p14="http://schemas.microsoft.com/office/powerpoint/2010/main" val="10984945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4BACC6"/>
                </a:solidFill>
              </a:rPr>
              <a:t>Qualitative Data – Pre Experiment</a:t>
            </a:r>
            <a:endParaRPr lang="en-US" sz="3600" dirty="0">
              <a:solidFill>
                <a:srgbClr val="4BACC6"/>
              </a:solidFill>
            </a:endParaRPr>
          </a:p>
        </p:txBody>
      </p:sp>
      <p:pic>
        <p:nvPicPr>
          <p:cNvPr id="5" name="Picture 4"/>
          <p:cNvPicPr>
            <a:picLocks noChangeAspect="1"/>
          </p:cNvPicPr>
          <p:nvPr/>
        </p:nvPicPr>
        <p:blipFill>
          <a:blip r:embed="rId2"/>
          <a:stretch>
            <a:fillRect/>
          </a:stretch>
        </p:blipFill>
        <p:spPr>
          <a:xfrm>
            <a:off x="2468134" y="2454255"/>
            <a:ext cx="1206122" cy="1187584"/>
          </a:xfrm>
          <a:prstGeom prst="rect">
            <a:avLst/>
          </a:prstGeom>
        </p:spPr>
      </p:pic>
      <p:pic>
        <p:nvPicPr>
          <p:cNvPr id="6" name="Picture 5"/>
          <p:cNvPicPr>
            <a:picLocks noChangeAspect="1"/>
          </p:cNvPicPr>
          <p:nvPr/>
        </p:nvPicPr>
        <p:blipFill>
          <a:blip r:embed="rId2"/>
          <a:stretch>
            <a:fillRect/>
          </a:stretch>
        </p:blipFill>
        <p:spPr>
          <a:xfrm>
            <a:off x="1539808" y="1753259"/>
            <a:ext cx="1206122" cy="1187584"/>
          </a:xfrm>
          <a:prstGeom prst="rect">
            <a:avLst/>
          </a:prstGeom>
        </p:spPr>
      </p:pic>
      <p:pic>
        <p:nvPicPr>
          <p:cNvPr id="7" name="Picture 6"/>
          <p:cNvPicPr>
            <a:picLocks noChangeAspect="1"/>
          </p:cNvPicPr>
          <p:nvPr/>
        </p:nvPicPr>
        <p:blipFill>
          <a:blip r:embed="rId2"/>
          <a:stretch>
            <a:fillRect/>
          </a:stretch>
        </p:blipFill>
        <p:spPr>
          <a:xfrm>
            <a:off x="1652108" y="3961397"/>
            <a:ext cx="1206122" cy="1187584"/>
          </a:xfrm>
          <a:prstGeom prst="rect">
            <a:avLst/>
          </a:prstGeom>
        </p:spPr>
      </p:pic>
      <p:pic>
        <p:nvPicPr>
          <p:cNvPr id="8" name="Picture 7"/>
          <p:cNvPicPr>
            <a:picLocks noChangeAspect="1"/>
          </p:cNvPicPr>
          <p:nvPr/>
        </p:nvPicPr>
        <p:blipFill>
          <a:blip r:embed="rId2"/>
          <a:stretch>
            <a:fillRect/>
          </a:stretch>
        </p:blipFill>
        <p:spPr>
          <a:xfrm>
            <a:off x="2519248" y="3901888"/>
            <a:ext cx="1206122" cy="1187584"/>
          </a:xfrm>
          <a:prstGeom prst="rect">
            <a:avLst/>
          </a:prstGeom>
        </p:spPr>
      </p:pic>
      <p:pic>
        <p:nvPicPr>
          <p:cNvPr id="9" name="Picture 8"/>
          <p:cNvPicPr>
            <a:picLocks noChangeAspect="1"/>
          </p:cNvPicPr>
          <p:nvPr/>
        </p:nvPicPr>
        <p:blipFill>
          <a:blip r:embed="rId2"/>
          <a:stretch>
            <a:fillRect/>
          </a:stretch>
        </p:blipFill>
        <p:spPr>
          <a:xfrm>
            <a:off x="2745930" y="4723636"/>
            <a:ext cx="1206122" cy="1187584"/>
          </a:xfrm>
          <a:prstGeom prst="rect">
            <a:avLst/>
          </a:prstGeom>
        </p:spPr>
      </p:pic>
      <p:pic>
        <p:nvPicPr>
          <p:cNvPr id="10" name="Picture 9"/>
          <p:cNvPicPr>
            <a:picLocks noChangeAspect="1"/>
          </p:cNvPicPr>
          <p:nvPr/>
        </p:nvPicPr>
        <p:blipFill>
          <a:blip r:embed="rId2"/>
          <a:stretch>
            <a:fillRect/>
          </a:stretch>
        </p:blipFill>
        <p:spPr>
          <a:xfrm>
            <a:off x="2142869" y="2034179"/>
            <a:ext cx="1206122" cy="1187584"/>
          </a:xfrm>
          <a:prstGeom prst="rect">
            <a:avLst/>
          </a:prstGeom>
        </p:spPr>
      </p:pic>
      <p:pic>
        <p:nvPicPr>
          <p:cNvPr id="11" name="Picture 10"/>
          <p:cNvPicPr>
            <a:picLocks noChangeAspect="1"/>
          </p:cNvPicPr>
          <p:nvPr/>
        </p:nvPicPr>
        <p:blipFill>
          <a:blip r:embed="rId2"/>
          <a:stretch>
            <a:fillRect/>
          </a:stretch>
        </p:blipFill>
        <p:spPr>
          <a:xfrm>
            <a:off x="5502954" y="3953393"/>
            <a:ext cx="1206122" cy="1187584"/>
          </a:xfrm>
          <a:prstGeom prst="rect">
            <a:avLst/>
          </a:prstGeom>
        </p:spPr>
      </p:pic>
      <p:pic>
        <p:nvPicPr>
          <p:cNvPr id="12" name="Picture 11"/>
          <p:cNvPicPr>
            <a:picLocks noChangeAspect="1"/>
          </p:cNvPicPr>
          <p:nvPr/>
        </p:nvPicPr>
        <p:blipFill>
          <a:blip r:embed="rId2"/>
          <a:stretch>
            <a:fillRect/>
          </a:stretch>
        </p:blipFill>
        <p:spPr>
          <a:xfrm rot="1734527">
            <a:off x="2375610" y="1582757"/>
            <a:ext cx="1206122" cy="1187584"/>
          </a:xfrm>
          <a:prstGeom prst="rect">
            <a:avLst/>
          </a:prstGeom>
        </p:spPr>
      </p:pic>
      <p:pic>
        <p:nvPicPr>
          <p:cNvPr id="13" name="Picture 12"/>
          <p:cNvPicPr>
            <a:picLocks noChangeAspect="1"/>
          </p:cNvPicPr>
          <p:nvPr/>
        </p:nvPicPr>
        <p:blipFill>
          <a:blip r:embed="rId2"/>
          <a:stretch>
            <a:fillRect/>
          </a:stretch>
        </p:blipFill>
        <p:spPr>
          <a:xfrm rot="1734527">
            <a:off x="1526700" y="2347049"/>
            <a:ext cx="1206122" cy="1187584"/>
          </a:xfrm>
          <a:prstGeom prst="rect">
            <a:avLst/>
          </a:prstGeom>
        </p:spPr>
      </p:pic>
      <p:pic>
        <p:nvPicPr>
          <p:cNvPr id="14" name="Picture 13"/>
          <p:cNvPicPr>
            <a:picLocks noChangeAspect="1"/>
          </p:cNvPicPr>
          <p:nvPr/>
        </p:nvPicPr>
        <p:blipFill>
          <a:blip r:embed="rId2"/>
          <a:stretch>
            <a:fillRect/>
          </a:stretch>
        </p:blipFill>
        <p:spPr>
          <a:xfrm rot="1734527">
            <a:off x="5875849" y="1535721"/>
            <a:ext cx="1206122" cy="1187584"/>
          </a:xfrm>
          <a:prstGeom prst="rect">
            <a:avLst/>
          </a:prstGeom>
        </p:spPr>
      </p:pic>
      <p:pic>
        <p:nvPicPr>
          <p:cNvPr id="15" name="Picture 14"/>
          <p:cNvPicPr>
            <a:picLocks noChangeAspect="1"/>
          </p:cNvPicPr>
          <p:nvPr/>
        </p:nvPicPr>
        <p:blipFill>
          <a:blip r:embed="rId2"/>
          <a:stretch>
            <a:fillRect/>
          </a:stretch>
        </p:blipFill>
        <p:spPr>
          <a:xfrm rot="1734527">
            <a:off x="2255169" y="4119424"/>
            <a:ext cx="1206122" cy="1187584"/>
          </a:xfrm>
          <a:prstGeom prst="rect">
            <a:avLst/>
          </a:prstGeom>
        </p:spPr>
      </p:pic>
      <p:pic>
        <p:nvPicPr>
          <p:cNvPr id="16" name="Picture 15"/>
          <p:cNvPicPr>
            <a:picLocks noChangeAspect="1"/>
          </p:cNvPicPr>
          <p:nvPr/>
        </p:nvPicPr>
        <p:blipFill>
          <a:blip r:embed="rId2"/>
          <a:stretch>
            <a:fillRect/>
          </a:stretch>
        </p:blipFill>
        <p:spPr>
          <a:xfrm rot="1734527">
            <a:off x="1652107" y="4713218"/>
            <a:ext cx="1206122" cy="1187584"/>
          </a:xfrm>
          <a:prstGeom prst="rect">
            <a:avLst/>
          </a:prstGeom>
        </p:spPr>
      </p:pic>
      <p:pic>
        <p:nvPicPr>
          <p:cNvPr id="17" name="Picture 16"/>
          <p:cNvPicPr>
            <a:picLocks noChangeAspect="1"/>
          </p:cNvPicPr>
          <p:nvPr/>
        </p:nvPicPr>
        <p:blipFill>
          <a:blip r:embed="rId2"/>
          <a:stretch>
            <a:fillRect/>
          </a:stretch>
        </p:blipFill>
        <p:spPr>
          <a:xfrm rot="1734527">
            <a:off x="4812529" y="1602827"/>
            <a:ext cx="1206122" cy="1187584"/>
          </a:xfrm>
          <a:prstGeom prst="rect">
            <a:avLst/>
          </a:prstGeom>
        </p:spPr>
      </p:pic>
      <p:pic>
        <p:nvPicPr>
          <p:cNvPr id="18" name="Picture 17"/>
          <p:cNvPicPr>
            <a:picLocks noChangeAspect="1"/>
          </p:cNvPicPr>
          <p:nvPr/>
        </p:nvPicPr>
        <p:blipFill>
          <a:blip r:embed="rId2"/>
          <a:stretch>
            <a:fillRect/>
          </a:stretch>
        </p:blipFill>
        <p:spPr>
          <a:xfrm rot="1734527">
            <a:off x="5291052" y="1776543"/>
            <a:ext cx="1206122" cy="1187584"/>
          </a:xfrm>
          <a:prstGeom prst="rect">
            <a:avLst/>
          </a:prstGeom>
        </p:spPr>
      </p:pic>
      <p:pic>
        <p:nvPicPr>
          <p:cNvPr id="19" name="Picture 18"/>
          <p:cNvPicPr>
            <a:picLocks noChangeAspect="1"/>
          </p:cNvPicPr>
          <p:nvPr/>
        </p:nvPicPr>
        <p:blipFill>
          <a:blip r:embed="rId2"/>
          <a:stretch>
            <a:fillRect/>
          </a:stretch>
        </p:blipFill>
        <p:spPr>
          <a:xfrm rot="15798382">
            <a:off x="5627492" y="4798008"/>
            <a:ext cx="1206122" cy="1187583"/>
          </a:xfrm>
          <a:prstGeom prst="rect">
            <a:avLst/>
          </a:prstGeom>
        </p:spPr>
      </p:pic>
      <p:pic>
        <p:nvPicPr>
          <p:cNvPr id="20" name="Picture 19"/>
          <p:cNvPicPr>
            <a:picLocks noChangeAspect="1"/>
          </p:cNvPicPr>
          <p:nvPr/>
        </p:nvPicPr>
        <p:blipFill>
          <a:blip r:embed="rId2"/>
          <a:stretch>
            <a:fillRect/>
          </a:stretch>
        </p:blipFill>
        <p:spPr>
          <a:xfrm rot="15798382">
            <a:off x="5027181" y="4443618"/>
            <a:ext cx="1206122" cy="1187583"/>
          </a:xfrm>
          <a:prstGeom prst="rect">
            <a:avLst/>
          </a:prstGeom>
        </p:spPr>
      </p:pic>
      <p:pic>
        <p:nvPicPr>
          <p:cNvPr id="21" name="Picture 20"/>
          <p:cNvPicPr>
            <a:picLocks noChangeAspect="1"/>
          </p:cNvPicPr>
          <p:nvPr/>
        </p:nvPicPr>
        <p:blipFill>
          <a:blip r:embed="rId2"/>
          <a:stretch>
            <a:fillRect/>
          </a:stretch>
        </p:blipFill>
        <p:spPr>
          <a:xfrm rot="15798382">
            <a:off x="4751035" y="4089746"/>
            <a:ext cx="1206122" cy="1187583"/>
          </a:xfrm>
          <a:prstGeom prst="rect">
            <a:avLst/>
          </a:prstGeom>
        </p:spPr>
      </p:pic>
      <p:pic>
        <p:nvPicPr>
          <p:cNvPr id="22" name="Picture 21"/>
          <p:cNvPicPr>
            <a:picLocks noChangeAspect="1"/>
          </p:cNvPicPr>
          <p:nvPr/>
        </p:nvPicPr>
        <p:blipFill>
          <a:blip r:embed="rId2"/>
          <a:stretch>
            <a:fillRect/>
          </a:stretch>
        </p:blipFill>
        <p:spPr>
          <a:xfrm rot="15798382">
            <a:off x="4657603" y="4757910"/>
            <a:ext cx="1206122" cy="1187583"/>
          </a:xfrm>
          <a:prstGeom prst="rect">
            <a:avLst/>
          </a:prstGeom>
        </p:spPr>
      </p:pic>
      <p:pic>
        <p:nvPicPr>
          <p:cNvPr id="23" name="Picture 22"/>
          <p:cNvPicPr>
            <a:picLocks noChangeAspect="1"/>
          </p:cNvPicPr>
          <p:nvPr/>
        </p:nvPicPr>
        <p:blipFill>
          <a:blip r:embed="rId2"/>
          <a:stretch>
            <a:fillRect/>
          </a:stretch>
        </p:blipFill>
        <p:spPr>
          <a:xfrm rot="15798382">
            <a:off x="5027180" y="2162291"/>
            <a:ext cx="1206122" cy="1187583"/>
          </a:xfrm>
          <a:prstGeom prst="rect">
            <a:avLst/>
          </a:prstGeom>
        </p:spPr>
      </p:pic>
      <p:pic>
        <p:nvPicPr>
          <p:cNvPr id="24" name="Picture 23"/>
          <p:cNvPicPr>
            <a:picLocks noChangeAspect="1"/>
          </p:cNvPicPr>
          <p:nvPr/>
        </p:nvPicPr>
        <p:blipFill>
          <a:blip r:embed="rId2"/>
          <a:stretch>
            <a:fillRect/>
          </a:stretch>
        </p:blipFill>
        <p:spPr>
          <a:xfrm rot="15798382">
            <a:off x="5977678" y="2263952"/>
            <a:ext cx="1206122" cy="1187583"/>
          </a:xfrm>
          <a:prstGeom prst="rect">
            <a:avLst/>
          </a:prstGeom>
        </p:spPr>
      </p:pic>
    </p:spTree>
    <p:extLst>
      <p:ext uri="{BB962C8B-B14F-4D97-AF65-F5344CB8AC3E}">
        <p14:creationId xmlns:p14="http://schemas.microsoft.com/office/powerpoint/2010/main" val="1696704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Quantitative Data</a:t>
            </a:r>
            <a:endParaRPr lang="en-US" dirty="0">
              <a:solidFill>
                <a:schemeClr val="accent5"/>
              </a:solidFill>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0000" b="96000" l="10000" r="90000"/>
                    </a14:imgEffect>
                  </a14:imgLayer>
                </a14:imgProps>
              </a:ext>
            </a:extLst>
          </a:blip>
          <a:srcRect l="6548" r="7108"/>
          <a:stretch/>
        </p:blipFill>
        <p:spPr>
          <a:xfrm>
            <a:off x="2810375" y="540880"/>
            <a:ext cx="6297345" cy="5469998"/>
          </a:xfrm>
        </p:spPr>
      </p:pic>
      <p:sp>
        <p:nvSpPr>
          <p:cNvPr id="5" name="Content Placeholder 2"/>
          <p:cNvSpPr txBox="1">
            <a:spLocks/>
          </p:cNvSpPr>
          <p:nvPr/>
        </p:nvSpPr>
        <p:spPr>
          <a:xfrm>
            <a:off x="285592" y="5035672"/>
            <a:ext cx="7583487" cy="121658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US" dirty="0" smtClean="0">
                <a:solidFill>
                  <a:schemeClr val="tx1"/>
                </a:solidFill>
              </a:rPr>
              <a:t>Skill Treatment- 5 rounds</a:t>
            </a:r>
          </a:p>
          <a:p>
            <a:r>
              <a:rPr lang="en-US" dirty="0" smtClean="0">
                <a:solidFill>
                  <a:schemeClr val="tx1"/>
                </a:solidFill>
              </a:rPr>
              <a:t>Choice Treatment – 5 rounds</a:t>
            </a:r>
          </a:p>
          <a:p>
            <a:pPr marL="0" indent="0">
              <a:buNone/>
            </a:pPr>
            <a:endParaRPr lang="en-US" dirty="0">
              <a:solidFill>
                <a:schemeClr val="tx1"/>
              </a:solidFill>
            </a:endParaRPr>
          </a:p>
        </p:txBody>
      </p:sp>
    </p:spTree>
    <p:extLst>
      <p:ext uri="{BB962C8B-B14F-4D97-AF65-F5344CB8AC3E}">
        <p14:creationId xmlns:p14="http://schemas.microsoft.com/office/powerpoint/2010/main" val="1085940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4BACC6"/>
                </a:solidFill>
              </a:rPr>
              <a:t>Qualitative Data </a:t>
            </a:r>
            <a:r>
              <a:rPr lang="en-US" sz="3600" dirty="0" smtClean="0">
                <a:solidFill>
                  <a:srgbClr val="4BACC6"/>
                </a:solidFill>
              </a:rPr>
              <a:t>– Post </a:t>
            </a:r>
            <a:r>
              <a:rPr lang="en-US" sz="3600" dirty="0">
                <a:solidFill>
                  <a:srgbClr val="4BACC6"/>
                </a:solidFill>
              </a:rPr>
              <a:t>Experiment</a:t>
            </a:r>
          </a:p>
        </p:txBody>
      </p:sp>
      <p:grpSp>
        <p:nvGrpSpPr>
          <p:cNvPr id="10" name="Group 9"/>
          <p:cNvGrpSpPr/>
          <p:nvPr/>
        </p:nvGrpSpPr>
        <p:grpSpPr>
          <a:xfrm>
            <a:off x="3376584" y="2500760"/>
            <a:ext cx="2521574" cy="2450310"/>
            <a:chOff x="3376584" y="2500759"/>
            <a:chExt cx="2521574" cy="2450310"/>
          </a:xfrm>
        </p:grpSpPr>
        <p:pic>
          <p:nvPicPr>
            <p:cNvPr id="5" name="Picture 4"/>
            <p:cNvPicPr>
              <a:picLocks noChangeAspect="1"/>
            </p:cNvPicPr>
            <p:nvPr/>
          </p:nvPicPr>
          <p:blipFill>
            <a:blip r:embed="rId2"/>
            <a:stretch>
              <a:fillRect/>
            </a:stretch>
          </p:blipFill>
          <p:spPr>
            <a:xfrm>
              <a:off x="4646820" y="2517962"/>
              <a:ext cx="1206122" cy="1187583"/>
            </a:xfrm>
            <a:prstGeom prst="rect">
              <a:avLst/>
            </a:prstGeom>
          </p:spPr>
        </p:pic>
        <p:pic>
          <p:nvPicPr>
            <p:cNvPr id="7" name="Picture 6"/>
            <p:cNvPicPr>
              <a:picLocks noChangeAspect="1"/>
            </p:cNvPicPr>
            <p:nvPr/>
          </p:nvPicPr>
          <p:blipFill>
            <a:blip r:embed="rId2"/>
            <a:stretch>
              <a:fillRect/>
            </a:stretch>
          </p:blipFill>
          <p:spPr>
            <a:xfrm rot="2432580">
              <a:off x="4692036" y="3735330"/>
              <a:ext cx="1206122" cy="1187583"/>
            </a:xfrm>
            <a:prstGeom prst="rect">
              <a:avLst/>
            </a:prstGeom>
          </p:spPr>
        </p:pic>
        <p:pic>
          <p:nvPicPr>
            <p:cNvPr id="8" name="Picture 7"/>
            <p:cNvPicPr>
              <a:picLocks noChangeAspect="1"/>
            </p:cNvPicPr>
            <p:nvPr/>
          </p:nvPicPr>
          <p:blipFill>
            <a:blip r:embed="rId2"/>
            <a:stretch>
              <a:fillRect/>
            </a:stretch>
          </p:blipFill>
          <p:spPr>
            <a:xfrm rot="15798382">
              <a:off x="3383720" y="2510028"/>
              <a:ext cx="1206122" cy="1187583"/>
            </a:xfrm>
            <a:prstGeom prst="rect">
              <a:avLst/>
            </a:prstGeom>
          </p:spPr>
        </p:pic>
        <p:pic>
          <p:nvPicPr>
            <p:cNvPr id="9" name="Picture 8"/>
            <p:cNvPicPr>
              <a:picLocks noChangeAspect="1"/>
            </p:cNvPicPr>
            <p:nvPr/>
          </p:nvPicPr>
          <p:blipFill>
            <a:blip r:embed="rId2"/>
            <a:stretch>
              <a:fillRect/>
            </a:stretch>
          </p:blipFill>
          <p:spPr>
            <a:xfrm rot="1789510">
              <a:off x="3376584" y="3763486"/>
              <a:ext cx="1206122" cy="1187583"/>
            </a:xfrm>
            <a:prstGeom prst="rect">
              <a:avLst/>
            </a:prstGeom>
          </p:spPr>
        </p:pic>
      </p:grpSp>
      <p:grpSp>
        <p:nvGrpSpPr>
          <p:cNvPr id="11" name="Group 10"/>
          <p:cNvGrpSpPr/>
          <p:nvPr/>
        </p:nvGrpSpPr>
        <p:grpSpPr>
          <a:xfrm>
            <a:off x="2203357" y="2050351"/>
            <a:ext cx="5681647" cy="4010242"/>
            <a:chOff x="1539808" y="1527420"/>
            <a:chExt cx="5681647" cy="4010242"/>
          </a:xfrm>
        </p:grpSpPr>
        <p:pic>
          <p:nvPicPr>
            <p:cNvPr id="12" name="Picture 11"/>
            <p:cNvPicPr>
              <a:picLocks noChangeAspect="1"/>
            </p:cNvPicPr>
            <p:nvPr/>
          </p:nvPicPr>
          <p:blipFill>
            <a:blip r:embed="rId2"/>
            <a:stretch>
              <a:fillRect/>
            </a:stretch>
          </p:blipFill>
          <p:spPr>
            <a:xfrm>
              <a:off x="2321375" y="2034178"/>
              <a:ext cx="1206122" cy="1187583"/>
            </a:xfrm>
            <a:prstGeom prst="rect">
              <a:avLst/>
            </a:prstGeom>
          </p:spPr>
        </p:pic>
        <p:pic>
          <p:nvPicPr>
            <p:cNvPr id="13" name="Picture 12"/>
            <p:cNvPicPr>
              <a:picLocks noChangeAspect="1"/>
            </p:cNvPicPr>
            <p:nvPr/>
          </p:nvPicPr>
          <p:blipFill>
            <a:blip r:embed="rId2"/>
            <a:stretch>
              <a:fillRect/>
            </a:stretch>
          </p:blipFill>
          <p:spPr>
            <a:xfrm>
              <a:off x="1539808" y="1753258"/>
              <a:ext cx="1206122" cy="1187583"/>
            </a:xfrm>
            <a:prstGeom prst="rect">
              <a:avLst/>
            </a:prstGeom>
          </p:spPr>
        </p:pic>
        <p:pic>
          <p:nvPicPr>
            <p:cNvPr id="14" name="Picture 13"/>
            <p:cNvPicPr>
              <a:picLocks noChangeAspect="1"/>
            </p:cNvPicPr>
            <p:nvPr/>
          </p:nvPicPr>
          <p:blipFill>
            <a:blip r:embed="rId2"/>
            <a:stretch>
              <a:fillRect/>
            </a:stretch>
          </p:blipFill>
          <p:spPr>
            <a:xfrm>
              <a:off x="2255169" y="2773814"/>
              <a:ext cx="1206122" cy="1187583"/>
            </a:xfrm>
            <a:prstGeom prst="rect">
              <a:avLst/>
            </a:prstGeom>
          </p:spPr>
        </p:pic>
        <p:pic>
          <p:nvPicPr>
            <p:cNvPr id="15" name="Picture 14"/>
            <p:cNvPicPr>
              <a:picLocks noChangeAspect="1"/>
            </p:cNvPicPr>
            <p:nvPr/>
          </p:nvPicPr>
          <p:blipFill>
            <a:blip r:embed="rId2"/>
            <a:stretch>
              <a:fillRect/>
            </a:stretch>
          </p:blipFill>
          <p:spPr>
            <a:xfrm>
              <a:off x="3006114" y="1673907"/>
              <a:ext cx="1206122" cy="1187583"/>
            </a:xfrm>
            <a:prstGeom prst="rect">
              <a:avLst/>
            </a:prstGeom>
          </p:spPr>
        </p:pic>
        <p:pic>
          <p:nvPicPr>
            <p:cNvPr id="16" name="Picture 15"/>
            <p:cNvPicPr>
              <a:picLocks noChangeAspect="1"/>
            </p:cNvPicPr>
            <p:nvPr/>
          </p:nvPicPr>
          <p:blipFill>
            <a:blip r:embed="rId2"/>
            <a:stretch>
              <a:fillRect/>
            </a:stretch>
          </p:blipFill>
          <p:spPr>
            <a:xfrm>
              <a:off x="2858230" y="3221761"/>
              <a:ext cx="1206122" cy="1187583"/>
            </a:xfrm>
            <a:prstGeom prst="rect">
              <a:avLst/>
            </a:prstGeom>
          </p:spPr>
        </p:pic>
        <p:pic>
          <p:nvPicPr>
            <p:cNvPr id="17" name="Picture 16"/>
            <p:cNvPicPr>
              <a:picLocks noChangeAspect="1"/>
            </p:cNvPicPr>
            <p:nvPr/>
          </p:nvPicPr>
          <p:blipFill>
            <a:blip r:embed="rId2"/>
            <a:stretch>
              <a:fillRect/>
            </a:stretch>
          </p:blipFill>
          <p:spPr>
            <a:xfrm>
              <a:off x="4039732" y="1745186"/>
              <a:ext cx="1206122" cy="1187583"/>
            </a:xfrm>
            <a:prstGeom prst="rect">
              <a:avLst/>
            </a:prstGeom>
          </p:spPr>
        </p:pic>
        <p:pic>
          <p:nvPicPr>
            <p:cNvPr id="18" name="Picture 17"/>
            <p:cNvPicPr>
              <a:picLocks noChangeAspect="1"/>
            </p:cNvPicPr>
            <p:nvPr/>
          </p:nvPicPr>
          <p:blipFill>
            <a:blip r:embed="rId2"/>
            <a:stretch>
              <a:fillRect/>
            </a:stretch>
          </p:blipFill>
          <p:spPr>
            <a:xfrm>
              <a:off x="6015333" y="4055472"/>
              <a:ext cx="1206122" cy="1187583"/>
            </a:xfrm>
            <a:prstGeom prst="rect">
              <a:avLst/>
            </a:prstGeom>
          </p:spPr>
        </p:pic>
        <p:pic>
          <p:nvPicPr>
            <p:cNvPr id="19" name="Picture 18"/>
            <p:cNvPicPr>
              <a:picLocks noChangeAspect="1"/>
            </p:cNvPicPr>
            <p:nvPr/>
          </p:nvPicPr>
          <p:blipFill>
            <a:blip r:embed="rId2"/>
            <a:stretch>
              <a:fillRect/>
            </a:stretch>
          </p:blipFill>
          <p:spPr>
            <a:xfrm rot="1734527">
              <a:off x="3381635" y="1945772"/>
              <a:ext cx="1206122" cy="1187583"/>
            </a:xfrm>
            <a:prstGeom prst="rect">
              <a:avLst/>
            </a:prstGeom>
          </p:spPr>
        </p:pic>
        <p:pic>
          <p:nvPicPr>
            <p:cNvPr id="20" name="Picture 19"/>
            <p:cNvPicPr>
              <a:picLocks noChangeAspect="1"/>
            </p:cNvPicPr>
            <p:nvPr/>
          </p:nvPicPr>
          <p:blipFill>
            <a:blip r:embed="rId2"/>
            <a:stretch>
              <a:fillRect/>
            </a:stretch>
          </p:blipFill>
          <p:spPr>
            <a:xfrm rot="1734527">
              <a:off x="3937272" y="2345553"/>
              <a:ext cx="1206122" cy="1187583"/>
            </a:xfrm>
            <a:prstGeom prst="rect">
              <a:avLst/>
            </a:prstGeom>
          </p:spPr>
        </p:pic>
        <p:pic>
          <p:nvPicPr>
            <p:cNvPr id="21" name="Picture 20"/>
            <p:cNvPicPr>
              <a:picLocks noChangeAspect="1"/>
            </p:cNvPicPr>
            <p:nvPr/>
          </p:nvPicPr>
          <p:blipFill>
            <a:blip r:embed="rId2"/>
            <a:stretch>
              <a:fillRect/>
            </a:stretch>
          </p:blipFill>
          <p:spPr>
            <a:xfrm rot="1734527">
              <a:off x="5412271" y="1527420"/>
              <a:ext cx="1206122" cy="1187583"/>
            </a:xfrm>
            <a:prstGeom prst="rect">
              <a:avLst/>
            </a:prstGeom>
          </p:spPr>
        </p:pic>
        <p:pic>
          <p:nvPicPr>
            <p:cNvPr id="22" name="Picture 21"/>
            <p:cNvPicPr>
              <a:picLocks noChangeAspect="1"/>
            </p:cNvPicPr>
            <p:nvPr/>
          </p:nvPicPr>
          <p:blipFill>
            <a:blip r:embed="rId2"/>
            <a:stretch>
              <a:fillRect/>
            </a:stretch>
          </p:blipFill>
          <p:spPr>
            <a:xfrm rot="1734527">
              <a:off x="4242071" y="2861316"/>
              <a:ext cx="1206122" cy="1187583"/>
            </a:xfrm>
            <a:prstGeom prst="rect">
              <a:avLst/>
            </a:prstGeom>
          </p:spPr>
        </p:pic>
        <p:pic>
          <p:nvPicPr>
            <p:cNvPr id="23" name="Picture 22"/>
            <p:cNvPicPr>
              <a:picLocks noChangeAspect="1"/>
            </p:cNvPicPr>
            <p:nvPr/>
          </p:nvPicPr>
          <p:blipFill>
            <a:blip r:embed="rId2"/>
            <a:stretch>
              <a:fillRect/>
            </a:stretch>
          </p:blipFill>
          <p:spPr>
            <a:xfrm rot="1734527">
              <a:off x="1751710" y="3358612"/>
              <a:ext cx="1206122" cy="1187583"/>
            </a:xfrm>
            <a:prstGeom prst="rect">
              <a:avLst/>
            </a:prstGeom>
          </p:spPr>
        </p:pic>
        <p:pic>
          <p:nvPicPr>
            <p:cNvPr id="24" name="Picture 23"/>
            <p:cNvPicPr>
              <a:picLocks noChangeAspect="1"/>
            </p:cNvPicPr>
            <p:nvPr/>
          </p:nvPicPr>
          <p:blipFill>
            <a:blip r:embed="rId2"/>
            <a:stretch>
              <a:fillRect/>
            </a:stretch>
          </p:blipFill>
          <p:spPr>
            <a:xfrm rot="1734527">
              <a:off x="4775238" y="2180023"/>
              <a:ext cx="1206122" cy="1187583"/>
            </a:xfrm>
            <a:prstGeom prst="rect">
              <a:avLst/>
            </a:prstGeom>
          </p:spPr>
        </p:pic>
        <p:pic>
          <p:nvPicPr>
            <p:cNvPr id="25" name="Picture 24"/>
            <p:cNvPicPr>
              <a:picLocks noChangeAspect="1"/>
            </p:cNvPicPr>
            <p:nvPr/>
          </p:nvPicPr>
          <p:blipFill>
            <a:blip r:embed="rId2"/>
            <a:stretch>
              <a:fillRect/>
            </a:stretch>
          </p:blipFill>
          <p:spPr>
            <a:xfrm rot="1734527">
              <a:off x="5457754" y="3107347"/>
              <a:ext cx="1206122" cy="1187583"/>
            </a:xfrm>
            <a:prstGeom prst="rect">
              <a:avLst/>
            </a:prstGeom>
          </p:spPr>
        </p:pic>
        <p:pic>
          <p:nvPicPr>
            <p:cNvPr id="26" name="Picture 25"/>
            <p:cNvPicPr>
              <a:picLocks noChangeAspect="1"/>
            </p:cNvPicPr>
            <p:nvPr/>
          </p:nvPicPr>
          <p:blipFill>
            <a:blip r:embed="rId2"/>
            <a:stretch>
              <a:fillRect/>
            </a:stretch>
          </p:blipFill>
          <p:spPr>
            <a:xfrm rot="15798382">
              <a:off x="3810400" y="3944684"/>
              <a:ext cx="1206122" cy="1187583"/>
            </a:xfrm>
            <a:prstGeom prst="rect">
              <a:avLst/>
            </a:prstGeom>
          </p:spPr>
        </p:pic>
        <p:pic>
          <p:nvPicPr>
            <p:cNvPr id="27" name="Picture 26"/>
            <p:cNvPicPr>
              <a:picLocks noChangeAspect="1"/>
            </p:cNvPicPr>
            <p:nvPr/>
          </p:nvPicPr>
          <p:blipFill>
            <a:blip r:embed="rId2"/>
            <a:stretch>
              <a:fillRect/>
            </a:stretch>
          </p:blipFill>
          <p:spPr>
            <a:xfrm rot="15798382">
              <a:off x="2264399" y="4340809"/>
              <a:ext cx="1206122" cy="1187583"/>
            </a:xfrm>
            <a:prstGeom prst="rect">
              <a:avLst/>
            </a:prstGeom>
          </p:spPr>
        </p:pic>
        <p:pic>
          <p:nvPicPr>
            <p:cNvPr id="28" name="Picture 27"/>
            <p:cNvPicPr>
              <a:picLocks noChangeAspect="1"/>
            </p:cNvPicPr>
            <p:nvPr/>
          </p:nvPicPr>
          <p:blipFill>
            <a:blip r:embed="rId2"/>
            <a:stretch>
              <a:fillRect/>
            </a:stretch>
          </p:blipFill>
          <p:spPr>
            <a:xfrm rot="15798382">
              <a:off x="4849626" y="4340808"/>
              <a:ext cx="1206122" cy="1187583"/>
            </a:xfrm>
            <a:prstGeom prst="rect">
              <a:avLst/>
            </a:prstGeom>
          </p:spPr>
        </p:pic>
        <p:pic>
          <p:nvPicPr>
            <p:cNvPr id="29" name="Picture 28"/>
            <p:cNvPicPr>
              <a:picLocks noChangeAspect="1"/>
            </p:cNvPicPr>
            <p:nvPr/>
          </p:nvPicPr>
          <p:blipFill>
            <a:blip r:embed="rId2"/>
            <a:stretch>
              <a:fillRect/>
            </a:stretch>
          </p:blipFill>
          <p:spPr>
            <a:xfrm rot="15798382">
              <a:off x="3122309" y="4129844"/>
              <a:ext cx="1206122" cy="1187583"/>
            </a:xfrm>
            <a:prstGeom prst="rect">
              <a:avLst/>
            </a:prstGeom>
          </p:spPr>
        </p:pic>
        <p:pic>
          <p:nvPicPr>
            <p:cNvPr id="30" name="Picture 29"/>
            <p:cNvPicPr>
              <a:picLocks noChangeAspect="1"/>
            </p:cNvPicPr>
            <p:nvPr/>
          </p:nvPicPr>
          <p:blipFill>
            <a:blip r:embed="rId2"/>
            <a:stretch>
              <a:fillRect/>
            </a:stretch>
          </p:blipFill>
          <p:spPr>
            <a:xfrm rot="15798382">
              <a:off x="4752234" y="3215445"/>
              <a:ext cx="1206122" cy="1187583"/>
            </a:xfrm>
            <a:prstGeom prst="rect">
              <a:avLst/>
            </a:prstGeom>
          </p:spPr>
        </p:pic>
        <p:pic>
          <p:nvPicPr>
            <p:cNvPr id="31" name="Picture 30"/>
            <p:cNvPicPr>
              <a:picLocks noChangeAspect="1"/>
            </p:cNvPicPr>
            <p:nvPr/>
          </p:nvPicPr>
          <p:blipFill>
            <a:blip r:embed="rId2"/>
            <a:stretch>
              <a:fillRect/>
            </a:stretch>
          </p:blipFill>
          <p:spPr>
            <a:xfrm rot="15798382">
              <a:off x="5842142" y="2488720"/>
              <a:ext cx="1206122" cy="1187583"/>
            </a:xfrm>
            <a:prstGeom prst="rect">
              <a:avLst/>
            </a:prstGeom>
          </p:spPr>
        </p:pic>
      </p:grpSp>
    </p:spTree>
    <p:extLst>
      <p:ext uri="{BB962C8B-B14F-4D97-AF65-F5344CB8AC3E}">
        <p14:creationId xmlns:p14="http://schemas.microsoft.com/office/powerpoint/2010/main" val="240260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143000" y="4680139"/>
            <a:ext cx="6858000" cy="196042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Rounded Rectangle 43"/>
          <p:cNvSpPr/>
          <p:nvPr/>
        </p:nvSpPr>
        <p:spPr>
          <a:xfrm>
            <a:off x="1133864" y="2568902"/>
            <a:ext cx="6867136" cy="212504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Rounded Rectangle 44"/>
          <p:cNvSpPr/>
          <p:nvPr/>
        </p:nvSpPr>
        <p:spPr>
          <a:xfrm>
            <a:off x="1143000" y="69674"/>
            <a:ext cx="6858000" cy="249922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Rectangle 46"/>
          <p:cNvSpPr/>
          <p:nvPr/>
        </p:nvSpPr>
        <p:spPr>
          <a:xfrm>
            <a:off x="2128705" y="669151"/>
            <a:ext cx="1956816" cy="640080"/>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QUAN Data Collection</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Rectangle 47"/>
          <p:cNvSpPr/>
          <p:nvPr/>
        </p:nvSpPr>
        <p:spPr>
          <a:xfrm>
            <a:off x="4810060" y="168887"/>
            <a:ext cx="1954326" cy="640631"/>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Collection (a)</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9" name="Rectangle 48"/>
          <p:cNvSpPr/>
          <p:nvPr/>
        </p:nvSpPr>
        <p:spPr>
          <a:xfrm>
            <a:off x="4810059" y="902776"/>
            <a:ext cx="1956816" cy="640080"/>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Collection (b)</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Rectangle 49"/>
          <p:cNvSpPr/>
          <p:nvPr/>
        </p:nvSpPr>
        <p:spPr>
          <a:xfrm>
            <a:off x="4793889" y="3877174"/>
            <a:ext cx="1956816" cy="640080"/>
          </a:xfrm>
          <a:prstGeom prst="rect">
            <a:avLst/>
          </a:prstGeom>
          <a:solidFill>
            <a:sysClr val="window" lastClr="FFFFFF"/>
          </a:solid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Analysis (2)</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1" name="Rectangle 50"/>
          <p:cNvSpPr/>
          <p:nvPr/>
        </p:nvSpPr>
        <p:spPr>
          <a:xfrm>
            <a:off x="2210001" y="3619987"/>
            <a:ext cx="1956816" cy="640080"/>
          </a:xfrm>
          <a:prstGeom prst="rect">
            <a:avLst/>
          </a:prstGeom>
          <a:solidFill>
            <a:sysClr val="window" lastClr="FFFFFF"/>
          </a:solid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QUAN Data Analysis</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Rectangle 51"/>
          <p:cNvSpPr/>
          <p:nvPr/>
        </p:nvSpPr>
        <p:spPr>
          <a:xfrm>
            <a:off x="4793890" y="1736813"/>
            <a:ext cx="1956816" cy="640080"/>
          </a:xfrm>
          <a:prstGeom prst="rect">
            <a:avLst/>
          </a:prstGeom>
          <a:solidFill>
            <a:sysClr val="window" lastClr="FFFFFF"/>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QUAL Data Analysis (1)</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Oval 52"/>
          <p:cNvSpPr/>
          <p:nvPr/>
        </p:nvSpPr>
        <p:spPr>
          <a:xfrm>
            <a:off x="3815481" y="2710110"/>
            <a:ext cx="1956816" cy="640080"/>
          </a:xfrm>
          <a:prstGeom prst="ellipse">
            <a:avLst/>
          </a:prstGeom>
          <a:solidFill>
            <a:sysClr val="window" lastClr="FFFFFF"/>
          </a:solid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Merge Data</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Oval 53"/>
          <p:cNvSpPr/>
          <p:nvPr/>
        </p:nvSpPr>
        <p:spPr>
          <a:xfrm>
            <a:off x="3508312" y="5623697"/>
            <a:ext cx="2130552" cy="640080"/>
          </a:xfrm>
          <a:prstGeom prst="ellipse">
            <a:avLst/>
          </a:prstGeom>
          <a:solidFill>
            <a:sysClr val="window" lastClr="FFFFFF"/>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a:ea typeface="+mn-ea"/>
                <a:cs typeface="+mn-cs"/>
              </a:rPr>
              <a:t>Interpretation</a:t>
            </a: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5" name="Straight Arrow Connector 54"/>
          <p:cNvCxnSpPr>
            <a:stCxn id="47" idx="2"/>
            <a:endCxn id="53" idx="1"/>
          </p:cNvCxnSpPr>
          <p:nvPr/>
        </p:nvCxnSpPr>
        <p:spPr>
          <a:xfrm>
            <a:off x="3107115" y="1309231"/>
            <a:ext cx="994937" cy="1494617"/>
          </a:xfrm>
          <a:prstGeom prst="straightConnector1">
            <a:avLst/>
          </a:prstGeom>
          <a:solidFill>
            <a:sysClr val="window" lastClr="FFFFFF"/>
          </a:solidFill>
          <a:ln w="25400" cap="flat" cmpd="sng" algn="ctr">
            <a:solidFill>
              <a:schemeClr val="accent6"/>
            </a:solidFill>
            <a:prstDash val="solid"/>
            <a:tailEnd type="arrow"/>
          </a:ln>
          <a:effectLst/>
        </p:spPr>
      </p:cxnSp>
      <p:cxnSp>
        <p:nvCxnSpPr>
          <p:cNvPr id="56" name="Straight Arrow Connector 55"/>
          <p:cNvCxnSpPr>
            <a:stCxn id="52" idx="2"/>
            <a:endCxn id="53" idx="7"/>
          </p:cNvCxnSpPr>
          <p:nvPr/>
        </p:nvCxnSpPr>
        <p:spPr>
          <a:xfrm flipH="1">
            <a:off x="5485728" y="2376894"/>
            <a:ext cx="286570" cy="426955"/>
          </a:xfrm>
          <a:prstGeom prst="straightConnector1">
            <a:avLst/>
          </a:prstGeom>
          <a:solidFill>
            <a:sysClr val="window" lastClr="FFFFFF"/>
          </a:solidFill>
          <a:ln w="25400" cap="flat" cmpd="sng" algn="ctr">
            <a:solidFill>
              <a:schemeClr val="accent6"/>
            </a:solidFill>
            <a:prstDash val="solid"/>
            <a:tailEnd type="arrow"/>
          </a:ln>
          <a:effectLst/>
        </p:spPr>
      </p:cxnSp>
      <p:cxnSp>
        <p:nvCxnSpPr>
          <p:cNvPr id="57" name="Straight Arrow Connector 56"/>
          <p:cNvCxnSpPr>
            <a:stCxn id="53" idx="4"/>
            <a:endCxn id="51" idx="0"/>
          </p:cNvCxnSpPr>
          <p:nvPr/>
        </p:nvCxnSpPr>
        <p:spPr>
          <a:xfrm flipH="1">
            <a:off x="3188409" y="3350191"/>
            <a:ext cx="1605480" cy="269797"/>
          </a:xfrm>
          <a:prstGeom prst="straightConnector1">
            <a:avLst/>
          </a:prstGeom>
          <a:solidFill>
            <a:sysClr val="window" lastClr="FFFFFF"/>
          </a:solidFill>
          <a:ln w="25400" cap="flat" cmpd="sng" algn="ctr">
            <a:solidFill>
              <a:schemeClr val="accent6"/>
            </a:solidFill>
            <a:prstDash val="solid"/>
            <a:tailEnd type="arrow"/>
          </a:ln>
          <a:effectLst/>
        </p:spPr>
      </p:cxnSp>
      <p:cxnSp>
        <p:nvCxnSpPr>
          <p:cNvPr id="58" name="Straight Arrow Connector 57"/>
          <p:cNvCxnSpPr>
            <a:stCxn id="51" idx="2"/>
            <a:endCxn id="54" idx="1"/>
          </p:cNvCxnSpPr>
          <p:nvPr/>
        </p:nvCxnSpPr>
        <p:spPr>
          <a:xfrm>
            <a:off x="3188411" y="4260068"/>
            <a:ext cx="631915" cy="1457368"/>
          </a:xfrm>
          <a:prstGeom prst="straightConnector1">
            <a:avLst/>
          </a:prstGeom>
          <a:solidFill>
            <a:sysClr val="window" lastClr="FFFFFF"/>
          </a:solidFill>
          <a:ln w="25400" cap="flat" cmpd="sng" algn="ctr">
            <a:solidFill>
              <a:srgbClr val="9BBB59"/>
            </a:solidFill>
            <a:prstDash val="solid"/>
            <a:tailEnd type="arrow"/>
          </a:ln>
          <a:effectLst/>
        </p:spPr>
      </p:cxnSp>
      <p:cxnSp>
        <p:nvCxnSpPr>
          <p:cNvPr id="59" name="Straight Arrow Connector 58"/>
          <p:cNvCxnSpPr>
            <a:stCxn id="50" idx="2"/>
            <a:endCxn id="54" idx="7"/>
          </p:cNvCxnSpPr>
          <p:nvPr/>
        </p:nvCxnSpPr>
        <p:spPr>
          <a:xfrm flipH="1">
            <a:off x="5326854" y="4517256"/>
            <a:ext cx="445445" cy="1200181"/>
          </a:xfrm>
          <a:prstGeom prst="straightConnector1">
            <a:avLst/>
          </a:prstGeom>
          <a:solidFill>
            <a:sysClr val="window" lastClr="FFFFFF"/>
          </a:solidFill>
          <a:ln w="25400" cap="flat" cmpd="sng" algn="ctr">
            <a:solidFill>
              <a:srgbClr val="9BBB59"/>
            </a:solidFill>
            <a:prstDash val="solid"/>
            <a:tailEnd type="arrow"/>
          </a:ln>
          <a:effectLst/>
        </p:spPr>
      </p:cxnSp>
      <p:cxnSp>
        <p:nvCxnSpPr>
          <p:cNvPr id="60" name="Straight Arrow Connector 59"/>
          <p:cNvCxnSpPr>
            <a:stCxn id="51" idx="3"/>
            <a:endCxn id="50" idx="1"/>
          </p:cNvCxnSpPr>
          <p:nvPr/>
        </p:nvCxnSpPr>
        <p:spPr>
          <a:xfrm>
            <a:off x="4166817" y="3940028"/>
            <a:ext cx="627072" cy="257188"/>
          </a:xfrm>
          <a:prstGeom prst="straightConnector1">
            <a:avLst/>
          </a:prstGeom>
          <a:solidFill>
            <a:sysClr val="window" lastClr="FFFFFF"/>
          </a:solidFill>
          <a:ln w="25400" cap="flat" cmpd="sng" algn="ctr">
            <a:solidFill>
              <a:schemeClr val="accent6"/>
            </a:solidFill>
            <a:prstDash val="solid"/>
            <a:tailEnd type="arrow"/>
          </a:ln>
          <a:effectLst/>
        </p:spPr>
      </p:cxnSp>
      <p:cxnSp>
        <p:nvCxnSpPr>
          <p:cNvPr id="61" name="Straight Arrow Connector 60"/>
          <p:cNvCxnSpPr>
            <a:stCxn id="49" idx="2"/>
            <a:endCxn id="52" idx="0"/>
          </p:cNvCxnSpPr>
          <p:nvPr/>
        </p:nvCxnSpPr>
        <p:spPr>
          <a:xfrm flipH="1">
            <a:off x="5772300" y="1542855"/>
            <a:ext cx="16169" cy="193958"/>
          </a:xfrm>
          <a:prstGeom prst="straightConnector1">
            <a:avLst/>
          </a:prstGeom>
          <a:solidFill>
            <a:sysClr val="window" lastClr="FFFFFF"/>
          </a:solidFill>
          <a:ln w="25400" cap="flat" cmpd="sng" algn="ctr">
            <a:solidFill>
              <a:schemeClr val="accent5"/>
            </a:solidFill>
            <a:prstDash val="solid"/>
            <a:tailEnd type="arrow"/>
          </a:ln>
          <a:effectLst/>
        </p:spPr>
      </p:cxnSp>
      <p:cxnSp>
        <p:nvCxnSpPr>
          <p:cNvPr id="62" name="Curved Connector 61"/>
          <p:cNvCxnSpPr>
            <a:stCxn id="48" idx="1"/>
            <a:endCxn id="52" idx="1"/>
          </p:cNvCxnSpPr>
          <p:nvPr/>
        </p:nvCxnSpPr>
        <p:spPr>
          <a:xfrm rot="10800000" flipV="1">
            <a:off x="4793890" y="489202"/>
            <a:ext cx="16170" cy="1567651"/>
          </a:xfrm>
          <a:prstGeom prst="curvedConnector3">
            <a:avLst>
              <a:gd name="adj1" fmla="val 1513729"/>
            </a:avLst>
          </a:prstGeom>
          <a:solidFill>
            <a:sysClr val="window" lastClr="FFFFFF"/>
          </a:solidFill>
          <a:ln w="25400" cap="flat" cmpd="sng" algn="ctr">
            <a:solidFill>
              <a:schemeClr val="accent5"/>
            </a:solidFill>
            <a:prstDash val="solid"/>
            <a:tailEnd type="arrow"/>
          </a:ln>
          <a:effectLst/>
        </p:spPr>
      </p:cxnSp>
      <p:sp>
        <p:nvSpPr>
          <p:cNvPr id="63" name="TextBox 62"/>
          <p:cNvSpPr txBox="1"/>
          <p:nvPr/>
        </p:nvSpPr>
        <p:spPr>
          <a:xfrm rot="16200000">
            <a:off x="391615" y="1042057"/>
            <a:ext cx="2208007" cy="46166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accent5"/>
                </a:solidFill>
                <a:effectLst/>
                <a:uLnTx/>
                <a:uFillTx/>
              </a:rPr>
              <a:t>Data Collection</a:t>
            </a:r>
            <a:endParaRPr kumimoji="0" lang="en-US" sz="2400" b="0" i="0" u="none" strike="noStrike" kern="0" cap="none" spc="0" normalizeH="0" baseline="0" noProof="0" dirty="0">
              <a:ln>
                <a:noFill/>
              </a:ln>
              <a:solidFill>
                <a:schemeClr val="accent5"/>
              </a:solidFill>
              <a:effectLst/>
              <a:uLnTx/>
              <a:uFillTx/>
            </a:endParaRPr>
          </a:p>
        </p:txBody>
      </p:sp>
      <p:sp>
        <p:nvSpPr>
          <p:cNvPr id="64" name="TextBox 63"/>
          <p:cNvSpPr txBox="1"/>
          <p:nvPr/>
        </p:nvSpPr>
        <p:spPr>
          <a:xfrm rot="16200000">
            <a:off x="419927" y="3221754"/>
            <a:ext cx="215138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accent6"/>
                </a:solidFill>
                <a:effectLst/>
                <a:uLnTx/>
                <a:uFillTx/>
              </a:rPr>
              <a:t>Data Analysis</a:t>
            </a:r>
            <a:endParaRPr kumimoji="0" lang="en-US" sz="2400" b="0" i="0" u="none" strike="noStrike" kern="0" cap="none" spc="0" normalizeH="0" baseline="0" noProof="0" dirty="0">
              <a:ln>
                <a:noFill/>
              </a:ln>
              <a:solidFill>
                <a:schemeClr val="accent6"/>
              </a:solidFill>
              <a:effectLst/>
              <a:uLnTx/>
              <a:uFillTx/>
            </a:endParaRPr>
          </a:p>
        </p:txBody>
      </p:sp>
      <p:sp>
        <p:nvSpPr>
          <p:cNvPr id="65" name="TextBox 64"/>
          <p:cNvSpPr txBox="1"/>
          <p:nvPr/>
        </p:nvSpPr>
        <p:spPr>
          <a:xfrm rot="16200000">
            <a:off x="441208" y="5351860"/>
            <a:ext cx="21088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accent3"/>
                </a:solidFill>
                <a:effectLst/>
                <a:uLnTx/>
                <a:uFillTx/>
              </a:rPr>
              <a:t>Interpretation</a:t>
            </a:r>
            <a:endParaRPr kumimoji="0" lang="en-US" sz="2400" b="0" i="0" u="none" strike="noStrike" kern="0" cap="none" spc="0" normalizeH="0" baseline="0" noProof="0" dirty="0">
              <a:ln>
                <a:noFill/>
              </a:ln>
              <a:solidFill>
                <a:schemeClr val="accent3"/>
              </a:solidFill>
              <a:effectLst/>
              <a:uLnTx/>
              <a:uFillTx/>
            </a:endParaRPr>
          </a:p>
        </p:txBody>
      </p:sp>
    </p:spTree>
    <p:extLst>
      <p:ext uri="{BB962C8B-B14F-4D97-AF65-F5344CB8AC3E}">
        <p14:creationId xmlns:p14="http://schemas.microsoft.com/office/powerpoint/2010/main" val="187297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0" grpId="0" animBg="1"/>
      <p:bldP spid="51" grpId="0" animBg="1"/>
      <p:bldP spid="53" grpId="0" animBg="1"/>
      <p:bldP spid="54" grpId="0" animBg="1"/>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027287080"/>
              </p:ext>
            </p:extLst>
          </p:nvPr>
        </p:nvGraphicFramePr>
        <p:xfrm>
          <a:off x="-27610" y="2241549"/>
          <a:ext cx="9201532" cy="2607101"/>
        </p:xfrm>
        <a:graphic>
          <a:graphicData uri="http://schemas.openxmlformats.org/presentationml/2006/ole">
            <mc:AlternateContent xmlns:mc="http://schemas.openxmlformats.org/markup-compatibility/2006">
              <mc:Choice xmlns:v="urn:schemas-microsoft-com:vml" Requires="v">
                <p:oleObj spid="_x0000_s11268" name="Document" r:id="rId4" imgW="8382000" imgH="2374900" progId="Word.Document.12">
                  <p:embed/>
                </p:oleObj>
              </mc:Choice>
              <mc:Fallback>
                <p:oleObj name="Document" r:id="rId4" imgW="8382000" imgH="2374900" progId="Word.Document.12">
                  <p:embed/>
                  <p:pic>
                    <p:nvPicPr>
                      <p:cNvPr id="0" name=""/>
                      <p:cNvPicPr/>
                      <p:nvPr/>
                    </p:nvPicPr>
                    <p:blipFill>
                      <a:blip r:embed="rId5"/>
                      <a:stretch>
                        <a:fillRect/>
                      </a:stretch>
                    </p:blipFill>
                    <p:spPr>
                      <a:xfrm>
                        <a:off x="-27610" y="2241549"/>
                        <a:ext cx="9201532" cy="2607101"/>
                      </a:xfrm>
                      <a:prstGeom prst="rect">
                        <a:avLst/>
                      </a:prstGeom>
                    </p:spPr>
                  </p:pic>
                </p:oleObj>
              </mc:Fallback>
            </mc:AlternateContent>
          </a:graphicData>
        </a:graphic>
      </p:graphicFrame>
      <p:sp>
        <p:nvSpPr>
          <p:cNvPr id="5" name="Rectangle 4"/>
          <p:cNvSpPr/>
          <p:nvPr/>
        </p:nvSpPr>
        <p:spPr>
          <a:xfrm>
            <a:off x="591307" y="5696678"/>
            <a:ext cx="7978041" cy="923330"/>
          </a:xfrm>
          <a:prstGeom prst="rect">
            <a:avLst/>
          </a:prstGeom>
        </p:spPr>
        <p:txBody>
          <a:bodyPr wrap="square">
            <a:spAutoFit/>
          </a:bodyPr>
          <a:lstStyle/>
          <a:p>
            <a:r>
              <a:rPr lang="en-US" dirty="0">
                <a:solidFill>
                  <a:schemeClr val="bg1"/>
                </a:solidFill>
              </a:rPr>
              <a:t>Note: </a:t>
            </a:r>
            <a:r>
              <a:rPr lang="en-US" i="1" dirty="0">
                <a:solidFill>
                  <a:schemeClr val="bg1"/>
                </a:solidFill>
              </a:rPr>
              <a:t>-2 Log Likelihood </a:t>
            </a:r>
            <a:r>
              <a:rPr lang="en-US" dirty="0">
                <a:solidFill>
                  <a:schemeClr val="bg1"/>
                </a:solidFill>
              </a:rPr>
              <a:t>= 76.13, </a:t>
            </a:r>
            <a:r>
              <a:rPr lang="en-US" i="1" dirty="0">
                <a:solidFill>
                  <a:schemeClr val="bg1"/>
                </a:solidFill>
              </a:rPr>
              <a:t>N </a:t>
            </a:r>
            <a:r>
              <a:rPr lang="en-US" dirty="0">
                <a:solidFill>
                  <a:schemeClr val="bg1"/>
                </a:solidFill>
              </a:rPr>
              <a:t>=</a:t>
            </a:r>
            <a:r>
              <a:rPr lang="en-US" i="1" dirty="0">
                <a:solidFill>
                  <a:schemeClr val="bg1"/>
                </a:solidFill>
              </a:rPr>
              <a:t> </a:t>
            </a:r>
            <a:r>
              <a:rPr lang="en-US" dirty="0">
                <a:solidFill>
                  <a:schemeClr val="bg1"/>
                </a:solidFill>
              </a:rPr>
              <a:t>165</a:t>
            </a:r>
          </a:p>
          <a:p>
            <a:r>
              <a:rPr lang="en-US" dirty="0">
                <a:solidFill>
                  <a:schemeClr val="bg1"/>
                </a:solidFill>
              </a:rPr>
              <a:t>	* </a:t>
            </a:r>
            <a:r>
              <a:rPr lang="en-US" i="1" dirty="0">
                <a:solidFill>
                  <a:schemeClr val="bg1"/>
                </a:solidFill>
              </a:rPr>
              <a:t>p</a:t>
            </a:r>
            <a:r>
              <a:rPr lang="en-US" dirty="0">
                <a:solidFill>
                  <a:schemeClr val="bg1"/>
                </a:solidFill>
              </a:rPr>
              <a:t> = .05, ** </a:t>
            </a:r>
            <a:r>
              <a:rPr lang="en-US" i="1" dirty="0">
                <a:solidFill>
                  <a:schemeClr val="bg1"/>
                </a:solidFill>
              </a:rPr>
              <a:t>p</a:t>
            </a:r>
            <a:r>
              <a:rPr lang="en-US" dirty="0">
                <a:solidFill>
                  <a:schemeClr val="bg1"/>
                </a:solidFill>
              </a:rPr>
              <a:t> = .01, *** </a:t>
            </a:r>
            <a:r>
              <a:rPr lang="en-US" i="1" dirty="0">
                <a:solidFill>
                  <a:schemeClr val="bg1"/>
                </a:solidFill>
              </a:rPr>
              <a:t>p</a:t>
            </a:r>
            <a:r>
              <a:rPr lang="en-US" dirty="0">
                <a:solidFill>
                  <a:schemeClr val="bg1"/>
                </a:solidFill>
              </a:rPr>
              <a:t> = .001</a:t>
            </a:r>
          </a:p>
          <a:p>
            <a:r>
              <a:rPr lang="en-US" dirty="0">
                <a:solidFill>
                  <a:schemeClr val="bg1"/>
                </a:solidFill>
              </a:rPr>
              <a:t>	</a:t>
            </a:r>
            <a:r>
              <a:rPr lang="en-US" baseline="30000" dirty="0">
                <a:solidFill>
                  <a:schemeClr val="bg1"/>
                </a:solidFill>
              </a:rPr>
              <a:t>1</a:t>
            </a:r>
            <a:r>
              <a:rPr lang="en-US" dirty="0">
                <a:solidFill>
                  <a:schemeClr val="bg1"/>
                </a:solidFill>
              </a:rPr>
              <a:t> Omitted Category is Novice Adult</a:t>
            </a:r>
          </a:p>
        </p:txBody>
      </p:sp>
      <p:sp>
        <p:nvSpPr>
          <p:cNvPr id="19" name="Title 9"/>
          <p:cNvSpPr txBox="1">
            <a:spLocks/>
          </p:cNvSpPr>
          <p:nvPr/>
        </p:nvSpPr>
        <p:spPr>
          <a:xfrm>
            <a:off x="794063" y="441384"/>
            <a:ext cx="7583487" cy="10443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3200" i="1" dirty="0" smtClean="0">
                <a:solidFill>
                  <a:srgbClr val="FFFFFF"/>
                </a:solidFill>
                <a:latin typeface="Cambria Math"/>
                <a:ea typeface="ＭＳ 明朝"/>
                <a:cs typeface="Times New Roman"/>
              </a:rPr>
              <a:t>logit(π</a:t>
            </a:r>
            <a:r>
              <a:rPr lang="en-US" sz="3200" i="1" baseline="-25000" dirty="0" smtClean="0">
                <a:solidFill>
                  <a:srgbClr val="FFFFFF"/>
                </a:solidFill>
                <a:latin typeface="Cambria Math"/>
                <a:ea typeface="ＭＳ 明朝"/>
                <a:cs typeface="Times New Roman"/>
              </a:rPr>
              <a:t>ikqj</a:t>
            </a:r>
            <a:r>
              <a:rPr lang="en-US" sz="3200" i="1" dirty="0" smtClean="0">
                <a:solidFill>
                  <a:srgbClr val="FFFFFF"/>
                </a:solidFill>
                <a:latin typeface="Cambria Math"/>
                <a:ea typeface="ＭＳ 明朝"/>
                <a:cs typeface="Times New Roman"/>
              </a:rPr>
              <a:t>)= α + </a:t>
            </a:r>
            <a:r>
              <a:rPr lang="en-US" sz="3200" i="1" dirty="0" smtClean="0">
                <a:solidFill>
                  <a:schemeClr val="tx1"/>
                </a:solidFill>
                <a:latin typeface="Cambria Math"/>
                <a:ea typeface="ＭＳ 明朝"/>
                <a:cs typeface="Times New Roman"/>
              </a:rPr>
              <a:t>β</a:t>
            </a:r>
            <a:r>
              <a:rPr lang="en-US" sz="3200" i="1" baseline="-25000" dirty="0" smtClean="0">
                <a:solidFill>
                  <a:schemeClr val="tx1"/>
                </a:solidFill>
                <a:latin typeface="Cambria Math"/>
                <a:ea typeface="ＭＳ 明朝"/>
                <a:cs typeface="Times New Roman"/>
              </a:rPr>
              <a:t>k</a:t>
            </a:r>
            <a:r>
              <a:rPr lang="en-US" sz="3200" i="1" dirty="0" smtClean="0">
                <a:solidFill>
                  <a:schemeClr val="tx1"/>
                </a:solidFill>
                <a:latin typeface="Cambria Math"/>
                <a:ea typeface="ＭＳ 明朝"/>
                <a:cs typeface="Times New Roman"/>
              </a:rPr>
              <a:t>X</a:t>
            </a:r>
            <a:r>
              <a:rPr lang="en-US" sz="3200" i="1" baseline="-25000" dirty="0" smtClean="0">
                <a:solidFill>
                  <a:schemeClr val="tx1"/>
                </a:solidFill>
                <a:latin typeface="Cambria Math"/>
                <a:ea typeface="ＭＳ 明朝"/>
                <a:cs typeface="Times New Roman"/>
              </a:rPr>
              <a:t>ik</a:t>
            </a:r>
            <a:r>
              <a:rPr lang="en-US" sz="3200" i="1" baseline="-25000" dirty="0" smtClean="0">
                <a:solidFill>
                  <a:schemeClr val="accent6"/>
                </a:solidFill>
                <a:latin typeface="Cambria Math"/>
                <a:ea typeface="ＭＳ 明朝"/>
                <a:cs typeface="Times New Roman"/>
              </a:rPr>
              <a:t> </a:t>
            </a:r>
            <a:r>
              <a:rPr lang="en-US" sz="3200" i="1" dirty="0" smtClean="0">
                <a:solidFill>
                  <a:srgbClr val="FFFFFF"/>
                </a:solidFill>
                <a:latin typeface="Cambria Math"/>
                <a:ea typeface="ＭＳ 明朝"/>
                <a:cs typeface="Times New Roman"/>
              </a:rPr>
              <a:t>+ φ</a:t>
            </a:r>
            <a:r>
              <a:rPr lang="en-US" sz="3200" i="1" baseline="-25000" dirty="0" smtClean="0">
                <a:solidFill>
                  <a:srgbClr val="FFFFFF"/>
                </a:solidFill>
                <a:latin typeface="Cambria Math"/>
                <a:ea typeface="ＭＳ 明朝"/>
                <a:cs typeface="Times New Roman"/>
              </a:rPr>
              <a:t>q</a:t>
            </a:r>
            <a:r>
              <a:rPr lang="en-US" sz="3200" i="1" dirty="0" smtClean="0">
                <a:solidFill>
                  <a:srgbClr val="FFFFFF"/>
                </a:solidFill>
                <a:latin typeface="Cambria Math"/>
                <a:ea typeface="ＭＳ 明朝"/>
                <a:cs typeface="Times New Roman"/>
              </a:rPr>
              <a:t>W</a:t>
            </a:r>
            <a:r>
              <a:rPr lang="en-US" sz="3200" i="1" baseline="-25000" dirty="0" smtClean="0">
                <a:solidFill>
                  <a:srgbClr val="FFFFFF"/>
                </a:solidFill>
                <a:latin typeface="Cambria Math"/>
                <a:ea typeface="ＭＳ 明朝"/>
                <a:cs typeface="Times New Roman"/>
              </a:rPr>
              <a:t>iq </a:t>
            </a:r>
            <a:r>
              <a:rPr lang="en-US" sz="3200" i="1" dirty="0" smtClean="0">
                <a:solidFill>
                  <a:srgbClr val="FFFFFF"/>
                </a:solidFill>
                <a:latin typeface="Cambria Math"/>
                <a:ea typeface="ＭＳ 明朝"/>
                <a:cs typeface="Times New Roman"/>
              </a:rPr>
              <a:t>+ δ</a:t>
            </a:r>
            <a:r>
              <a:rPr lang="en-US" sz="3200" i="1" baseline="-25000" dirty="0" smtClean="0">
                <a:solidFill>
                  <a:srgbClr val="FFFFFF"/>
                </a:solidFill>
                <a:latin typeface="Cambria Math"/>
                <a:ea typeface="ＭＳ 明朝"/>
                <a:cs typeface="Times New Roman"/>
              </a:rPr>
              <a:t>j</a:t>
            </a:r>
            <a:r>
              <a:rPr lang="en-US" sz="3200" i="1" dirty="0" smtClean="0">
                <a:solidFill>
                  <a:srgbClr val="FFFFFF"/>
                </a:solidFill>
                <a:latin typeface="Cambria Math"/>
                <a:ea typeface="ＭＳ 明朝"/>
                <a:cs typeface="Times New Roman"/>
              </a:rPr>
              <a:t>Z</a:t>
            </a:r>
            <a:r>
              <a:rPr lang="en-US" sz="3200" i="1" baseline="-25000" dirty="0" smtClean="0">
                <a:solidFill>
                  <a:srgbClr val="FFFFFF"/>
                </a:solidFill>
                <a:latin typeface="Cambria Math"/>
                <a:ea typeface="ＭＳ 明朝"/>
                <a:cs typeface="Times New Roman"/>
              </a:rPr>
              <a:t>ij </a:t>
            </a:r>
            <a:r>
              <a:rPr lang="en-US" sz="3200" i="1" dirty="0" smtClean="0">
                <a:solidFill>
                  <a:srgbClr val="FFFFFF"/>
                </a:solidFill>
                <a:latin typeface="Cambria Math"/>
                <a:ea typeface="ＭＳ 明朝"/>
                <a:cs typeface="Times New Roman"/>
              </a:rPr>
              <a:t>+ μ</a:t>
            </a:r>
            <a:r>
              <a:rPr lang="en-US" sz="3200" i="1" baseline="-25000" dirty="0" smtClean="0">
                <a:solidFill>
                  <a:srgbClr val="FFFFFF"/>
                </a:solidFill>
                <a:latin typeface="Cambria Math"/>
                <a:ea typeface="ＭＳ 明朝"/>
                <a:cs typeface="Times New Roman"/>
              </a:rPr>
              <a:t>i</a:t>
            </a:r>
            <a:r>
              <a:rPr lang="en-US" sz="3200" i="1" dirty="0" smtClean="0">
                <a:solidFill>
                  <a:srgbClr val="FFFFFF"/>
                </a:solidFill>
                <a:latin typeface="Cambria Math"/>
                <a:ea typeface="ＭＳ 明朝"/>
                <a:cs typeface="Times New Roman"/>
              </a:rPr>
              <a:t> </a:t>
            </a:r>
            <a:endParaRPr lang="en-US" sz="3200" dirty="0">
              <a:solidFill>
                <a:srgbClr val="FFFFFF"/>
              </a:solidFill>
            </a:endParaRPr>
          </a:p>
        </p:txBody>
      </p:sp>
    </p:spTree>
    <p:extLst>
      <p:ext uri="{BB962C8B-B14F-4D97-AF65-F5344CB8AC3E}">
        <p14:creationId xmlns:p14="http://schemas.microsoft.com/office/powerpoint/2010/main" val="33757415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6572</TotalTime>
  <Words>1080</Words>
  <Application>Microsoft Macintosh PowerPoint</Application>
  <PresentationFormat>On-screen Show (4:3)</PresentationFormat>
  <Paragraphs>117</Paragraphs>
  <Slides>23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Are you more economic  than a first grader?</vt:lpstr>
      <vt:lpstr>PowerPoint Presentation</vt:lpstr>
      <vt:lpstr>PowerPoint Presentation</vt:lpstr>
      <vt:lpstr>Qualitative Data – Pre Experiment</vt:lpstr>
      <vt:lpstr>Qualitative Data – Pre Experiment</vt:lpstr>
      <vt:lpstr>Quantitative Data</vt:lpstr>
      <vt:lpstr>Qualitative Data – Post 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vt:lpstr>
      <vt:lpstr>Literature Review</vt:lpstr>
      <vt:lpstr>Literature Review</vt:lpstr>
      <vt:lpstr>References</vt:lpstr>
      <vt:lpstr>Model</vt:lpstr>
      <vt:lpstr>Model</vt:lpstr>
      <vt:lpstr>Model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Hughey</dc:creator>
  <cp:lastModifiedBy>Amanda Hughey</cp:lastModifiedBy>
  <cp:revision>53</cp:revision>
  <dcterms:created xsi:type="dcterms:W3CDTF">2014-11-30T19:32:40Z</dcterms:created>
  <dcterms:modified xsi:type="dcterms:W3CDTF">2016-01-04T07:22:12Z</dcterms:modified>
</cp:coreProperties>
</file>