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944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AF25-61F1-4D9D-B396-BFD3ED2F5CE8}" type="datetimeFigureOut">
              <a:rPr lang="pt-BR" smtClean="0"/>
              <a:t>09/01/2016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4ADD-1CFA-4159-826D-9B6157CB12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8188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AF25-61F1-4D9D-B396-BFD3ED2F5CE8}" type="datetimeFigureOut">
              <a:rPr lang="pt-BR" smtClean="0"/>
              <a:t>09/01/2016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4ADD-1CFA-4159-826D-9B6157CB12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207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AF25-61F1-4D9D-B396-BFD3ED2F5CE8}" type="datetimeFigureOut">
              <a:rPr lang="pt-BR" smtClean="0"/>
              <a:t>09/01/2016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4ADD-1CFA-4159-826D-9B6157CB12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58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AF25-61F1-4D9D-B396-BFD3ED2F5CE8}" type="datetimeFigureOut">
              <a:rPr lang="pt-BR" smtClean="0"/>
              <a:t>09/01/2016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4ADD-1CFA-4159-826D-9B6157CB12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473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AF25-61F1-4D9D-B396-BFD3ED2F5CE8}" type="datetimeFigureOut">
              <a:rPr lang="pt-BR" smtClean="0"/>
              <a:t>09/01/2016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4ADD-1CFA-4159-826D-9B6157CB12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267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AF25-61F1-4D9D-B396-BFD3ED2F5CE8}" type="datetimeFigureOut">
              <a:rPr lang="pt-BR" smtClean="0"/>
              <a:t>09/01/2016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4ADD-1CFA-4159-826D-9B6157CB12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7147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AF25-61F1-4D9D-B396-BFD3ED2F5CE8}" type="datetimeFigureOut">
              <a:rPr lang="pt-BR" smtClean="0"/>
              <a:t>09/01/2016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4ADD-1CFA-4159-826D-9B6157CB12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9639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AF25-61F1-4D9D-B396-BFD3ED2F5CE8}" type="datetimeFigureOut">
              <a:rPr lang="pt-BR" smtClean="0"/>
              <a:t>09/01/2016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4ADD-1CFA-4159-826D-9B6157CB12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5744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AF25-61F1-4D9D-B396-BFD3ED2F5CE8}" type="datetimeFigureOut">
              <a:rPr lang="pt-BR" smtClean="0"/>
              <a:t>09/01/2016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4ADD-1CFA-4159-826D-9B6157CB12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74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AF25-61F1-4D9D-B396-BFD3ED2F5CE8}" type="datetimeFigureOut">
              <a:rPr lang="pt-BR" smtClean="0"/>
              <a:t>09/01/2016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4ADD-1CFA-4159-826D-9B6157CB12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2894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AF25-61F1-4D9D-B396-BFD3ED2F5CE8}" type="datetimeFigureOut">
              <a:rPr lang="pt-BR" smtClean="0"/>
              <a:t>09/01/2016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4ADD-1CFA-4159-826D-9B6157CB12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786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3AF25-61F1-4D9D-B396-BFD3ED2F5CE8}" type="datetimeFigureOut">
              <a:rPr lang="pt-BR" smtClean="0"/>
              <a:t>09/01/2016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C4ADD-1CFA-4159-826D-9B6157CB12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818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1440159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itchFamily="18" charset="0"/>
                <a:cs typeface="Times New Roman" pitchFamily="18" charset="0"/>
              </a:rPr>
              <a:t>Celso Furtado: </a:t>
            </a:r>
            <a:r>
              <a:rPr lang="pt-BR" sz="3600" b="1" dirty="0" err="1" smtClean="0"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pt-BR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b="1" dirty="0" err="1" smtClean="0">
                <a:latin typeface="Times New Roman" pitchFamily="18" charset="0"/>
                <a:cs typeface="Times New Roman" pitchFamily="18" charset="0"/>
              </a:rPr>
              <a:t>creativity</a:t>
            </a:r>
            <a:r>
              <a:rPr lang="pt-BR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b="1" dirty="0" err="1" smtClean="0">
                <a:latin typeface="Times New Roman" pitchFamily="18" charset="0"/>
                <a:cs typeface="Times New Roman" pitchFamily="18" charset="0"/>
              </a:rPr>
              <a:t>matter</a:t>
            </a:r>
            <a:endParaRPr lang="pt-B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4032448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Jair do Amaral Filho</a:t>
            </a:r>
          </a:p>
          <a:p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Federal </a:t>
            </a:r>
            <a:r>
              <a:rPr lang="pt-BR" sz="2000" b="1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b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 Ceará, </a:t>
            </a:r>
            <a:r>
              <a:rPr lang="pt-BR" sz="2000" b="1" dirty="0" err="1" smtClean="0">
                <a:latin typeface="Times New Roman" pitchFamily="18" charset="0"/>
                <a:cs typeface="Times New Roman" pitchFamily="18" charset="0"/>
              </a:rPr>
              <a:t>Brazil</a:t>
            </a:r>
            <a:endParaRPr lang="pt-BR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Deborah BL Farias</a:t>
            </a:r>
          </a:p>
          <a:p>
            <a:r>
              <a:rPr lang="pt-BR" sz="2000" b="1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b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 British Columbia, Canada</a:t>
            </a:r>
          </a:p>
          <a:p>
            <a:endParaRPr lang="pt-BR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AFEE – </a:t>
            </a:r>
            <a:r>
              <a:rPr lang="pt-BR" sz="2400" b="1" dirty="0" err="1" smtClean="0">
                <a:latin typeface="Times New Roman" pitchFamily="18" charset="0"/>
                <a:cs typeface="Times New Roman" pitchFamily="18" charset="0"/>
              </a:rPr>
              <a:t>ASSA’s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b="1" dirty="0" err="1" smtClean="0">
                <a:latin typeface="Times New Roman" pitchFamily="18" charset="0"/>
                <a:cs typeface="Times New Roman" pitchFamily="18" charset="0"/>
              </a:rPr>
              <a:t>Conference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2016</a:t>
            </a:r>
          </a:p>
          <a:p>
            <a:r>
              <a:rPr lang="pt-BR" sz="2400" b="1" dirty="0" err="1" smtClean="0">
                <a:latin typeface="Times New Roman" pitchFamily="18" charset="0"/>
                <a:cs typeface="Times New Roman" pitchFamily="18" charset="0"/>
              </a:rPr>
              <a:t>January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, 3-5 2016 </a:t>
            </a:r>
          </a:p>
          <a:p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San Francisco</a:t>
            </a:r>
          </a:p>
          <a:p>
            <a:endParaRPr lang="pt-BR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414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sz="4400" dirty="0" err="1" smtClean="0">
                <a:latin typeface="Times New Roman" pitchFamily="18" charset="0"/>
                <a:cs typeface="Times New Roman" pitchFamily="18" charset="0"/>
              </a:rPr>
              <a:t>Thanks</a:t>
            </a:r>
            <a:r>
              <a:rPr lang="pt-BR" sz="4400" dirty="0" smtClean="0">
                <a:latin typeface="Times New Roman" pitchFamily="18" charset="0"/>
                <a:cs typeface="Times New Roman" pitchFamily="18" charset="0"/>
              </a:rPr>
              <a:t> !!</a:t>
            </a:r>
          </a:p>
          <a:p>
            <a:pPr marL="0" indent="0" algn="ctr">
              <a:buNone/>
            </a:pPr>
            <a:r>
              <a:rPr lang="pt-BR" sz="4400" dirty="0" smtClean="0">
                <a:latin typeface="Times New Roman" pitchFamily="18" charset="0"/>
                <a:cs typeface="Times New Roman" pitchFamily="18" charset="0"/>
              </a:rPr>
              <a:t>Jair do Amaral Filho</a:t>
            </a:r>
          </a:p>
          <a:p>
            <a:pPr marL="0" indent="0" algn="ctr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amarelojair@gmail.com</a:t>
            </a:r>
          </a:p>
          <a:p>
            <a:pPr marL="0" indent="0" algn="ctr">
              <a:buNone/>
            </a:pPr>
            <a:r>
              <a:rPr lang="pt-BR" sz="4400" dirty="0" smtClean="0">
                <a:latin typeface="Times New Roman" pitchFamily="18" charset="0"/>
                <a:cs typeface="Times New Roman" pitchFamily="18" charset="0"/>
              </a:rPr>
              <a:t>&amp;</a:t>
            </a:r>
          </a:p>
          <a:p>
            <a:pPr marL="0" indent="0" algn="ctr">
              <a:buNone/>
            </a:pPr>
            <a:r>
              <a:rPr lang="pt-BR" sz="4400" dirty="0" smtClean="0">
                <a:latin typeface="Times New Roman" pitchFamily="18" charset="0"/>
                <a:cs typeface="Times New Roman" pitchFamily="18" charset="0"/>
              </a:rPr>
              <a:t>Deborah BL Farias</a:t>
            </a:r>
          </a:p>
          <a:p>
            <a:pPr marL="0" indent="0" algn="ctr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deborahbarrosleal@gmail.com</a:t>
            </a:r>
          </a:p>
        </p:txBody>
      </p:sp>
    </p:spTree>
    <p:extLst>
      <p:ext uri="{BB962C8B-B14F-4D97-AF65-F5344CB8AC3E}">
        <p14:creationId xmlns:p14="http://schemas.microsoft.com/office/powerpoint/2010/main" val="167906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Who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Celso Furtado</a:t>
            </a:r>
            <a:endParaRPr lang="pt-B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brazilian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economist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(1920 - 2004);</a:t>
            </a:r>
          </a:p>
          <a:p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former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pionier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economist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ECLAC,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working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beside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Raul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Prebisch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pt-BR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ormer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professor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Sorbonne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in Paris;</a:t>
            </a:r>
          </a:p>
          <a:p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times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minister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State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Brazil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[Planning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Ministry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(1962)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Ministry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(1986-1988)]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48680"/>
            <a:ext cx="2195736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3810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turning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point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Furtado</a:t>
            </a:r>
            <a:endParaRPr lang="pt-B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second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half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1970s, Celso Furtado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engaged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 an intellectual effort over the “idea of a reconstruction of political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economy”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in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regarding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“cultural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creativity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issue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 In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(i) He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influenced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Club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Rome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Report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author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pessimistic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“industrial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civilization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” as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well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as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future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Latin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America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91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The intelectual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Furtado in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period</a:t>
            </a:r>
            <a:endParaRPr lang="pt-B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Furtado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published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04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important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books:</a:t>
            </a:r>
          </a:p>
          <a:p>
            <a:pPr marL="514350" indent="-514350">
              <a:buAutoNum type="arabicPeriod"/>
            </a:pP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O mito do desenvolvimento – The </a:t>
            </a:r>
            <a:r>
              <a:rPr lang="pt-BR" i="1" dirty="0" err="1" smtClean="0">
                <a:latin typeface="Times New Roman" pitchFamily="18" charset="0"/>
                <a:cs typeface="Times New Roman" pitchFamily="18" charset="0"/>
              </a:rPr>
              <a:t>mith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i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i="1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 (1974)</a:t>
            </a:r>
          </a:p>
          <a:p>
            <a:pPr marL="514350" indent="-514350">
              <a:buAutoNum type="arabicPeriod"/>
            </a:pP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Prefácio a Nova Economia Política – </a:t>
            </a:r>
            <a:r>
              <a:rPr lang="pt-BR" i="1" dirty="0" err="1" smtClean="0">
                <a:latin typeface="Times New Roman" pitchFamily="18" charset="0"/>
                <a:cs typeface="Times New Roman" pitchFamily="18" charset="0"/>
              </a:rPr>
              <a:t>Preface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i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 new </a:t>
            </a:r>
            <a:r>
              <a:rPr lang="pt-BR" i="1" dirty="0" err="1" smtClean="0">
                <a:latin typeface="Times New Roman" pitchFamily="18" charset="0"/>
                <a:cs typeface="Times New Roman" pitchFamily="18" charset="0"/>
              </a:rPr>
              <a:t>political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i="1" dirty="0" err="1" smtClean="0">
                <a:latin typeface="Times New Roman" pitchFamily="18" charset="0"/>
                <a:cs typeface="Times New Roman" pitchFamily="18" charset="0"/>
              </a:rPr>
              <a:t>economy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 (1976)</a:t>
            </a:r>
          </a:p>
          <a:p>
            <a:pPr marL="514350" indent="-514350">
              <a:buAutoNum type="arabicPeriod"/>
            </a:pPr>
            <a:r>
              <a:rPr lang="pt-BR" i="1" dirty="0">
                <a:latin typeface="Times New Roman" pitchFamily="18" charset="0"/>
                <a:cs typeface="Times New Roman" pitchFamily="18" charset="0"/>
              </a:rPr>
              <a:t>Criatividade e dependência– </a:t>
            </a:r>
            <a:r>
              <a:rPr lang="pt-BR" i="1" dirty="0" err="1">
                <a:latin typeface="Times New Roman" pitchFamily="18" charset="0"/>
                <a:cs typeface="Times New Roman" pitchFamily="18" charset="0"/>
              </a:rPr>
              <a:t>Creativity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i="1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i="1" dirty="0" err="1">
                <a:latin typeface="Times New Roman" pitchFamily="18" charset="0"/>
                <a:cs typeface="Times New Roman" pitchFamily="18" charset="0"/>
              </a:rPr>
              <a:t>dependence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1978)</a:t>
            </a:r>
          </a:p>
          <a:p>
            <a:pPr marL="514350" indent="-514350">
              <a:buAutoNum type="arabicPeriod"/>
            </a:pP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Pequena introdução ao desenvolvimento 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- Short </a:t>
            </a:r>
            <a:r>
              <a:rPr lang="pt-BR" i="1" dirty="0" err="1" smtClean="0">
                <a:latin typeface="Times New Roman" pitchFamily="18" charset="0"/>
                <a:cs typeface="Times New Roman" pitchFamily="18" charset="0"/>
              </a:rPr>
              <a:t>introduction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i="1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i="1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 (1980)</a:t>
            </a:r>
            <a:endParaRPr lang="pt-BR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These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books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mark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transition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economic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approach for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holistic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even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humanistic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approaches.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019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creativity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convencional approaches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economic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creativity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almost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always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left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aside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For Furtado,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creativity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matter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economic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understood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as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endogenous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social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(i) (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Freedom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) Man 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Creativity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technological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progress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: are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primary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economic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0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Economic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Surplus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Capital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accumulation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; (</a:t>
            </a:r>
            <a:r>
              <a:rPr lang="pt-BR" i="1" dirty="0" err="1" smtClean="0">
                <a:latin typeface="Times New Roman" pitchFamily="18" charset="0"/>
                <a:cs typeface="Times New Roman" pitchFamily="18" charset="0"/>
              </a:rPr>
              <a:t>means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engine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economic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pt-BR" i="1" dirty="0" err="1" smtClean="0">
                <a:latin typeface="Times New Roman" pitchFamily="18" charset="0"/>
                <a:cs typeface="Times New Roman" pitchFamily="18" charset="0"/>
              </a:rPr>
              <a:t>ends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values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system (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ethical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; moral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religious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values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pt-B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592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Central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Problem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for Furtado</a:t>
            </a:r>
            <a:endParaRPr lang="pt-B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The central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problem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for Furtado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Industrial </a:t>
            </a:r>
            <a:r>
              <a:rPr lang="pt-BR" i="1" dirty="0" err="1" smtClean="0">
                <a:latin typeface="Times New Roman" pitchFamily="18" charset="0"/>
                <a:cs typeface="Times New Roman" pitchFamily="18" charset="0"/>
              </a:rPr>
              <a:t>Civilization</a:t>
            </a:r>
            <a:endParaRPr lang="pt-BR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Phisical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capital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accumulation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Culture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Creativity</a:t>
            </a:r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 algn="ctr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In 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other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words</a:t>
            </a:r>
            <a:endParaRPr lang="pt-BR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 algn="ctr">
              <a:buNone/>
            </a:pP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Means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rationality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 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Ends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(-)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Freedom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and</a:t>
            </a:r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 algn="ctr">
              <a:buNone/>
            </a:pPr>
            <a:r>
              <a:rPr lang="pt-B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    (-)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Creativity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marL="0" indent="0" algn="ctr">
              <a:buNone/>
            </a:pP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Servitude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System =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Creativity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serves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accumulation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process</a:t>
            </a:r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 algn="ctr">
              <a:buNone/>
            </a:pP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This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phenomenon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legitimized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ideology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progress</a:t>
            </a:r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 algn="ctr">
              <a:buNone/>
            </a:pPr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7678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structrural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problems</a:t>
            </a:r>
            <a:endParaRPr lang="pt-B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submission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relationship</a:t>
            </a:r>
            <a:r>
              <a:rPr lang="pt-B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some 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structural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problems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Excessive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rationalization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economic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system;</a:t>
            </a:r>
          </a:p>
          <a:p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Economics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determinism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Reduction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freedom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creativity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Bureaucratization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political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decisions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Centralization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capital in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world;</a:t>
            </a:r>
          </a:p>
          <a:p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Risks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nuclear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accidents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3184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Latin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American countries....</a:t>
            </a:r>
            <a:endParaRPr lang="pt-B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The “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myth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economic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”, a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sort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trap</a:t>
            </a: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Exogenous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ideology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cultural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mimicry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local elites 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import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consumption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patterns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developed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countries (“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conspicious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consumption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”)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economic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development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model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with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social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exclusion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487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A light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b="1" dirty="0" err="1" smtClean="0">
                <a:latin typeface="Times New Roman" pitchFamily="18" charset="0"/>
                <a:cs typeface="Times New Roman" pitchFamily="18" charset="0"/>
              </a:rPr>
              <a:t>hope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...</a:t>
            </a:r>
            <a:endParaRPr lang="pt-B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For Celso Furtado...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Civil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Society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more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political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prominence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fighting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for more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freedom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trough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spontaneous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social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movements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such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as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ecologists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feminists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movements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State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governement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implement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policies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role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encourage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creative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abilities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people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reinforce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cultural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identities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7500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564</Words>
  <Application>Microsoft Office PowerPoint</Application>
  <PresentationFormat>Apresentação na tela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Celso Furtado: culture and creativity matter</vt:lpstr>
      <vt:lpstr>Who was Celso Furtado</vt:lpstr>
      <vt:lpstr>The turning point of Furtado</vt:lpstr>
      <vt:lpstr>The intelectual production of Furtado in this period</vt:lpstr>
      <vt:lpstr>Development, creativity and culture </vt:lpstr>
      <vt:lpstr>Central Problem for Furtado</vt:lpstr>
      <vt:lpstr>Some structrural problems</vt:lpstr>
      <vt:lpstr>On the Latin American countries....</vt:lpstr>
      <vt:lpstr>A light of hope...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Celso Furtado: culture and criativity matter</dc:title>
  <dc:creator>Baleia</dc:creator>
  <cp:lastModifiedBy>Baleia</cp:lastModifiedBy>
  <cp:revision>79</cp:revision>
  <dcterms:created xsi:type="dcterms:W3CDTF">2015-12-22T21:27:33Z</dcterms:created>
  <dcterms:modified xsi:type="dcterms:W3CDTF">2016-01-09T05:08:45Z</dcterms:modified>
</cp:coreProperties>
</file>