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358" r:id="rId4"/>
    <p:sldId id="359" r:id="rId5"/>
    <p:sldId id="360" r:id="rId6"/>
    <p:sldId id="361" r:id="rId7"/>
    <p:sldId id="362" r:id="rId8"/>
    <p:sldId id="377" r:id="rId9"/>
    <p:sldId id="376" r:id="rId10"/>
    <p:sldId id="363" r:id="rId11"/>
    <p:sldId id="378" r:id="rId12"/>
    <p:sldId id="364" r:id="rId13"/>
    <p:sldId id="382" r:id="rId14"/>
    <p:sldId id="366" r:id="rId15"/>
    <p:sldId id="380" r:id="rId16"/>
    <p:sldId id="381" r:id="rId17"/>
    <p:sldId id="383" r:id="rId18"/>
    <p:sldId id="369" r:id="rId19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000000"/>
    <a:srgbClr val="FFFF66"/>
    <a:srgbClr val="5C5C5C"/>
    <a:srgbClr val="585858"/>
    <a:srgbClr val="565656"/>
    <a:srgbClr val="CCC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11" autoAdjust="0"/>
    <p:restoredTop sz="96917" autoAdjust="0"/>
  </p:normalViewPr>
  <p:slideViewPr>
    <p:cSldViewPr>
      <p:cViewPr>
        <p:scale>
          <a:sx n="50" d="100"/>
          <a:sy n="50" d="100"/>
        </p:scale>
        <p:origin x="-754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algn="l" defTabSz="989917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algn="r" defTabSz="989917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algn="l" defTabSz="989917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algn="r" defTabSz="989917">
              <a:defRPr sz="1300">
                <a:cs typeface="+mn-cs"/>
              </a:defRPr>
            </a:lvl1pPr>
          </a:lstStyle>
          <a:p>
            <a:pPr>
              <a:defRPr/>
            </a:pPr>
            <a:fld id="{9AC3F364-6E43-4D70-9BCE-1FBF1693F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416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algn="l" defTabSz="989917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>
            <a:lvl1pPr algn="r" defTabSz="989917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Cliquez pour modifier les styles du texte du masque</a:t>
            </a:r>
          </a:p>
          <a:p>
            <a:pPr lvl="1"/>
            <a:r>
              <a:rPr lang="en-GB" noProof="0" smtClean="0"/>
              <a:t>Deuxième niveau</a:t>
            </a:r>
          </a:p>
          <a:p>
            <a:pPr lvl="2"/>
            <a:r>
              <a:rPr lang="en-GB" noProof="0" smtClean="0"/>
              <a:t>Troisième niveau</a:t>
            </a:r>
          </a:p>
          <a:p>
            <a:pPr lvl="3"/>
            <a:r>
              <a:rPr lang="en-GB" noProof="0" smtClean="0"/>
              <a:t>Quatrième niveau</a:t>
            </a:r>
          </a:p>
          <a:p>
            <a:pPr lvl="4"/>
            <a:r>
              <a:rPr lang="en-GB" noProof="0" smtClean="0"/>
              <a:t>Cinquième niveau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algn="l" defTabSz="989917">
              <a:defRPr sz="13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7" tIns="49523" rIns="99047" bIns="49523" numCol="1" anchor="b" anchorCtr="0" compatLnSpc="1">
            <a:prstTxWarp prst="textNoShape">
              <a:avLst/>
            </a:prstTxWarp>
          </a:bodyPr>
          <a:lstStyle>
            <a:lvl1pPr algn="r" defTabSz="989917">
              <a:defRPr sz="1300">
                <a:cs typeface="+mn-cs"/>
              </a:defRPr>
            </a:lvl1pPr>
          </a:lstStyle>
          <a:p>
            <a:pPr>
              <a:defRPr/>
            </a:pPr>
            <a:fld id="{ACC8A823-EAE7-4DEE-B4A1-B8E4F5778B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794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A04900A0-CF40-4B77-9A43-F97838986062}" type="slidenum">
              <a:rPr lang="en-GB" sz="1300" smtClean="0"/>
              <a:pPr eaLnBrk="1" hangingPunct="1"/>
              <a:t>1</a:t>
            </a:fld>
            <a:endParaRPr lang="en-GB" sz="13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10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11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12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13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14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15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16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17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>
                <a:solidFill>
                  <a:prstClr val="black"/>
                </a:solidFill>
              </a:rPr>
              <a:pPr eaLnBrk="1" hangingPunct="1"/>
              <a:t>18</a:t>
            </a:fld>
            <a:endParaRPr lang="en-GB" sz="1300" smtClean="0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2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3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4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5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6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7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8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89013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0C2564EF-DB7E-4A7B-B478-6E280872270F}" type="slidenum">
              <a:rPr lang="en-GB" sz="1300" smtClean="0"/>
              <a:pPr eaLnBrk="1" hangingPunct="1"/>
              <a:t>9</a:t>
            </a:fld>
            <a:endParaRPr lang="en-GB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A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1812925" y="2819400"/>
            <a:ext cx="0" cy="42068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262063" y="1331913"/>
            <a:ext cx="1587" cy="1587"/>
          </a:xfrm>
          <a:prstGeom prst="rect">
            <a:avLst/>
          </a:prstGeom>
          <a:solidFill>
            <a:srgbClr val="FF4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6" name="Freeform 236"/>
          <p:cNvSpPr>
            <a:spLocks/>
          </p:cNvSpPr>
          <p:nvPr/>
        </p:nvSpPr>
        <p:spPr bwMode="auto">
          <a:xfrm>
            <a:off x="-46038" y="5038725"/>
            <a:ext cx="10177463" cy="1243013"/>
          </a:xfrm>
          <a:custGeom>
            <a:avLst/>
            <a:gdLst/>
            <a:ahLst/>
            <a:cxnLst>
              <a:cxn ang="0">
                <a:pos x="0" y="679"/>
              </a:cxn>
              <a:cxn ang="0">
                <a:pos x="2264" y="518"/>
              </a:cxn>
              <a:cxn ang="0">
                <a:pos x="5605" y="697"/>
              </a:cxn>
              <a:cxn ang="0">
                <a:pos x="6411" y="0"/>
              </a:cxn>
            </a:cxnLst>
            <a:rect l="0" t="0" r="r" b="b"/>
            <a:pathLst>
              <a:path w="6411" h="783">
                <a:moveTo>
                  <a:pt x="0" y="679"/>
                </a:moveTo>
                <a:cubicBezTo>
                  <a:pt x="665" y="597"/>
                  <a:pt x="1330" y="515"/>
                  <a:pt x="2264" y="518"/>
                </a:cubicBezTo>
                <a:cubicBezTo>
                  <a:pt x="3198" y="521"/>
                  <a:pt x="4914" y="783"/>
                  <a:pt x="5605" y="697"/>
                </a:cubicBezTo>
                <a:cubicBezTo>
                  <a:pt x="6296" y="611"/>
                  <a:pt x="6277" y="116"/>
                  <a:pt x="6411" y="0"/>
                </a:cubicBezTo>
              </a:path>
            </a:pathLst>
          </a:custGeom>
          <a:noFill/>
          <a:ln w="127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7" name="Freeform 237"/>
          <p:cNvSpPr>
            <a:spLocks/>
          </p:cNvSpPr>
          <p:nvPr/>
        </p:nvSpPr>
        <p:spPr bwMode="auto">
          <a:xfrm rot="10800000">
            <a:off x="-865188" y="5745163"/>
            <a:ext cx="10177463" cy="1243012"/>
          </a:xfrm>
          <a:custGeom>
            <a:avLst/>
            <a:gdLst/>
            <a:ahLst/>
            <a:cxnLst>
              <a:cxn ang="0">
                <a:pos x="0" y="679"/>
              </a:cxn>
              <a:cxn ang="0">
                <a:pos x="2264" y="518"/>
              </a:cxn>
              <a:cxn ang="0">
                <a:pos x="5605" y="697"/>
              </a:cxn>
              <a:cxn ang="0">
                <a:pos x="6411" y="0"/>
              </a:cxn>
            </a:cxnLst>
            <a:rect l="0" t="0" r="r" b="b"/>
            <a:pathLst>
              <a:path w="6411" h="783">
                <a:moveTo>
                  <a:pt x="0" y="679"/>
                </a:moveTo>
                <a:cubicBezTo>
                  <a:pt x="665" y="597"/>
                  <a:pt x="1330" y="515"/>
                  <a:pt x="2264" y="518"/>
                </a:cubicBezTo>
                <a:cubicBezTo>
                  <a:pt x="3198" y="521"/>
                  <a:pt x="4914" y="783"/>
                  <a:pt x="5605" y="697"/>
                </a:cubicBezTo>
                <a:cubicBezTo>
                  <a:pt x="6296" y="611"/>
                  <a:pt x="6277" y="116"/>
                  <a:pt x="6411" y="0"/>
                </a:cubicBez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  <p:pic>
        <p:nvPicPr>
          <p:cNvPr id="8" name="Picture 239" descr="ULB_texte_2l_gauche [Converted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850" y="6300788"/>
            <a:ext cx="2119313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7" descr="Untitled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88900"/>
            <a:ext cx="1335088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18" descr="photoeMILE bERNHEIM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22250"/>
            <a:ext cx="5969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8" descr="SBSEM_logo_new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" t="10426"/>
          <a:stretch>
            <a:fillRect/>
          </a:stretch>
        </p:blipFill>
        <p:spPr bwMode="auto">
          <a:xfrm>
            <a:off x="6435725" y="390525"/>
            <a:ext cx="23018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938338" y="2693988"/>
            <a:ext cx="6981825" cy="879475"/>
          </a:xfrm>
        </p:spPr>
        <p:txBody>
          <a:bodyPr/>
          <a:lstStyle>
            <a:lvl1pPr>
              <a:defRPr>
                <a:solidFill>
                  <a:srgbClr val="FF99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38338" y="3733800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5F5F5F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12" name="Rectangle 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5088" y="6467475"/>
            <a:ext cx="2133600" cy="3095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FACC8E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2151063" y="6467475"/>
            <a:ext cx="2895600" cy="309563"/>
          </a:xfrm>
        </p:spPr>
        <p:txBody>
          <a:bodyPr lIns="92075" tIns="46038" rIns="92075" bIns="46038"/>
          <a:lstStyle>
            <a:lvl1pPr algn="ctr">
              <a:defRPr b="1">
                <a:solidFill>
                  <a:srgbClr val="FACC8E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022850" y="6467475"/>
            <a:ext cx="2133600" cy="309563"/>
          </a:xfrm>
        </p:spPr>
        <p:txBody>
          <a:bodyPr lIns="92075" tIns="46038" rIns="92075" bIns="46038"/>
          <a:lstStyle>
            <a:lvl1pPr>
              <a:defRPr>
                <a:solidFill>
                  <a:srgbClr val="FACC8E"/>
                </a:solidFill>
              </a:defRPr>
            </a:lvl1pPr>
          </a:lstStyle>
          <a:p>
            <a:pPr>
              <a:defRPr/>
            </a:pPr>
            <a:fld id="{63950B9A-4616-4232-B85E-E707A4B5F7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73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DE034-5C71-45C3-9B3A-7C5539272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25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89725" y="227013"/>
            <a:ext cx="2144713" cy="56515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4000" y="227013"/>
            <a:ext cx="6283325" cy="56515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1859A-A64B-4068-BF9E-F76C5AA9FC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97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E2F7C-10ED-48CB-8D78-D61DA657A8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A80CB-0BDE-4425-A7B7-9E8C886A9D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76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4638" y="996950"/>
            <a:ext cx="4203700" cy="4881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0738" y="996950"/>
            <a:ext cx="4203700" cy="4881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C834D-907F-44BE-8240-9EA460E7A6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43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20A7D-BB98-46B4-B0FF-4014CF30A6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6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8468D-D349-42A0-9DAD-53A3DE344E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7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693A-271C-4B2E-A38A-EAB5301DD5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39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8766C-7008-47FB-95D9-92B27D1E3D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34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7FB6B-C4B3-4BE5-981B-F2B15317AF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5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41425" y="134938"/>
            <a:ext cx="758983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sous-titre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638" y="996950"/>
            <a:ext cx="8559800" cy="488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203200" y="247650"/>
            <a:ext cx="0" cy="420688"/>
          </a:xfrm>
          <a:prstGeom prst="line">
            <a:avLst/>
          </a:prstGeom>
          <a:noFill/>
          <a:ln w="12700">
            <a:solidFill>
              <a:srgbClr val="F5910B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4500" y="6448425"/>
            <a:ext cx="28956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5F5F5F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-1720850" y="6448425"/>
            <a:ext cx="21336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5F5F5F"/>
                </a:solidFill>
                <a:cs typeface="+mn-cs"/>
              </a:defRPr>
            </a:lvl1pPr>
          </a:lstStyle>
          <a:p>
            <a:pPr>
              <a:defRPr/>
            </a:pPr>
            <a:fld id="{0CC560D4-00B8-4C8B-87CF-FF25803C64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4" name="Freeform 10"/>
          <p:cNvSpPr>
            <a:spLocks/>
          </p:cNvSpPr>
          <p:nvPr/>
        </p:nvSpPr>
        <p:spPr bwMode="auto">
          <a:xfrm>
            <a:off x="-46038" y="5038725"/>
            <a:ext cx="10177463" cy="1243013"/>
          </a:xfrm>
          <a:custGeom>
            <a:avLst/>
            <a:gdLst/>
            <a:ahLst/>
            <a:cxnLst>
              <a:cxn ang="0">
                <a:pos x="0" y="679"/>
              </a:cxn>
              <a:cxn ang="0">
                <a:pos x="2264" y="518"/>
              </a:cxn>
              <a:cxn ang="0">
                <a:pos x="5605" y="697"/>
              </a:cxn>
              <a:cxn ang="0">
                <a:pos x="6411" y="0"/>
              </a:cxn>
            </a:cxnLst>
            <a:rect l="0" t="0" r="r" b="b"/>
            <a:pathLst>
              <a:path w="6411" h="783">
                <a:moveTo>
                  <a:pt x="0" y="679"/>
                </a:moveTo>
                <a:cubicBezTo>
                  <a:pt x="665" y="597"/>
                  <a:pt x="1330" y="515"/>
                  <a:pt x="2264" y="518"/>
                </a:cubicBezTo>
                <a:cubicBezTo>
                  <a:pt x="3198" y="521"/>
                  <a:pt x="4914" y="783"/>
                  <a:pt x="5605" y="697"/>
                </a:cubicBezTo>
                <a:cubicBezTo>
                  <a:pt x="6296" y="611"/>
                  <a:pt x="6277" y="116"/>
                  <a:pt x="6411" y="0"/>
                </a:cubicBezTo>
              </a:path>
            </a:pathLst>
          </a:custGeom>
          <a:noFill/>
          <a:ln w="127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10800000">
            <a:off x="-865188" y="5745163"/>
            <a:ext cx="10177463" cy="1243012"/>
          </a:xfrm>
          <a:custGeom>
            <a:avLst/>
            <a:gdLst/>
            <a:ahLst/>
            <a:cxnLst>
              <a:cxn ang="0">
                <a:pos x="0" y="679"/>
              </a:cxn>
              <a:cxn ang="0">
                <a:pos x="2264" y="518"/>
              </a:cxn>
              <a:cxn ang="0">
                <a:pos x="5605" y="697"/>
              </a:cxn>
              <a:cxn ang="0">
                <a:pos x="6411" y="0"/>
              </a:cxn>
            </a:cxnLst>
            <a:rect l="0" t="0" r="r" b="b"/>
            <a:pathLst>
              <a:path w="6411" h="783">
                <a:moveTo>
                  <a:pt x="0" y="679"/>
                </a:moveTo>
                <a:cubicBezTo>
                  <a:pt x="665" y="597"/>
                  <a:pt x="1330" y="515"/>
                  <a:pt x="2264" y="518"/>
                </a:cubicBezTo>
                <a:cubicBezTo>
                  <a:pt x="3198" y="521"/>
                  <a:pt x="4914" y="783"/>
                  <a:pt x="5605" y="697"/>
                </a:cubicBezTo>
                <a:cubicBezTo>
                  <a:pt x="6296" y="611"/>
                  <a:pt x="6277" y="116"/>
                  <a:pt x="6411" y="0"/>
                </a:cubicBezTo>
              </a:path>
            </a:pathLst>
          </a:custGeom>
          <a:noFill/>
          <a:ln w="12700" cap="flat" cmpd="sng">
            <a:solidFill>
              <a:srgbClr val="80808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fr-FR">
              <a:cs typeface="+mn-cs"/>
            </a:endParaRPr>
          </a:p>
        </p:txBody>
      </p:sp>
      <p:pic>
        <p:nvPicPr>
          <p:cNvPr id="3081" name="Picture 13" descr="ULB_texte_2l_gauche [Converted]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5" b="-6615"/>
          <a:stretch>
            <a:fillRect/>
          </a:stretch>
        </p:blipFill>
        <p:spPr bwMode="auto">
          <a:xfrm>
            <a:off x="8501063" y="6300788"/>
            <a:ext cx="4191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Image 9" descr="Untitled-2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52388"/>
            <a:ext cx="1084263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907704" y="1772816"/>
            <a:ext cx="7205662" cy="237626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/>
              <a:t>A time to throw stones, a time to reap:</a:t>
            </a:r>
            <a:br>
              <a:rPr lang="en-US" dirty="0"/>
            </a:br>
            <a:r>
              <a:rPr lang="en-US" sz="2200" dirty="0"/>
              <a:t>How long does it take for democratic reforms to improve institutional outcomes</a:t>
            </a:r>
            <a:r>
              <a:rPr lang="en-US" sz="2200" dirty="0" smtClean="0"/>
              <a:t>?</a:t>
            </a:r>
            <a:br>
              <a:rPr lang="en-US" sz="2200" dirty="0" smtClean="0"/>
            </a:br>
            <a:r>
              <a:rPr lang="en-US" sz="1600" i="1" dirty="0" smtClean="0"/>
              <a:t>(supported by the Marie </a:t>
            </a:r>
            <a:r>
              <a:rPr lang="en-US" sz="1600" i="1" dirty="0" smtClean="0"/>
              <a:t>Currie ITN </a:t>
            </a:r>
            <a:r>
              <a:rPr lang="en-US" sz="1600" i="1" dirty="0" err="1" smtClean="0"/>
              <a:t>Macrohist</a:t>
            </a:r>
            <a:r>
              <a:rPr lang="en-US" sz="1600" i="1" dirty="0" smtClean="0"/>
              <a:t> project)</a:t>
            </a:r>
            <a:r>
              <a:rPr lang="en-US" sz="1600" i="1" dirty="0"/>
              <a:t/>
            </a:r>
            <a:br>
              <a:rPr lang="en-US" sz="1600" i="1" dirty="0"/>
            </a:b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1800" i="1" dirty="0" smtClean="0"/>
              <a:t>ASSA/ACES, San Francisco, January 2016</a:t>
            </a:r>
            <a:endParaRPr lang="de-DE" sz="1800" i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07704" y="4221088"/>
            <a:ext cx="6881812" cy="1728192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GB" dirty="0" smtClean="0"/>
              <a:t>Pierre-Guillaume </a:t>
            </a:r>
            <a:r>
              <a:rPr lang="en-GB" dirty="0" err="1" smtClean="0"/>
              <a:t>Méon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sz="2000" dirty="0" smtClean="0"/>
              <a:t>Centre Emile </a:t>
            </a:r>
            <a:r>
              <a:rPr lang="en-GB" sz="2000" dirty="0" err="1" smtClean="0"/>
              <a:t>Bernheim</a:t>
            </a:r>
            <a:r>
              <a:rPr lang="en-GB" sz="2000" dirty="0" smtClean="0"/>
              <a:t>, </a:t>
            </a:r>
            <a:r>
              <a:rPr lang="en-GB" sz="2000" dirty="0" err="1" smtClean="0"/>
              <a:t>Université</a:t>
            </a:r>
            <a:r>
              <a:rPr lang="en-GB" sz="2000" dirty="0" smtClean="0"/>
              <a:t> </a:t>
            </a:r>
            <a:r>
              <a:rPr lang="en-GB" sz="2000" dirty="0" err="1" smtClean="0"/>
              <a:t>libre</a:t>
            </a:r>
            <a:r>
              <a:rPr lang="en-GB" sz="2000" dirty="0" smtClean="0"/>
              <a:t> de </a:t>
            </a:r>
            <a:r>
              <a:rPr lang="en-GB" sz="2000" dirty="0" err="1" smtClean="0"/>
              <a:t>Bruxelles</a:t>
            </a:r>
            <a:r>
              <a:rPr lang="en-GB" sz="2000" dirty="0" smtClean="0"/>
              <a:t> (ULB)</a:t>
            </a:r>
          </a:p>
          <a:p>
            <a:pPr eaLnBrk="1" hangingPunct="1">
              <a:spcBef>
                <a:spcPts val="1200"/>
              </a:spcBef>
            </a:pPr>
            <a:r>
              <a:rPr lang="en-GB" dirty="0" smtClean="0"/>
              <a:t>Khalid </a:t>
            </a:r>
            <a:r>
              <a:rPr lang="en-GB" dirty="0" err="1" smtClean="0"/>
              <a:t>Sekkat</a:t>
            </a:r>
            <a:endParaRPr lang="en-GB" dirty="0" smtClean="0"/>
          </a:p>
          <a:p>
            <a:pPr marL="92075" indent="-92075" eaLnBrk="1" hangingPunct="1">
              <a:spcBef>
                <a:spcPct val="0"/>
              </a:spcBef>
            </a:pPr>
            <a:r>
              <a:rPr lang="en-GB" sz="2000" dirty="0" smtClean="0"/>
              <a:t>Centre </a:t>
            </a:r>
            <a:r>
              <a:rPr lang="en-GB" sz="2000" dirty="0"/>
              <a:t>Emile </a:t>
            </a:r>
            <a:r>
              <a:rPr lang="en-GB" sz="2000" dirty="0" err="1" smtClean="0"/>
              <a:t>Bernheim</a:t>
            </a:r>
            <a:r>
              <a:rPr lang="en-GB" sz="2000" dirty="0" smtClean="0"/>
              <a:t>, </a:t>
            </a:r>
            <a:r>
              <a:rPr lang="en-GB" sz="2000" dirty="0" err="1"/>
              <a:t>Université</a:t>
            </a:r>
            <a:r>
              <a:rPr lang="en-GB" sz="2000" dirty="0"/>
              <a:t> </a:t>
            </a:r>
            <a:r>
              <a:rPr lang="en-GB" sz="2000" dirty="0" err="1"/>
              <a:t>libre</a:t>
            </a:r>
            <a:r>
              <a:rPr lang="en-GB" sz="2000" dirty="0"/>
              <a:t> de </a:t>
            </a:r>
            <a:r>
              <a:rPr lang="en-GB" sz="2000" dirty="0" err="1"/>
              <a:t>Bruxelles</a:t>
            </a:r>
            <a:r>
              <a:rPr lang="en-GB" sz="2000" dirty="0"/>
              <a:t> (ULB)</a:t>
            </a:r>
            <a:endParaRPr lang="en-GB" sz="2000" dirty="0" smtClean="0"/>
          </a:p>
        </p:txBody>
      </p:sp>
      <p:sp>
        <p:nvSpPr>
          <p:cNvPr id="410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471CE-E86D-4C66-8DB1-09E75BFEDCD2}" type="slidenum">
              <a:rPr lang="en-GB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3. </a:t>
            </a:r>
            <a:r>
              <a:rPr lang="fr-FR" dirty="0" err="1" smtClean="0"/>
              <a:t>Method</a:t>
            </a:r>
            <a:r>
              <a:rPr lang="fr-FR" dirty="0" smtClean="0"/>
              <a:t>: data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556792"/>
            <a:ext cx="8559800" cy="3312368"/>
          </a:xfrm>
        </p:spPr>
        <p:txBody>
          <a:bodyPr/>
          <a:lstStyle/>
          <a:p>
            <a:pPr eaLnBrk="1" hangingPunct="1"/>
            <a:r>
              <a:rPr lang="en-GB" dirty="0" smtClean="0"/>
              <a:t>Institutional outcomes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ICRG index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subjective index based on 12 dimensions of governance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revised annually since 1984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democratic accountability is subtracted =&gt; ICRG</a:t>
            </a:r>
            <a:r>
              <a:rPr lang="en-US" baseline="-25000" dirty="0" smtClean="0"/>
              <a:t>11</a:t>
            </a: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27477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3. </a:t>
            </a:r>
            <a:r>
              <a:rPr lang="fr-FR" dirty="0" err="1" smtClean="0"/>
              <a:t>Method</a:t>
            </a:r>
            <a:r>
              <a:rPr lang="fr-FR" dirty="0" smtClean="0"/>
              <a:t>: data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96752"/>
            <a:ext cx="8559800" cy="5184576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dirty="0" smtClean="0"/>
              <a:t>Democratic transitions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We complement </a:t>
            </a:r>
            <a:r>
              <a:rPr lang="en-US" dirty="0" err="1" smtClean="0"/>
              <a:t>Papaioannou</a:t>
            </a:r>
            <a:r>
              <a:rPr lang="en-US" dirty="0" smtClean="0"/>
              <a:t> and </a:t>
            </a:r>
            <a:r>
              <a:rPr lang="en-US" dirty="0" err="1" smtClean="0"/>
              <a:t>Siourounis’s</a:t>
            </a:r>
            <a:r>
              <a:rPr lang="en-US" dirty="0" smtClean="0"/>
              <a:t> (2008) dataset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selection: </a:t>
            </a:r>
            <a:r>
              <a:rPr lang="en-US" dirty="0"/>
              <a:t>Freedom </a:t>
            </a:r>
            <a:r>
              <a:rPr lang="en-US" dirty="0" smtClean="0"/>
              <a:t>House status ↑ </a:t>
            </a:r>
            <a:r>
              <a:rPr lang="en-US" dirty="0" smtClean="0">
                <a:sym typeface="Symbol"/>
              </a:rPr>
              <a:t>or</a:t>
            </a:r>
            <a:r>
              <a:rPr lang="en-US" dirty="0" smtClean="0"/>
              <a:t> </a:t>
            </a:r>
            <a:r>
              <a:rPr lang="en-US" dirty="0" err="1" smtClean="0"/>
              <a:t>PolityIV</a:t>
            </a:r>
            <a:r>
              <a:rPr lang="en-US" dirty="0" smtClean="0"/>
              <a:t> -/+</a:t>
            </a:r>
            <a:endParaRPr lang="en-US" dirty="0"/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Additional check using various sources and </a:t>
            </a:r>
            <a:r>
              <a:rPr lang="en-US" dirty="0" err="1" smtClean="0"/>
              <a:t>Cheibub</a:t>
            </a:r>
            <a:r>
              <a:rPr lang="en-US" dirty="0" smtClean="0"/>
              <a:t> et al. (2010)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Date of the first free and fair election or of the constitutional change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Stability condition: 5 years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/>
              <a:t>e.g. Chile </a:t>
            </a:r>
            <a:r>
              <a:rPr lang="en-US" dirty="0" smtClean="0"/>
              <a:t>1990, </a:t>
            </a:r>
            <a:r>
              <a:rPr lang="en-US" dirty="0"/>
              <a:t>Indonesia </a:t>
            </a:r>
            <a:r>
              <a:rPr lang="en-US" dirty="0" smtClean="0"/>
              <a:t>1999, South Africa 1994</a:t>
            </a:r>
            <a:endParaRPr lang="en-US" dirty="0"/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Autocratic transitions selected in the same way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e.g. Pakistan 1977, Gambia 1994</a:t>
            </a:r>
            <a:endParaRPr lang="en-US" dirty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88978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41424" y="134938"/>
            <a:ext cx="7902575" cy="739775"/>
          </a:xfrm>
        </p:spPr>
        <p:txBody>
          <a:bodyPr/>
          <a:lstStyle/>
          <a:p>
            <a:pPr eaLnBrk="1" hangingPunct="1"/>
            <a:r>
              <a:rPr lang="fr-FR" dirty="0" smtClean="0"/>
              <a:t>4. Baseline </a:t>
            </a:r>
            <a:r>
              <a:rPr lang="fr-FR" dirty="0" err="1" smtClean="0"/>
              <a:t>findings</a:t>
            </a:r>
            <a:r>
              <a:rPr lang="fr-FR" dirty="0" smtClean="0"/>
              <a:t>: </a:t>
            </a:r>
            <a:r>
              <a:rPr lang="fr-FR" sz="2400" dirty="0" smtClean="0"/>
              <a:t>a first </a:t>
            </a:r>
            <a:r>
              <a:rPr lang="fr-FR" sz="2400" dirty="0" err="1" smtClean="0"/>
              <a:t>glance</a:t>
            </a:r>
            <a:endParaRPr lang="en-GB" sz="2400" dirty="0" smtClean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12</a:t>
            </a:fld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1547664" y="1124744"/>
            <a:ext cx="6408712" cy="5040560"/>
            <a:chOff x="1547664" y="1124744"/>
            <a:chExt cx="6408712" cy="5040560"/>
          </a:xfrm>
        </p:grpSpPr>
        <p:pic>
          <p:nvPicPr>
            <p:cNvPr id="11" name="Picture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7664" y="1124744"/>
              <a:ext cx="6408712" cy="50405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" name="TextBox 1"/>
            <p:cNvSpPr txBox="1"/>
            <p:nvPr/>
          </p:nvSpPr>
          <p:spPr>
            <a:xfrm>
              <a:off x="3707904" y="2420888"/>
              <a:ext cx="14401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Transition </a:t>
              </a:r>
              <a:r>
                <a:rPr lang="fr-FR" dirty="0" err="1" smtClean="0"/>
                <a:t>year</a:t>
              </a:r>
              <a:endParaRPr lang="fr-FR" dirty="0"/>
            </a:p>
          </p:txBody>
        </p:sp>
        <p:cxnSp>
          <p:nvCxnSpPr>
            <p:cNvPr id="5" name="Straight Arrow Connector 4"/>
            <p:cNvCxnSpPr/>
            <p:nvPr/>
          </p:nvCxnSpPr>
          <p:spPr bwMode="auto">
            <a:xfrm>
              <a:off x="4427984" y="3356992"/>
              <a:ext cx="0" cy="79208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69924049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683498"/>
              </p:ext>
            </p:extLst>
          </p:nvPr>
        </p:nvGraphicFramePr>
        <p:xfrm>
          <a:off x="2591780" y="908720"/>
          <a:ext cx="3960440" cy="5688630"/>
        </p:xfrm>
        <a:graphic>
          <a:graphicData uri="http://schemas.openxmlformats.org/drawingml/2006/table">
            <a:tbl>
              <a:tblPr/>
              <a:tblGrid>
                <a:gridCol w="2269082"/>
                <a:gridCol w="1691358"/>
              </a:tblGrid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(2.2)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Institutions</a:t>
                      </a:r>
                      <a:r>
                        <a:rPr lang="en-US" sz="1600" baseline="-25000">
                          <a:effectLst/>
                          <a:latin typeface="Times New Roman"/>
                          <a:ea typeface="Times New Roman"/>
                        </a:rPr>
                        <a:t>t-1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-0.158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(13.747) ***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600" baseline="30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-0.371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(0.967)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600" baseline="30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-0.056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(0.11)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600" baseline="300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1.023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(2.649) ***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600" baseline="300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0.184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(0.49)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600" baseline="300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0.035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(0.1)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i="1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-1.785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(2.17) **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Number of Countries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135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Adjusted R-squared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0.182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 (zero slopes), P-val.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0.00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ounded Rectangle 14"/>
          <p:cNvSpPr/>
          <p:nvPr/>
        </p:nvSpPr>
        <p:spPr bwMode="auto">
          <a:xfrm>
            <a:off x="2555776" y="1268759"/>
            <a:ext cx="3816424" cy="576065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41424" y="134938"/>
            <a:ext cx="7902575" cy="739775"/>
          </a:xfrm>
        </p:spPr>
        <p:txBody>
          <a:bodyPr/>
          <a:lstStyle/>
          <a:p>
            <a:pPr eaLnBrk="1" hangingPunct="1"/>
            <a:r>
              <a:rPr lang="fr-FR" dirty="0" smtClean="0"/>
              <a:t>4. Baseline </a:t>
            </a:r>
            <a:r>
              <a:rPr lang="fr-FR" dirty="0" err="1" smtClean="0"/>
              <a:t>findings</a:t>
            </a:r>
            <a:r>
              <a:rPr lang="fr-FR" dirty="0" smtClean="0"/>
              <a:t>: </a:t>
            </a:r>
            <a:r>
              <a:rPr lang="fr-FR" sz="2400" dirty="0" err="1" smtClean="0"/>
              <a:t>dependent</a:t>
            </a:r>
            <a:r>
              <a:rPr lang="fr-FR" sz="2400" dirty="0" smtClean="0"/>
              <a:t> variable ICRG11</a:t>
            </a:r>
            <a:endParaRPr lang="en-GB" sz="2400" dirty="0" smtClean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7" name="Rounded Rectangle 6"/>
          <p:cNvSpPr/>
          <p:nvPr/>
        </p:nvSpPr>
        <p:spPr bwMode="auto">
          <a:xfrm>
            <a:off x="2555776" y="5661248"/>
            <a:ext cx="3816424" cy="864096"/>
          </a:xfrm>
          <a:prstGeom prst="roundRect">
            <a:avLst/>
          </a:prstGeom>
          <a:noFill/>
          <a:ln w="25400" cap="flat" cmpd="sng" algn="ctr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555776" y="3789040"/>
            <a:ext cx="3816424" cy="1224136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2555776" y="1925023"/>
            <a:ext cx="3816424" cy="1143937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2555776" y="3140968"/>
            <a:ext cx="3816424" cy="574163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555776" y="5085184"/>
            <a:ext cx="3816424" cy="504056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79941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16" grpId="0" animBg="1"/>
      <p:bldP spid="18" grpId="0" animBg="1"/>
      <p:bldP spid="17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5. </a:t>
            </a:r>
            <a:r>
              <a:rPr lang="fr-FR" dirty="0" err="1" smtClean="0"/>
              <a:t>Robustness</a:t>
            </a:r>
            <a:r>
              <a:rPr lang="fr-FR" dirty="0" smtClean="0"/>
              <a:t> </a:t>
            </a:r>
            <a:r>
              <a:rPr lang="fr-FR" dirty="0" err="1" smtClean="0"/>
              <a:t>checks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24744"/>
            <a:ext cx="8559800" cy="4896544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dirty="0" smtClean="0"/>
              <a:t>Principal component of the 11 dimensions of the ICRG</a:t>
            </a:r>
            <a:r>
              <a:rPr lang="en-US" baseline="-25000" dirty="0" smtClean="0"/>
              <a:t>11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Same results</a:t>
            </a:r>
            <a:endParaRPr lang="en-US" dirty="0"/>
          </a:p>
          <a:p>
            <a:pPr lvl="0" eaLnBrk="1" hangingPunct="1">
              <a:spcBef>
                <a:spcPts val="2400"/>
              </a:spcBef>
            </a:pPr>
            <a:r>
              <a:rPr lang="en-US" dirty="0"/>
              <a:t>Alternative </a:t>
            </a:r>
            <a:r>
              <a:rPr lang="en-US" dirty="0" err="1" smtClean="0"/>
              <a:t>codings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transitions</a:t>
            </a:r>
            <a:endParaRPr lang="en-US" dirty="0"/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Freedom House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err="1" smtClean="0"/>
              <a:t>PolityIV</a:t>
            </a:r>
            <a:endParaRPr lang="en-US" dirty="0"/>
          </a:p>
          <a:p>
            <a:pPr lvl="1" eaLnBrk="1" hangingPunct="1">
              <a:spcBef>
                <a:spcPts val="600"/>
              </a:spcBef>
            </a:pPr>
            <a:r>
              <a:rPr lang="en-US" dirty="0" err="1" smtClean="0"/>
              <a:t>Acemoglu</a:t>
            </a:r>
            <a:r>
              <a:rPr lang="en-US" dirty="0" smtClean="0"/>
              <a:t> et al. (2014)</a:t>
            </a:r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Alternative timings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Before / After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1 dummy/year: transition+1 and transition+4</a:t>
            </a:r>
          </a:p>
          <a:p>
            <a:pPr lvl="1" eaLnBrk="1" hangingPunct="1">
              <a:spcBef>
                <a:spcPts val="600"/>
              </a:spcBef>
            </a:pPr>
            <a:endParaRPr lang="en-US" dirty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68800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5. </a:t>
            </a:r>
            <a:r>
              <a:rPr lang="fr-FR" dirty="0" err="1" smtClean="0"/>
              <a:t>Robustness</a:t>
            </a:r>
            <a:r>
              <a:rPr lang="fr-FR" dirty="0" smtClean="0"/>
              <a:t> </a:t>
            </a:r>
            <a:r>
              <a:rPr lang="fr-FR" dirty="0" err="1" smtClean="0"/>
              <a:t>checks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24744"/>
            <a:ext cx="8559800" cy="4896544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dirty="0" smtClean="0"/>
              <a:t>Control variables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/>
              <a:t>GDP per capita, Openness, </a:t>
            </a:r>
            <a:r>
              <a:rPr lang="en-US" dirty="0" smtClean="0"/>
              <a:t>Secondary school </a:t>
            </a:r>
            <a:r>
              <a:rPr lang="en-US" dirty="0"/>
              <a:t>enrolment, Government size, Press </a:t>
            </a:r>
            <a:r>
              <a:rPr lang="en-US" dirty="0" smtClean="0"/>
              <a:t>freedom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Regional dummies</a:t>
            </a:r>
            <a:endParaRPr lang="en-US" dirty="0"/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Legal origin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All together</a:t>
            </a:r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Dropping Eastern European countries</a:t>
            </a:r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Endogeneity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IV regressions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Instrument: average democracy score in other countries in the region</a:t>
            </a: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04957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6</a:t>
            </a:r>
            <a:r>
              <a:rPr lang="fr-FR" dirty="0" smtClean="0"/>
              <a:t>. Extensions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268760"/>
            <a:ext cx="8559800" cy="4608512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dirty="0"/>
              <a:t>Full vs. partial democratic transitions</a:t>
            </a:r>
            <a:endParaRPr lang="en-US" dirty="0" smtClean="0"/>
          </a:p>
          <a:p>
            <a:pPr lvl="1" eaLnBrk="1" hangingPunct="1">
              <a:spcBef>
                <a:spcPts val="600"/>
              </a:spcBef>
            </a:pPr>
            <a:r>
              <a:rPr lang="en-US" dirty="0"/>
              <a:t>both improve institutional </a:t>
            </a:r>
            <a:r>
              <a:rPr lang="en-US" dirty="0" smtClean="0"/>
              <a:t>outcomes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/>
              <a:t>full democratic transitions </a:t>
            </a:r>
            <a:r>
              <a:rPr lang="en-US" dirty="0" smtClean="0"/>
              <a:t>have larger and longer effects</a:t>
            </a:r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Conditional effects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/>
              <a:t>GDP per </a:t>
            </a:r>
            <a:r>
              <a:rPr lang="en-US" dirty="0" smtClean="0"/>
              <a:t>capita (-)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Education (-)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Irregularity </a:t>
            </a:r>
            <a:r>
              <a:rPr lang="en-US" dirty="0"/>
              <a:t>of the </a:t>
            </a:r>
            <a:r>
              <a:rPr lang="en-US" dirty="0" smtClean="0"/>
              <a:t>transition (+)</a:t>
            </a:r>
            <a:endParaRPr lang="en-US" dirty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10201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6</a:t>
            </a:r>
            <a:r>
              <a:rPr lang="fr-FR" dirty="0" smtClean="0"/>
              <a:t>. Extensions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9144000" cy="4752528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dirty="0" smtClean="0"/>
              <a:t>Unbundling institutional outcomes</a:t>
            </a:r>
            <a:endParaRPr lang="en-US" dirty="0"/>
          </a:p>
          <a:p>
            <a:pPr lvl="1" eaLnBrk="1" hangingPunct="1">
              <a:spcBef>
                <a:spcPts val="1200"/>
              </a:spcBef>
            </a:pPr>
            <a:r>
              <a:rPr lang="en-US" dirty="0"/>
              <a:t>3 are insensitive to democratic transitions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Bureaucratic </a:t>
            </a:r>
            <a:r>
              <a:rPr lang="en-US" dirty="0"/>
              <a:t>quality, Government stability, </a:t>
            </a:r>
            <a:r>
              <a:rPr lang="en-US" dirty="0" smtClean="0"/>
              <a:t>and Investment </a:t>
            </a:r>
            <a:r>
              <a:rPr lang="en-US" dirty="0"/>
              <a:t>profile </a:t>
            </a:r>
            <a:endParaRPr lang="en-US" dirty="0" smtClean="0"/>
          </a:p>
          <a:p>
            <a:pPr lvl="1" eaLnBrk="1" hangingPunct="1">
              <a:spcBef>
                <a:spcPts val="1800"/>
              </a:spcBef>
            </a:pPr>
            <a:r>
              <a:rPr lang="en-US" dirty="0" smtClean="0"/>
              <a:t>4 follow </a:t>
            </a:r>
            <a:r>
              <a:rPr lang="en-US" dirty="0"/>
              <a:t>the behavior of the overall ICRG </a:t>
            </a:r>
            <a:r>
              <a:rPr lang="en-US" dirty="0" smtClean="0"/>
              <a:t>index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Corruption</a:t>
            </a:r>
            <a:r>
              <a:rPr lang="en-US" dirty="0"/>
              <a:t>, Law and order, Internal conflict, and Military in </a:t>
            </a:r>
            <a:r>
              <a:rPr lang="en-US" dirty="0" smtClean="0"/>
              <a:t>politics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 smtClean="0"/>
              <a:t>4 follow more specific patterns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External </a:t>
            </a:r>
            <a:r>
              <a:rPr lang="en-US" dirty="0"/>
              <a:t>conflict </a:t>
            </a:r>
            <a:r>
              <a:rPr lang="en-US" dirty="0" smtClean="0"/>
              <a:t>improves </a:t>
            </a:r>
            <a:r>
              <a:rPr lang="en-US" dirty="0"/>
              <a:t>before transitions, and keeps improving </a:t>
            </a:r>
            <a:r>
              <a:rPr lang="en-US" dirty="0" smtClean="0"/>
              <a:t>thereafter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Ethnic tension, </a:t>
            </a:r>
            <a:r>
              <a:rPr lang="en-US" dirty="0"/>
              <a:t>Religious tension, and Socioeconomic </a:t>
            </a:r>
            <a:r>
              <a:rPr lang="en-US" dirty="0" smtClean="0"/>
              <a:t>conditions deteriorate</a:t>
            </a: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88550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7. Conclusion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908720"/>
            <a:ext cx="8761858" cy="4991199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dirty="0" smtClean="0"/>
              <a:t>Democratic transitions improve institutional outcomes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The effect appears during the three years following the transition</a:t>
            </a:r>
          </a:p>
          <a:p>
            <a:pPr eaLnBrk="1" hangingPunct="1">
              <a:spcBef>
                <a:spcPts val="600"/>
              </a:spcBef>
            </a:pPr>
            <a:r>
              <a:rPr lang="en-US" dirty="0" smtClean="0"/>
              <a:t>No anticipation effect overall</a:t>
            </a:r>
          </a:p>
          <a:p>
            <a:pPr eaLnBrk="1" hangingPunct="1">
              <a:spcBef>
                <a:spcPts val="600"/>
              </a:spcBef>
            </a:pPr>
            <a:r>
              <a:rPr lang="en-US" dirty="0" smtClean="0"/>
              <a:t>Robust 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to changing variables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to coding of transitions in various ways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to </a:t>
            </a:r>
            <a:r>
              <a:rPr lang="en-US" dirty="0"/>
              <a:t>deleting Eastern European </a:t>
            </a:r>
            <a:r>
              <a:rPr lang="en-US" dirty="0" smtClean="0"/>
              <a:t>countries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/>
              <a:t>to controlling for endogeneity</a:t>
            </a:r>
          </a:p>
          <a:p>
            <a:pPr eaLnBrk="1" hangingPunct="1">
              <a:spcBef>
                <a:spcPts val="600"/>
              </a:spcBef>
            </a:pPr>
            <a:r>
              <a:rPr lang="en-US" dirty="0" smtClean="0"/>
              <a:t>Full democratization have a stronger effect</a:t>
            </a:r>
          </a:p>
          <a:p>
            <a:pPr eaLnBrk="1" hangingPunct="1">
              <a:spcBef>
                <a:spcPts val="600"/>
              </a:spcBef>
            </a:pPr>
            <a:r>
              <a:rPr lang="en-US" dirty="0" smtClean="0"/>
              <a:t>Conditional on GDP, education, irregularity</a:t>
            </a:r>
          </a:p>
          <a:p>
            <a:pPr eaLnBrk="1" hangingPunct="1">
              <a:spcBef>
                <a:spcPts val="600"/>
              </a:spcBef>
            </a:pPr>
            <a:r>
              <a:rPr lang="en-US" dirty="0" smtClean="0"/>
              <a:t>Specific outcomes may follow a different pattern</a:t>
            </a:r>
            <a:endParaRPr lang="en-US" dirty="0"/>
          </a:p>
          <a:p>
            <a:pPr eaLnBrk="1" hangingPunct="1"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To be continued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 smtClean="0">
                <a:solidFill>
                  <a:srgbClr val="000000"/>
                </a:solidFill>
              </a:rPr>
              <a:t>Economic consequences</a:t>
            </a: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499992" y="5899919"/>
            <a:ext cx="49685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err="1" smtClean="0">
                <a:latin typeface="+mj-lt"/>
              </a:rPr>
              <a:t>Thank</a:t>
            </a:r>
            <a:r>
              <a:rPr lang="fr-FR" sz="4400" dirty="0" smtClean="0">
                <a:latin typeface="+mj-lt"/>
              </a:rPr>
              <a:t> </a:t>
            </a:r>
            <a:r>
              <a:rPr lang="fr-FR" sz="4400" dirty="0" err="1" smtClean="0">
                <a:latin typeface="+mj-lt"/>
              </a:rPr>
              <a:t>you</a:t>
            </a:r>
            <a:r>
              <a:rPr lang="fr-FR" sz="4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284881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1. Introduction</a:t>
            </a:r>
            <a:r>
              <a:rPr lang="en-GB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96752"/>
            <a:ext cx="8559800" cy="4608512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dirty="0" smtClean="0"/>
              <a:t>Democracies do </a:t>
            </a:r>
            <a:r>
              <a:rPr lang="en-US" dirty="0"/>
              <a:t>not </a:t>
            </a:r>
            <a:r>
              <a:rPr lang="en-US" dirty="0" smtClean="0"/>
              <a:t>grow faster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err="1"/>
              <a:t>Barro</a:t>
            </a:r>
            <a:r>
              <a:rPr lang="en-US" dirty="0"/>
              <a:t> (1991, 1996</a:t>
            </a:r>
            <a:r>
              <a:rPr lang="en-US" dirty="0" smtClean="0"/>
              <a:t>), </a:t>
            </a:r>
            <a:r>
              <a:rPr lang="en-US" dirty="0" err="1"/>
              <a:t>Przeworski</a:t>
            </a:r>
            <a:r>
              <a:rPr lang="en-US" dirty="0"/>
              <a:t> and </a:t>
            </a:r>
            <a:r>
              <a:rPr lang="en-US" dirty="0" err="1"/>
              <a:t>Limongi</a:t>
            </a:r>
            <a:r>
              <a:rPr lang="en-US" dirty="0"/>
              <a:t> (1991</a:t>
            </a:r>
            <a:r>
              <a:rPr lang="en-US" dirty="0" smtClean="0"/>
              <a:t>), </a:t>
            </a:r>
            <a:r>
              <a:rPr lang="en-US" dirty="0"/>
              <a:t>La </a:t>
            </a:r>
            <a:r>
              <a:rPr lang="en-US" dirty="0" err="1"/>
              <a:t>Porta</a:t>
            </a:r>
            <a:r>
              <a:rPr lang="en-US" dirty="0"/>
              <a:t> et al. (1999), </a:t>
            </a:r>
            <a:r>
              <a:rPr lang="en-US" dirty="0" err="1"/>
              <a:t>Doucouliagos</a:t>
            </a:r>
            <a:r>
              <a:rPr lang="en-US" dirty="0"/>
              <a:t> and </a:t>
            </a:r>
            <a:r>
              <a:rPr lang="en-US" dirty="0" err="1" smtClean="0"/>
              <a:t>Ulubaşoğlu</a:t>
            </a:r>
            <a:r>
              <a:rPr lang="en-US" dirty="0" smtClean="0"/>
              <a:t> (2008)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 smtClean="0"/>
              <a:t>But countries that democratize grow faster than before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1800" dirty="0" smtClean="0"/>
              <a:t>Knack </a:t>
            </a:r>
            <a:r>
              <a:rPr lang="en-US" sz="1800" dirty="0"/>
              <a:t>and Keefer (1993</a:t>
            </a:r>
            <a:r>
              <a:rPr lang="en-US" sz="1800" dirty="0" smtClean="0"/>
              <a:t>), </a:t>
            </a:r>
            <a:r>
              <a:rPr lang="en-US" sz="1800" dirty="0"/>
              <a:t>Mauro (1993</a:t>
            </a:r>
            <a:r>
              <a:rPr lang="en-US" sz="1800" dirty="0" smtClean="0"/>
              <a:t>), </a:t>
            </a:r>
            <a:r>
              <a:rPr lang="en-US" sz="1800" dirty="0"/>
              <a:t>Hall and Jones (1999</a:t>
            </a:r>
            <a:r>
              <a:rPr lang="en-US" sz="1800" dirty="0" smtClean="0"/>
              <a:t>), </a:t>
            </a:r>
            <a:r>
              <a:rPr lang="en-US" sz="1800" dirty="0" err="1"/>
              <a:t>Acemoglu</a:t>
            </a:r>
            <a:r>
              <a:rPr lang="en-US" sz="1800" dirty="0"/>
              <a:t> et al. (2001</a:t>
            </a:r>
            <a:r>
              <a:rPr lang="en-US" sz="1800" dirty="0" smtClean="0"/>
              <a:t>), </a:t>
            </a:r>
            <a:r>
              <a:rPr lang="en-US" sz="1800" dirty="0" err="1"/>
              <a:t>Rodrik</a:t>
            </a:r>
            <a:r>
              <a:rPr lang="en-US" sz="1800" dirty="0"/>
              <a:t> et al (2004</a:t>
            </a:r>
            <a:r>
              <a:rPr lang="en-US" sz="1800" dirty="0" smtClean="0"/>
              <a:t>)</a:t>
            </a:r>
          </a:p>
          <a:p>
            <a:pPr eaLnBrk="1" hangingPunct="1">
              <a:spcBef>
                <a:spcPts val="1800"/>
              </a:spcBef>
            </a:pPr>
            <a:r>
              <a:rPr lang="en-US" sz="2200" dirty="0" smtClean="0"/>
              <a:t>Why?</a:t>
            </a: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1. Introduction</a:t>
            </a:r>
            <a:r>
              <a:rPr lang="en-GB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24744"/>
            <a:ext cx="8559800" cy="4608512"/>
          </a:xfrm>
        </p:spPr>
        <p:txBody>
          <a:bodyPr/>
          <a:lstStyle/>
          <a:p>
            <a:pPr eaLnBrk="1" hangingPunct="1"/>
            <a:r>
              <a:rPr lang="en-GB" dirty="0" smtClean="0"/>
              <a:t>We ought to distinguish institutions </a:t>
            </a:r>
            <a:r>
              <a:rPr lang="en-GB" dirty="0"/>
              <a:t>and outcomes (</a:t>
            </a:r>
            <a:r>
              <a:rPr lang="en-GB" dirty="0" err="1"/>
              <a:t>Glaeser</a:t>
            </a:r>
            <a:r>
              <a:rPr lang="en-GB" dirty="0"/>
              <a:t> et </a:t>
            </a:r>
            <a:r>
              <a:rPr lang="en-GB" dirty="0" smtClean="0"/>
              <a:t>al., 2004</a:t>
            </a:r>
            <a:r>
              <a:rPr lang="en-GB" dirty="0"/>
              <a:t>)</a:t>
            </a:r>
            <a:endParaRPr lang="en-GB" dirty="0" smtClean="0"/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institutions </a:t>
            </a:r>
            <a:r>
              <a:rPr lang="en-US" dirty="0"/>
              <a:t>are </a:t>
            </a:r>
            <a:r>
              <a:rPr lang="en-US" dirty="0" smtClean="0"/>
              <a:t>constraints (North, 1981)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usual institutional </a:t>
            </a:r>
            <a:r>
              <a:rPr lang="en-US" dirty="0"/>
              <a:t>quality indices </a:t>
            </a:r>
            <a:r>
              <a:rPr lang="en-US" dirty="0" smtClean="0"/>
              <a:t>reflect outcomes		(</a:t>
            </a:r>
            <a:r>
              <a:rPr lang="en-US" sz="1800" dirty="0" smtClean="0"/>
              <a:t>corruption, bureaucratic quality, government efficiency, stability, etc</a:t>
            </a:r>
            <a:r>
              <a:rPr lang="en-US" dirty="0" smtClean="0"/>
              <a:t>.)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Democratic transitions change institutions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They may or may not improve </a:t>
            </a:r>
            <a:r>
              <a:rPr lang="en-US" dirty="0" smtClean="0"/>
              <a:t>institutional </a:t>
            </a:r>
            <a:r>
              <a:rPr lang="en-US" dirty="0" smtClean="0"/>
              <a:t>outcomes</a:t>
            </a:r>
            <a:endParaRPr lang="en-US" dirty="0" smtClean="0"/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2 key questions (+ 1)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/>
              <a:t>Do democratic transitions affect outcomes?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How fast</a:t>
            </a:r>
            <a:r>
              <a:rPr lang="en-US" dirty="0"/>
              <a:t>? </a:t>
            </a:r>
            <a:endParaRPr lang="en-US" dirty="0" smtClean="0"/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(Do </a:t>
            </a:r>
            <a:r>
              <a:rPr lang="en-US" dirty="0"/>
              <a:t>autocratic transitions affect outcomes</a:t>
            </a:r>
            <a:r>
              <a:rPr lang="en-US" dirty="0" smtClean="0"/>
              <a:t>?)</a:t>
            </a:r>
            <a:endParaRPr lang="en-US" dirty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72996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1. Introduction</a:t>
            </a:r>
            <a:r>
              <a:rPr lang="en-GB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24744"/>
            <a:ext cx="8559800" cy="4608512"/>
          </a:xfrm>
        </p:spPr>
        <p:txBody>
          <a:bodyPr/>
          <a:lstStyle/>
          <a:p>
            <a:pPr eaLnBrk="1" hangingPunct="1"/>
            <a:r>
              <a:rPr lang="en-GB" dirty="0" smtClean="0"/>
              <a:t>Our paper is the first to address the three questions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an event study method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/>
              <a:t>evolution of institutional indexes around episodes of democratic and autocratic transitions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applied </a:t>
            </a:r>
            <a:r>
              <a:rPr lang="en-US" dirty="0"/>
              <a:t>to growth by </a:t>
            </a:r>
            <a:r>
              <a:rPr lang="en-US" dirty="0" err="1"/>
              <a:t>Rodrik</a:t>
            </a:r>
            <a:r>
              <a:rPr lang="en-US" dirty="0"/>
              <a:t> and </a:t>
            </a:r>
            <a:r>
              <a:rPr lang="en-US" dirty="0" err="1"/>
              <a:t>Wacziarg</a:t>
            </a:r>
            <a:r>
              <a:rPr lang="en-US" dirty="0"/>
              <a:t> (2005), </a:t>
            </a:r>
            <a:r>
              <a:rPr lang="en-US" dirty="0" err="1"/>
              <a:t>Papaioannou</a:t>
            </a:r>
            <a:r>
              <a:rPr lang="en-US" dirty="0"/>
              <a:t> and </a:t>
            </a:r>
            <a:r>
              <a:rPr lang="en-US" dirty="0" err="1"/>
              <a:t>Siourounis</a:t>
            </a:r>
            <a:r>
              <a:rPr lang="en-US" dirty="0"/>
              <a:t> (2008), </a:t>
            </a:r>
            <a:r>
              <a:rPr lang="en-US" dirty="0" smtClean="0"/>
              <a:t>Freund </a:t>
            </a:r>
            <a:r>
              <a:rPr lang="en-US" dirty="0"/>
              <a:t>and </a:t>
            </a:r>
            <a:r>
              <a:rPr lang="en-US" dirty="0" err="1"/>
              <a:t>Jaud</a:t>
            </a:r>
            <a:r>
              <a:rPr lang="en-US" dirty="0"/>
              <a:t> (2013</a:t>
            </a:r>
            <a:r>
              <a:rPr lang="en-US" dirty="0" smtClean="0"/>
              <a:t>), </a:t>
            </a:r>
            <a:r>
              <a:rPr lang="en-US" dirty="0" err="1" smtClean="0"/>
              <a:t>Acemoglu</a:t>
            </a:r>
            <a:r>
              <a:rPr lang="en-US" dirty="0" smtClean="0"/>
              <a:t> et al.(2014), to aggregate efficiency by Méon, </a:t>
            </a:r>
            <a:r>
              <a:rPr lang="en-US" dirty="0" err="1" smtClean="0"/>
              <a:t>Sekkat</a:t>
            </a:r>
            <a:r>
              <a:rPr lang="en-US" dirty="0" smtClean="0"/>
              <a:t>, and Weill (2009)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a </a:t>
            </a:r>
            <a:r>
              <a:rPr lang="en-US" dirty="0"/>
              <a:t>panel of </a:t>
            </a:r>
            <a:r>
              <a:rPr lang="en-US" dirty="0" smtClean="0"/>
              <a:t>135 countries </a:t>
            </a:r>
            <a:r>
              <a:rPr lang="en-US" dirty="0"/>
              <a:t>over </a:t>
            </a:r>
            <a:r>
              <a:rPr lang="en-US" dirty="0" smtClean="0"/>
              <a:t>1984-2012</a:t>
            </a:r>
            <a:endParaRPr lang="en-US" dirty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563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2. </a:t>
            </a:r>
            <a:r>
              <a:rPr lang="fr-FR" dirty="0" err="1" smtClean="0"/>
              <a:t>Theoretical</a:t>
            </a:r>
            <a:r>
              <a:rPr lang="fr-FR" dirty="0" smtClean="0"/>
              <a:t> background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124744"/>
            <a:ext cx="8559800" cy="4608512"/>
          </a:xfrm>
        </p:spPr>
        <p:txBody>
          <a:bodyPr/>
          <a:lstStyle/>
          <a:p>
            <a:pPr eaLnBrk="1" hangingPunct="1"/>
            <a:r>
              <a:rPr lang="en-GB" dirty="0" smtClean="0"/>
              <a:t>Ambiguous impact of democracy on institutional outcomes, e.g. property rights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Positive: More checks </a:t>
            </a:r>
            <a:r>
              <a:rPr lang="en-US" sz="1600" dirty="0" smtClean="0"/>
              <a:t>(North, 1991)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Negative: More pressure </a:t>
            </a:r>
            <a:r>
              <a:rPr lang="en-US" dirty="0"/>
              <a:t>for redistribution </a:t>
            </a:r>
            <a:r>
              <a:rPr lang="en-US" sz="1600" dirty="0"/>
              <a:t>(</a:t>
            </a:r>
            <a:r>
              <a:rPr lang="en-US" sz="1600" dirty="0" err="1"/>
              <a:t>Alesina</a:t>
            </a:r>
            <a:r>
              <a:rPr lang="en-US" sz="1600" dirty="0"/>
              <a:t> and </a:t>
            </a:r>
            <a:r>
              <a:rPr lang="en-US" sz="1600" dirty="0" err="1" smtClean="0"/>
              <a:t>Rodrik</a:t>
            </a:r>
            <a:r>
              <a:rPr lang="en-US" sz="1600" dirty="0" smtClean="0"/>
              <a:t>, 1994, </a:t>
            </a:r>
            <a:r>
              <a:rPr lang="en-US" sz="1600" dirty="0" err="1"/>
              <a:t>Persson</a:t>
            </a:r>
            <a:r>
              <a:rPr lang="en-US" sz="1600" dirty="0"/>
              <a:t> and </a:t>
            </a:r>
            <a:r>
              <a:rPr lang="en-US" sz="1600" dirty="0" err="1" smtClean="0"/>
              <a:t>Tabellini</a:t>
            </a:r>
            <a:r>
              <a:rPr lang="en-US" sz="1600" dirty="0" smtClean="0"/>
              <a:t>, 1994, </a:t>
            </a:r>
            <a:r>
              <a:rPr lang="en-US" sz="1600" dirty="0" err="1"/>
              <a:t>Acemoglu</a:t>
            </a:r>
            <a:r>
              <a:rPr lang="en-US" sz="1600" dirty="0"/>
              <a:t> and </a:t>
            </a:r>
            <a:r>
              <a:rPr lang="en-US" sz="1600" dirty="0" smtClean="0"/>
              <a:t>Robinson, 2001)</a:t>
            </a:r>
            <a:endParaRPr lang="en-US" sz="1600" dirty="0" smtClean="0"/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No effect: strategic complementarities </a:t>
            </a:r>
            <a:r>
              <a:rPr lang="en-US" sz="1600" dirty="0" smtClean="0"/>
              <a:t>(</a:t>
            </a:r>
            <a:r>
              <a:rPr lang="en-US" sz="1600" dirty="0" err="1" smtClean="0"/>
              <a:t>Tirole</a:t>
            </a:r>
            <a:r>
              <a:rPr lang="en-US" sz="1600" dirty="0" smtClean="0"/>
              <a:t>, 1996)</a:t>
            </a:r>
            <a:r>
              <a:rPr lang="en-US" sz="1800" dirty="0" smtClean="0"/>
              <a:t> or unchanged de facto power </a:t>
            </a:r>
            <a:r>
              <a:rPr lang="en-US" sz="1600" dirty="0" smtClean="0"/>
              <a:t>(</a:t>
            </a:r>
            <a:r>
              <a:rPr lang="en-US" sz="1600" dirty="0" err="1"/>
              <a:t>Acemoglu</a:t>
            </a:r>
            <a:r>
              <a:rPr lang="en-US" sz="1600" dirty="0"/>
              <a:t> and Robinson </a:t>
            </a:r>
            <a:r>
              <a:rPr lang="en-US" sz="1600" dirty="0" smtClean="0"/>
              <a:t>2008)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No idea of timing</a:t>
            </a:r>
            <a:endParaRPr lang="en-US" dirty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6718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2. </a:t>
            </a:r>
            <a:r>
              <a:rPr lang="fr-FR" dirty="0" err="1" smtClean="0"/>
              <a:t>Theoretical</a:t>
            </a:r>
            <a:r>
              <a:rPr lang="fr-FR" dirty="0" smtClean="0"/>
              <a:t> background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484784"/>
            <a:ext cx="8559800" cy="4752528"/>
          </a:xfrm>
        </p:spPr>
        <p:txBody>
          <a:bodyPr/>
          <a:lstStyle/>
          <a:p>
            <a:pPr eaLnBrk="1" hangingPunct="1"/>
            <a:r>
              <a:rPr lang="en-GB" dirty="0" smtClean="0"/>
              <a:t>Timing of the impact of democratization on growth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5 to 7 </a:t>
            </a:r>
            <a:r>
              <a:rPr lang="en-US" dirty="0"/>
              <a:t>years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err="1" smtClean="0"/>
              <a:t>Hausmann</a:t>
            </a:r>
            <a:r>
              <a:rPr lang="en-US" dirty="0" smtClean="0"/>
              <a:t> </a:t>
            </a:r>
            <a:r>
              <a:rPr lang="en-US" dirty="0"/>
              <a:t>et al. (</a:t>
            </a:r>
            <a:r>
              <a:rPr lang="en-US" dirty="0" smtClean="0"/>
              <a:t>2005), </a:t>
            </a:r>
            <a:r>
              <a:rPr lang="en-US" dirty="0" err="1" smtClean="0"/>
              <a:t>Giavazzi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Tabellini</a:t>
            </a:r>
            <a:r>
              <a:rPr lang="en-US" dirty="0"/>
              <a:t> (2005</a:t>
            </a:r>
            <a:r>
              <a:rPr lang="en-US" dirty="0" smtClean="0"/>
              <a:t>), </a:t>
            </a:r>
            <a:r>
              <a:rPr lang="en-US" dirty="0" err="1" smtClean="0"/>
              <a:t>Rodrik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Wacziarg</a:t>
            </a:r>
            <a:r>
              <a:rPr lang="en-US" dirty="0"/>
              <a:t> (</a:t>
            </a:r>
            <a:r>
              <a:rPr lang="en-US" dirty="0" smtClean="0"/>
              <a:t>2005), </a:t>
            </a:r>
            <a:r>
              <a:rPr lang="en-US" dirty="0" err="1" smtClean="0"/>
              <a:t>Papaioannou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Siourounis</a:t>
            </a:r>
            <a:r>
              <a:rPr lang="en-US" dirty="0"/>
              <a:t> (</a:t>
            </a:r>
            <a:r>
              <a:rPr lang="en-US" dirty="0" smtClean="0"/>
              <a:t>2008), </a:t>
            </a:r>
            <a:r>
              <a:rPr lang="en-US" dirty="0" err="1" smtClean="0"/>
              <a:t>Méon</a:t>
            </a:r>
            <a:r>
              <a:rPr lang="en-US" dirty="0" smtClean="0"/>
              <a:t> </a:t>
            </a:r>
            <a:r>
              <a:rPr lang="en-US" dirty="0"/>
              <a:t>et al. (2009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36921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3. Method: Event </a:t>
            </a:r>
            <a:r>
              <a:rPr lang="fr-FR" dirty="0" err="1" smtClean="0"/>
              <a:t>study</a:t>
            </a:r>
            <a:endParaRPr lang="en-GB" dirty="0" smtClean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0" name="Picture 9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51" y="2560960"/>
            <a:ext cx="8974139" cy="151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 bwMode="auto">
          <a:xfrm>
            <a:off x="3995936" y="1920776"/>
            <a:ext cx="0" cy="57212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2483768" y="1455167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+mn-lt"/>
              </a:rPr>
              <a:t>Transition </a:t>
            </a:r>
            <a:r>
              <a:rPr lang="fr-FR" dirty="0" err="1" smtClean="0">
                <a:latin typeface="+mn-lt"/>
              </a:rPr>
              <a:t>year</a:t>
            </a:r>
            <a:endParaRPr lang="fr-FR" dirty="0">
              <a:latin typeface="+mn-lt"/>
            </a:endParaRPr>
          </a:p>
        </p:txBody>
      </p:sp>
      <p:grpSp>
        <p:nvGrpSpPr>
          <p:cNvPr id="1136" name="Group 1135"/>
          <p:cNvGrpSpPr/>
          <p:nvPr/>
        </p:nvGrpSpPr>
        <p:grpSpPr>
          <a:xfrm>
            <a:off x="2195736" y="3573016"/>
            <a:ext cx="5184576" cy="1080120"/>
            <a:chOff x="2195736" y="3573016"/>
            <a:chExt cx="5184576" cy="1080120"/>
          </a:xfrm>
        </p:grpSpPr>
        <p:cxnSp>
          <p:nvCxnSpPr>
            <p:cNvPr id="26" name="Straight Arrow Connector 25"/>
            <p:cNvCxnSpPr/>
            <p:nvPr/>
          </p:nvCxnSpPr>
          <p:spPr bwMode="auto">
            <a:xfrm flipH="1" flipV="1">
              <a:off x="2195736" y="3573016"/>
              <a:ext cx="1584176" cy="10801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flipH="1" flipV="1">
              <a:off x="3544848" y="3573016"/>
              <a:ext cx="220216" cy="10801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49" name="Straight Arrow Connector 48"/>
            <p:cNvCxnSpPr/>
            <p:nvPr/>
          </p:nvCxnSpPr>
          <p:spPr bwMode="auto">
            <a:xfrm flipV="1">
              <a:off x="3779912" y="3573016"/>
              <a:ext cx="864096" cy="10801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51" name="Straight Arrow Connector 50"/>
            <p:cNvCxnSpPr/>
            <p:nvPr/>
          </p:nvCxnSpPr>
          <p:spPr bwMode="auto">
            <a:xfrm flipV="1">
              <a:off x="3779912" y="3573016"/>
              <a:ext cx="2232248" cy="10801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flipV="1">
              <a:off x="3779912" y="3573016"/>
              <a:ext cx="3600400" cy="10801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  <p:sp>
        <p:nvSpPr>
          <p:cNvPr id="64" name="TextBox 63"/>
          <p:cNvSpPr txBox="1"/>
          <p:nvPr/>
        </p:nvSpPr>
        <p:spPr>
          <a:xfrm>
            <a:off x="2123728" y="4623519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+mn-lt"/>
              </a:rPr>
              <a:t>5 </a:t>
            </a:r>
            <a:r>
              <a:rPr lang="fr-FR" dirty="0" err="1" smtClean="0">
                <a:latin typeface="+mn-lt"/>
              </a:rPr>
              <a:t>periods</a:t>
            </a:r>
            <a:r>
              <a:rPr lang="fr-FR" dirty="0" smtClean="0">
                <a:latin typeface="+mn-lt"/>
              </a:rPr>
              <a:t> </a:t>
            </a:r>
            <a:r>
              <a:rPr lang="fr-FR" dirty="0" err="1" smtClean="0">
                <a:latin typeface="+mn-lt"/>
              </a:rPr>
              <a:t>around</a:t>
            </a:r>
            <a:r>
              <a:rPr lang="fr-FR" dirty="0" smtClean="0">
                <a:latin typeface="+mn-lt"/>
              </a:rPr>
              <a:t> the transition </a:t>
            </a:r>
            <a:r>
              <a:rPr lang="fr-FR" dirty="0" err="1" smtClean="0">
                <a:latin typeface="+mn-lt"/>
              </a:rPr>
              <a:t>year</a:t>
            </a:r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638933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3. Method: Event </a:t>
            </a:r>
            <a:r>
              <a:rPr lang="fr-FR" dirty="0" err="1" smtClean="0"/>
              <a:t>study</a:t>
            </a:r>
            <a:endParaRPr lang="en-GB" dirty="0" smtClean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247550"/>
              </p:ext>
            </p:extLst>
          </p:nvPr>
        </p:nvGraphicFramePr>
        <p:xfrm>
          <a:off x="665163" y="974725"/>
          <a:ext cx="78105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4" imgW="4343400" imgH="533160" progId="Equation.3">
                  <p:embed/>
                </p:oleObj>
              </mc:Choice>
              <mc:Fallback>
                <p:oleObj name="Equation" r:id="rId4" imgW="434340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3" y="974725"/>
                        <a:ext cx="7810500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1520" y="1916832"/>
            <a:ext cx="5976664" cy="45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Annual variation of institutional quality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51520" y="4365104"/>
            <a:ext cx="842493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Democratic/Autocratic transition dummies</a:t>
            </a:r>
          </a:p>
          <a:p>
            <a:pPr marL="400050" lvl="1" indent="225425" eaLnBrk="1" hangingPunct="1">
              <a:spcBef>
                <a:spcPts val="0"/>
              </a:spcBef>
              <a:buNone/>
            </a:pPr>
            <a:r>
              <a:rPr lang="en-US" kern="0" dirty="0" smtClean="0"/>
              <a:t>D</a:t>
            </a:r>
            <a:r>
              <a:rPr lang="en-US" kern="0" baseline="-25000" dirty="0" smtClean="0"/>
              <a:t>1</a:t>
            </a:r>
            <a:r>
              <a:rPr lang="en-US" kern="0" dirty="0"/>
              <a:t> </a:t>
            </a:r>
            <a:r>
              <a:rPr lang="en-US" kern="0" dirty="0" smtClean="0"/>
              <a:t>: 5</a:t>
            </a:r>
            <a:r>
              <a:rPr lang="en-US" kern="0" baseline="30000" dirty="0" smtClean="0"/>
              <a:t>th</a:t>
            </a:r>
            <a:r>
              <a:rPr lang="en-US" kern="0" dirty="0" smtClean="0"/>
              <a:t>, 4</a:t>
            </a:r>
            <a:r>
              <a:rPr lang="en-US" kern="0" baseline="30000" dirty="0" smtClean="0"/>
              <a:t>th</a:t>
            </a:r>
            <a:r>
              <a:rPr lang="en-US" kern="0" dirty="0" smtClean="0"/>
              <a:t>, and 3</a:t>
            </a:r>
            <a:r>
              <a:rPr lang="en-US" kern="0" baseline="30000" dirty="0" smtClean="0"/>
              <a:t>rd</a:t>
            </a:r>
            <a:r>
              <a:rPr lang="en-US" kern="0" dirty="0" smtClean="0"/>
              <a:t> pre-transition years</a:t>
            </a:r>
          </a:p>
          <a:p>
            <a:pPr marL="400050" lvl="1" indent="225425" eaLnBrk="1" hangingPunct="1">
              <a:spcBef>
                <a:spcPts val="0"/>
              </a:spcBef>
              <a:buNone/>
            </a:pPr>
            <a:r>
              <a:rPr lang="en-US" kern="0" dirty="0" smtClean="0"/>
              <a:t>D</a:t>
            </a:r>
            <a:r>
              <a:rPr lang="en-US" kern="0" baseline="-25000" dirty="0" smtClean="0"/>
              <a:t>2</a:t>
            </a:r>
            <a:r>
              <a:rPr lang="en-US" kern="0" dirty="0" smtClean="0"/>
              <a:t> : 2</a:t>
            </a:r>
            <a:r>
              <a:rPr lang="en-US" kern="0" baseline="30000" dirty="0" smtClean="0"/>
              <a:t>nd</a:t>
            </a:r>
            <a:r>
              <a:rPr lang="en-US" kern="0" dirty="0" smtClean="0"/>
              <a:t>, 1</a:t>
            </a:r>
            <a:r>
              <a:rPr lang="en-US" kern="0" baseline="30000" dirty="0" smtClean="0"/>
              <a:t>st</a:t>
            </a:r>
            <a:r>
              <a:rPr lang="en-US" kern="0" dirty="0" smtClean="0"/>
              <a:t> pre-transition years, and the transition year</a:t>
            </a:r>
          </a:p>
          <a:p>
            <a:pPr marL="400050" lvl="1" indent="225425" eaLnBrk="1" hangingPunct="1">
              <a:spcBef>
                <a:spcPts val="0"/>
              </a:spcBef>
              <a:buNone/>
            </a:pPr>
            <a:r>
              <a:rPr lang="en-US" kern="0" dirty="0" smtClean="0"/>
              <a:t>D</a:t>
            </a:r>
            <a:r>
              <a:rPr lang="en-US" kern="0" baseline="-25000" dirty="0" smtClean="0"/>
              <a:t>3</a:t>
            </a:r>
            <a:r>
              <a:rPr lang="en-US" kern="0" dirty="0" smtClean="0"/>
              <a:t> : 1</a:t>
            </a:r>
            <a:r>
              <a:rPr lang="en-US" kern="0" baseline="30000" dirty="0" smtClean="0"/>
              <a:t>st</a:t>
            </a:r>
            <a:r>
              <a:rPr lang="en-US" kern="0" dirty="0" smtClean="0"/>
              <a:t>, 2</a:t>
            </a:r>
            <a:r>
              <a:rPr lang="en-US" kern="0" baseline="30000" dirty="0" smtClean="0"/>
              <a:t>nd</a:t>
            </a:r>
            <a:r>
              <a:rPr lang="en-US" kern="0" dirty="0" smtClean="0"/>
              <a:t>, and 3</a:t>
            </a:r>
            <a:r>
              <a:rPr lang="en-US" kern="0" baseline="30000" dirty="0" smtClean="0"/>
              <a:t>rd</a:t>
            </a:r>
            <a:r>
              <a:rPr lang="en-US" kern="0" dirty="0" smtClean="0"/>
              <a:t> post-transition years</a:t>
            </a:r>
          </a:p>
          <a:p>
            <a:pPr marL="400050" lvl="1" indent="225425" eaLnBrk="1" hangingPunct="1">
              <a:spcBef>
                <a:spcPts val="0"/>
              </a:spcBef>
              <a:buNone/>
            </a:pPr>
            <a:r>
              <a:rPr lang="en-US" kern="0" dirty="0" smtClean="0"/>
              <a:t>D</a:t>
            </a:r>
            <a:r>
              <a:rPr lang="en-US" kern="0" baseline="-25000" dirty="0" smtClean="0"/>
              <a:t>4</a:t>
            </a:r>
            <a:r>
              <a:rPr lang="en-US" kern="0" dirty="0" smtClean="0"/>
              <a:t> : 4</a:t>
            </a:r>
            <a:r>
              <a:rPr lang="en-US" kern="0" baseline="30000" dirty="0" smtClean="0"/>
              <a:t>th</a:t>
            </a:r>
            <a:r>
              <a:rPr lang="en-US" kern="0" dirty="0" smtClean="0"/>
              <a:t>, 5</a:t>
            </a:r>
            <a:r>
              <a:rPr lang="en-US" kern="0" baseline="30000" dirty="0" smtClean="0"/>
              <a:t>th</a:t>
            </a:r>
            <a:r>
              <a:rPr lang="en-US" kern="0" dirty="0" smtClean="0"/>
              <a:t>, and 6</a:t>
            </a:r>
            <a:r>
              <a:rPr lang="en-US" kern="0" baseline="30000" dirty="0" smtClean="0"/>
              <a:t>th</a:t>
            </a:r>
            <a:r>
              <a:rPr lang="en-US" kern="0" dirty="0" smtClean="0"/>
              <a:t> post-transition years</a:t>
            </a:r>
          </a:p>
          <a:p>
            <a:pPr marL="400050" lvl="1" indent="225425" eaLnBrk="1" hangingPunct="1">
              <a:spcBef>
                <a:spcPts val="0"/>
              </a:spcBef>
              <a:buNone/>
            </a:pPr>
            <a:r>
              <a:rPr lang="en-US" kern="0" dirty="0" smtClean="0"/>
              <a:t>D</a:t>
            </a:r>
            <a:r>
              <a:rPr lang="en-US" kern="0" baseline="-25000" dirty="0" smtClean="0"/>
              <a:t>5  </a:t>
            </a:r>
            <a:r>
              <a:rPr lang="en-US" kern="0" dirty="0" smtClean="0"/>
              <a:t>: 7</a:t>
            </a:r>
            <a:r>
              <a:rPr lang="en-US" kern="0" baseline="30000" dirty="0" smtClean="0"/>
              <a:t>th</a:t>
            </a:r>
            <a:r>
              <a:rPr lang="en-US" kern="0" dirty="0" smtClean="0"/>
              <a:t> and subsequent years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51520" y="2780928"/>
            <a:ext cx="59766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Country-fixed effects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51520" y="3212976"/>
            <a:ext cx="59766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Year-fixed effects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51520" y="2348880"/>
            <a:ext cx="59766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Previous year’s institutional quality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51520" y="3645024"/>
            <a:ext cx="59766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Time-variant control variables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51520" y="4005064"/>
            <a:ext cx="59766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Error term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539552" y="1197496"/>
            <a:ext cx="1944216" cy="504056"/>
          </a:xfrm>
          <a:prstGeom prst="roundRect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987824" y="1197496"/>
            <a:ext cx="864096" cy="504056"/>
          </a:xfrm>
          <a:prstGeom prst="roundRect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4860032" y="1197496"/>
            <a:ext cx="540060" cy="504056"/>
          </a:xfrm>
          <a:prstGeom prst="round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5652120" y="1197496"/>
            <a:ext cx="432048" cy="504056"/>
          </a:xfrm>
          <a:prstGeom prst="round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6444208" y="1197496"/>
            <a:ext cx="432048" cy="504056"/>
          </a:xfrm>
          <a:prstGeom prst="roundRect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7092280" y="1197496"/>
            <a:ext cx="288032" cy="504056"/>
          </a:xfrm>
          <a:prstGeom prst="roundRect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7596336" y="1197496"/>
            <a:ext cx="288032" cy="504056"/>
          </a:xfrm>
          <a:prstGeom prst="roundRect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8100392" y="1197496"/>
            <a:ext cx="360040" cy="504056"/>
          </a:xfrm>
          <a:prstGeom prst="roundRect">
            <a:avLst/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251520" y="6273316"/>
            <a:ext cx="597666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-400050" eaLnBrk="1" hangingPunct="1">
              <a:spcBef>
                <a:spcPts val="1200"/>
              </a:spcBef>
              <a:buNone/>
            </a:pPr>
            <a:r>
              <a:rPr lang="en-US" kern="0" dirty="0" smtClean="0"/>
              <a:t>Autocratic transition dummy</a:t>
            </a:r>
          </a:p>
        </p:txBody>
      </p:sp>
    </p:spTree>
    <p:extLst>
      <p:ext uri="{BB962C8B-B14F-4D97-AF65-F5344CB8AC3E}">
        <p14:creationId xmlns:p14="http://schemas.microsoft.com/office/powerpoint/2010/main" val="26053449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3. Method: Event </a:t>
            </a:r>
            <a:r>
              <a:rPr lang="fr-FR" dirty="0" err="1" smtClean="0"/>
              <a:t>study</a:t>
            </a:r>
            <a:endParaRPr lang="en-GB" dirty="0" smtClean="0"/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2E44B6-E0DD-49B4-851A-EC301D7D7AB7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>
          <a:xfrm>
            <a:off x="274638" y="1052736"/>
            <a:ext cx="8559800" cy="4968552"/>
          </a:xfrm>
        </p:spPr>
        <p:txBody>
          <a:bodyPr/>
          <a:lstStyle/>
          <a:p>
            <a:pPr eaLnBrk="1" hangingPunct="1"/>
            <a:r>
              <a:rPr lang="en-GB" dirty="0" smtClean="0"/>
              <a:t>Are the effects causal?</a:t>
            </a:r>
          </a:p>
          <a:p>
            <a:pPr eaLnBrk="1" hangingPunct="1">
              <a:spcBef>
                <a:spcPts val="1800"/>
              </a:spcBef>
            </a:pPr>
            <a:r>
              <a:rPr lang="en-GB" dirty="0" smtClean="0"/>
              <a:t>Yes if the </a:t>
            </a:r>
            <a:r>
              <a:rPr lang="en-GB" i="1" dirty="0" smtClean="0"/>
              <a:t>timing</a:t>
            </a:r>
            <a:r>
              <a:rPr lang="en-GB" dirty="0" smtClean="0"/>
              <a:t> of transitions is exogenous enough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/>
              <a:t>revolutions are to a large extent </a:t>
            </a:r>
            <a:r>
              <a:rPr lang="en-US" dirty="0" smtClean="0"/>
              <a:t>unpredictable, </a:t>
            </a:r>
            <a:r>
              <a:rPr lang="en-US" dirty="0" err="1" smtClean="0"/>
              <a:t>Kuran</a:t>
            </a:r>
            <a:r>
              <a:rPr lang="en-US" dirty="0" smtClean="0"/>
              <a:t> </a:t>
            </a:r>
            <a:r>
              <a:rPr lang="en-US" dirty="0"/>
              <a:t>(1989, 1991</a:t>
            </a:r>
            <a:r>
              <a:rPr lang="en-US" dirty="0" smtClean="0"/>
              <a:t>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dirty="0" smtClean="0"/>
              <a:t>Bueno </a:t>
            </a:r>
            <a:r>
              <a:rPr lang="en-US" dirty="0"/>
              <a:t>de </a:t>
            </a:r>
            <a:r>
              <a:rPr lang="en-US" dirty="0" err="1"/>
              <a:t>Mesquita</a:t>
            </a:r>
            <a:r>
              <a:rPr lang="en-US" dirty="0"/>
              <a:t> (2010) </a:t>
            </a:r>
            <a:r>
              <a:rPr lang="en-US" dirty="0" smtClean="0"/>
              <a:t>provides </a:t>
            </a:r>
            <a:r>
              <a:rPr lang="en-US" dirty="0"/>
              <a:t>a model of regime changes </a:t>
            </a:r>
            <a:r>
              <a:rPr lang="en-US" dirty="0" smtClean="0"/>
              <a:t>with </a:t>
            </a:r>
            <a:r>
              <a:rPr lang="en-US" dirty="0"/>
              <a:t>multiple </a:t>
            </a:r>
            <a:r>
              <a:rPr lang="en-US" dirty="0" smtClean="0"/>
              <a:t>equilibria =&gt; </a:t>
            </a:r>
            <a:r>
              <a:rPr lang="en-US" dirty="0"/>
              <a:t>transitions are loosely related to structural variables.</a:t>
            </a:r>
            <a:endParaRPr lang="en-US" dirty="0" smtClean="0"/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Even if timing is endogenous, we still describe an average pattern</a:t>
            </a:r>
          </a:p>
          <a:p>
            <a:pPr eaLnBrk="1" hangingPunct="1">
              <a:spcBef>
                <a:spcPts val="2400"/>
              </a:spcBef>
            </a:pPr>
            <a:r>
              <a:rPr lang="en-US" dirty="0" smtClean="0"/>
              <a:t>We run IV regressions for robustness</a:t>
            </a:r>
          </a:p>
        </p:txBody>
      </p:sp>
    </p:spTree>
    <p:extLst>
      <p:ext uri="{BB962C8B-B14F-4D97-AF65-F5344CB8AC3E}">
        <p14:creationId xmlns:p14="http://schemas.microsoft.com/office/powerpoint/2010/main" val="341625675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Power_Point_version_CEB_(mars_2011)">
  <a:themeElements>
    <a:clrScheme name="template SBS 2005-200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 SBS 2005-2006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SBS 2005-20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SBS 2005-20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SBS 2005-20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SBS 2005-20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SBS 2005-20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SBS 2005-20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SBS 2005-20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SBS 2005-20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SBS 2005-20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SBS 2005-20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SBS 2005-20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SBS 2005-20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du CEB (mars 2011)</Template>
  <TotalTime>7335</TotalTime>
  <Words>982</Words>
  <Application>Microsoft Office PowerPoint</Application>
  <PresentationFormat>On-screen Show (4:3)</PresentationFormat>
  <Paragraphs>204</Paragraphs>
  <Slides>18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Template_Power_Point_version_CEB_(mars_2011)</vt:lpstr>
      <vt:lpstr>Equation</vt:lpstr>
      <vt:lpstr>A time to throw stones, a time to reap: How long does it take for democratic reforms to improve institutional outcomes? (supported by the Marie Currie ITN Macrohist project)  ASSA/ACES, San Francisco, January 2016</vt:lpstr>
      <vt:lpstr>1. Introduction </vt:lpstr>
      <vt:lpstr>1. Introduction </vt:lpstr>
      <vt:lpstr>1. Introduction </vt:lpstr>
      <vt:lpstr>2. Theoretical background</vt:lpstr>
      <vt:lpstr>2. Theoretical background</vt:lpstr>
      <vt:lpstr>3. Method: Event study</vt:lpstr>
      <vt:lpstr>3. Method: Event study</vt:lpstr>
      <vt:lpstr>3. Method: Event study</vt:lpstr>
      <vt:lpstr>3. Method: data</vt:lpstr>
      <vt:lpstr>3. Method: data</vt:lpstr>
      <vt:lpstr>4. Baseline findings: a first glance</vt:lpstr>
      <vt:lpstr>4. Baseline findings: dependent variable ICRG11</vt:lpstr>
      <vt:lpstr>5. Robustness checks</vt:lpstr>
      <vt:lpstr>5. Robustness checks</vt:lpstr>
      <vt:lpstr>6. Extensions</vt:lpstr>
      <vt:lpstr>6. Extensions</vt:lpstr>
      <vt:lpstr>7.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reforms now and benefits tomorrow: How soon is tomorrow?</dc:title>
  <dc:creator>pg_meon</dc:creator>
  <cp:lastModifiedBy>pg_meon</cp:lastModifiedBy>
  <cp:revision>555</cp:revision>
  <dcterms:created xsi:type="dcterms:W3CDTF">2005-07-05T16:19:50Z</dcterms:created>
  <dcterms:modified xsi:type="dcterms:W3CDTF">2015-12-28T09:37:38Z</dcterms:modified>
</cp:coreProperties>
</file>