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62" r:id="rId2"/>
    <p:sldId id="263" r:id="rId3"/>
    <p:sldId id="264" r:id="rId4"/>
    <p:sldId id="260" r:id="rId5"/>
    <p:sldId id="258" r:id="rId6"/>
    <p:sldId id="257" r:id="rId7"/>
    <p:sldId id="256" r:id="rId8"/>
    <p:sldId id="261" r:id="rId9"/>
    <p:sldId id="259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296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9AE22-6F60-4FC2-AA15-0AE46F1C83A1}" type="datetimeFigureOut">
              <a:rPr lang="en-US" smtClean="0"/>
              <a:t>12/27/2015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C36E69-2990-4C47-8BC9-6EC6132FB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213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C36E69-2990-4C47-8BC9-6EC6132FB9D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580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1E03-23B2-48F9-A3E3-B24259B8F39A}" type="datetime1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3835-E0A3-4A30-A5F1-9528B02E9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206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92587-0B5A-43B7-BE9D-E4BAF5B8517E}" type="datetime1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3835-E0A3-4A30-A5F1-9528B02E9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22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9032D-CC3C-4172-8991-BB4EA3CA9DDF}" type="datetime1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3835-E0A3-4A30-A5F1-9528B02E9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86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E2ACD-B336-42F8-B4F2-01BB78ABBDDF}" type="datetime1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3835-E0A3-4A30-A5F1-9528B02E9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080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9D7BD-9B16-4BC9-BA8C-6E9C0150D30F}" type="datetime1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3835-E0A3-4A30-A5F1-9528B02E9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408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EE14-B364-462B-A1F3-976885368159}" type="datetime1">
              <a:rPr lang="en-US" smtClean="0"/>
              <a:t>12/27/2015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3835-E0A3-4A30-A5F1-9528B02E9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807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D9B-9C5B-45B6-9784-675F508C83AC}" type="datetime1">
              <a:rPr lang="en-US" smtClean="0"/>
              <a:t>12/27/2015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3835-E0A3-4A30-A5F1-9528B02E9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622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FC4E-806C-49FD-B4AD-FD4A2883564D}" type="datetime1">
              <a:rPr lang="en-US" smtClean="0"/>
              <a:t>12/27/2015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3835-E0A3-4A30-A5F1-9528B02E9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369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CA826-DC41-4A85-889C-7218B12D3324}" type="datetime1">
              <a:rPr lang="en-US" smtClean="0"/>
              <a:t>12/27/2015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3835-E0A3-4A30-A5F1-9528B02E9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35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0BBA2-FC4F-43D6-8FC2-7A659276B33F}" type="datetime1">
              <a:rPr lang="en-US" smtClean="0"/>
              <a:t>12/27/2015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3835-E0A3-4A30-A5F1-9528B02E9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980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53BE-071E-48C7-BE91-D665CB416111}" type="datetime1">
              <a:rPr lang="en-US" smtClean="0"/>
              <a:t>12/27/2015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3835-E0A3-4A30-A5F1-9528B02E9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65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F8560-3340-4D69-9A91-8019CE72F37D}" type="datetime1">
              <a:rPr lang="en-US" smtClean="0"/>
              <a:t>12/27/2015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43835-E0A3-4A30-A5F1-9528B02E9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419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4.wmf"/><Relationship Id="rId3" Type="http://schemas.openxmlformats.org/officeDocument/2006/relationships/oleObject" Target="../embeddings/oleObject1.bin"/><Relationship Id="rId21" Type="http://schemas.openxmlformats.org/officeDocument/2006/relationships/image" Target="../media/image16.png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20" Type="http://schemas.openxmlformats.org/officeDocument/2006/relationships/image" Target="../media/image15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2.wmf"/><Relationship Id="rId2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Regional Wage Differentials in Poland</a:t>
            </a:r>
            <a:br>
              <a:rPr lang="en-US" sz="2800" dirty="0" smtClean="0"/>
            </a:br>
            <a:r>
              <a:rPr lang="en-US" sz="2400" dirty="0" smtClean="0"/>
              <a:t>Presented at ACES/ASSA Meeting</a:t>
            </a:r>
            <a:br>
              <a:rPr lang="en-US" sz="2400" dirty="0" smtClean="0"/>
            </a:br>
            <a:r>
              <a:rPr lang="en-US" sz="2400" dirty="0" smtClean="0"/>
              <a:t>January 5, 2016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smtClean="0"/>
              <a:t>Vera </a:t>
            </a:r>
            <a:r>
              <a:rPr lang="en-US" sz="2000" dirty="0" err="1" smtClean="0"/>
              <a:t>Adamchick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University of Houston- Victoria</a:t>
            </a:r>
          </a:p>
          <a:p>
            <a:r>
              <a:rPr lang="en-US" sz="2000" dirty="0" smtClean="0"/>
              <a:t>Thomas </a:t>
            </a:r>
            <a:r>
              <a:rPr lang="en-US" sz="2000" dirty="0" err="1" smtClean="0"/>
              <a:t>Hyclak</a:t>
            </a:r>
            <a:endParaRPr lang="en-US" sz="2000" dirty="0" smtClean="0"/>
          </a:p>
          <a:p>
            <a:r>
              <a:rPr lang="en-US" sz="2000" dirty="0" smtClean="0"/>
              <a:t>Lehigh University</a:t>
            </a:r>
          </a:p>
          <a:p>
            <a:r>
              <a:rPr lang="en-US" sz="2000" dirty="0" smtClean="0"/>
              <a:t>tjh7@lehigh.edu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4814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Conclusions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Significant wage disparities between Polish </a:t>
            </a:r>
            <a:r>
              <a:rPr lang="en-US" sz="2400" dirty="0" err="1" smtClean="0"/>
              <a:t>Vovoidships</a:t>
            </a:r>
            <a:r>
              <a:rPr lang="en-US" sz="2400" dirty="0" smtClean="0"/>
              <a:t> remain even after extensive controls for worker characteristics</a:t>
            </a:r>
          </a:p>
          <a:p>
            <a:r>
              <a:rPr lang="en-US" sz="2400" dirty="0" smtClean="0"/>
              <a:t>Nominal and real wage differentials are correlated with historical patterns of agglomeration, market access, regional amenities and internal and external migration potential as hypothesized by NEG models</a:t>
            </a:r>
          </a:p>
          <a:p>
            <a:r>
              <a:rPr lang="en-US" sz="2400" dirty="0" smtClean="0"/>
              <a:t>Significant and persistent wage differentials imply that Poland’s regional policy has been ineffective in </a:t>
            </a:r>
            <a:r>
              <a:rPr lang="en-US" sz="2400" smtClean="0"/>
              <a:t>reducing disparities.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3835-E0A3-4A30-A5F1-9528B02E969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902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Motivation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EU policy focus on regional disparities intensified after inclusion of CEE countries in 2004</a:t>
            </a:r>
          </a:p>
          <a:p>
            <a:endParaRPr lang="en-US" sz="2400" dirty="0"/>
          </a:p>
          <a:p>
            <a:r>
              <a:rPr lang="en-US" sz="2400" dirty="0" smtClean="0"/>
              <a:t>Limited evidence on the effects of transition and European integration on the spatial distribution of economic activity, especially wages, in CEE countries</a:t>
            </a:r>
          </a:p>
          <a:p>
            <a:endParaRPr lang="en-US" sz="2400" dirty="0"/>
          </a:p>
          <a:p>
            <a:r>
              <a:rPr lang="en-US" sz="2400" dirty="0" smtClean="0"/>
              <a:t>Comprehensive examination of regional wage differentials in Poland over the period from 1994-2007.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3835-E0A3-4A30-A5F1-9528B02E969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529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Contribution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Annual estimates of regional wage differentials after extensive controls for worker characteristics and other wage determinants</a:t>
            </a:r>
          </a:p>
          <a:p>
            <a:r>
              <a:rPr lang="en-US" sz="2400" dirty="0" smtClean="0"/>
              <a:t>Cross-region analysis of the sources of regional differentials using NEG framework</a:t>
            </a:r>
          </a:p>
          <a:p>
            <a:r>
              <a:rPr lang="en-US" sz="2400" dirty="0" smtClean="0"/>
              <a:t>Construction of a cross-region price index allows us to study correlates of nominal and real differentials</a:t>
            </a:r>
          </a:p>
          <a:p>
            <a:r>
              <a:rPr lang="en-US" sz="2400" dirty="0" smtClean="0"/>
              <a:t>We estimate wage consequences of regional differences in emigration in addition to the effects of housing stocks and climate on internal migration.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3835-E0A3-4A30-A5F1-9528B02E969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098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/>
              <a:t>Polish Voivodships : NUTS 2 EU Statistical Regions</a:t>
            </a:r>
            <a:endParaRPr lang="en-US" sz="1800" b="1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354290"/>
            <a:ext cx="4343400" cy="3817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3835-E0A3-4A30-A5F1-9528B02E969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07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29884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RLS Estimates of Wage Differentials </a:t>
            </a:r>
            <a:r>
              <a:rPr lang="en-US" sz="2000" b="1" dirty="0" err="1" smtClean="0"/>
              <a:t>Haisken-DeNew</a:t>
            </a:r>
            <a:r>
              <a:rPr lang="en-US" sz="2000" b="1" dirty="0" smtClean="0"/>
              <a:t> &amp; Schmidt (1997)</a:t>
            </a:r>
            <a:br>
              <a:rPr lang="en-US" sz="2000" b="1" dirty="0" smtClean="0"/>
            </a:br>
            <a:endParaRPr lang="en-US" sz="2000" b="1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914400"/>
            <a:ext cx="3124201" cy="620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000" dirty="0" smtClean="0"/>
              <a:t>Controlling for the composition of the regional work force with:</a:t>
            </a:r>
          </a:p>
          <a:p>
            <a:r>
              <a:rPr lang="en-US" sz="2000" dirty="0" smtClean="0"/>
              <a:t>5 educational categories</a:t>
            </a:r>
            <a:r>
              <a:rPr lang="en-US" sz="2000" dirty="0"/>
              <a:t>, </a:t>
            </a:r>
            <a:endParaRPr lang="en-US" sz="2000" dirty="0" smtClean="0"/>
          </a:p>
          <a:p>
            <a:r>
              <a:rPr lang="en-US" sz="2000" dirty="0" smtClean="0"/>
              <a:t>5 City/town/rural  size  categories,</a:t>
            </a:r>
          </a:p>
          <a:p>
            <a:r>
              <a:rPr lang="en-US" sz="2000" dirty="0" smtClean="0"/>
              <a:t>marital </a:t>
            </a:r>
            <a:r>
              <a:rPr lang="en-US" sz="2000" dirty="0"/>
              <a:t>status (married or divorced/separated/widowed vs single as a reference group), </a:t>
            </a:r>
            <a:endParaRPr lang="en-US" sz="2000" dirty="0" smtClean="0"/>
          </a:p>
          <a:p>
            <a:r>
              <a:rPr lang="en-US" sz="2000" dirty="0" smtClean="0"/>
              <a:t>whether </a:t>
            </a:r>
            <a:r>
              <a:rPr lang="en-US" sz="2000" dirty="0"/>
              <a:t>the worker heads a household, </a:t>
            </a:r>
            <a:endParaRPr lang="en-US" sz="2000" dirty="0" smtClean="0"/>
          </a:p>
          <a:p>
            <a:r>
              <a:rPr lang="en-US" sz="2000" dirty="0" smtClean="0"/>
              <a:t>private </a:t>
            </a:r>
            <a:r>
              <a:rPr lang="en-US" sz="2000" dirty="0"/>
              <a:t>sector (vs public sector as a reference group), </a:t>
            </a:r>
            <a:endParaRPr lang="en-US" sz="2000" dirty="0" smtClean="0"/>
          </a:p>
          <a:p>
            <a:r>
              <a:rPr lang="en-US" sz="2000" dirty="0" smtClean="0"/>
              <a:t>13 </a:t>
            </a:r>
            <a:r>
              <a:rPr lang="en-US" sz="2000" dirty="0"/>
              <a:t>industry  </a:t>
            </a:r>
            <a:r>
              <a:rPr lang="en-US" sz="2000" dirty="0" smtClean="0"/>
              <a:t>categories</a:t>
            </a:r>
            <a:r>
              <a:rPr lang="en-US" sz="2000" dirty="0"/>
              <a:t>, </a:t>
            </a:r>
            <a:endParaRPr lang="en-US" sz="2000" dirty="0" smtClean="0"/>
          </a:p>
          <a:p>
            <a:r>
              <a:rPr lang="en-US" sz="2000" dirty="0" smtClean="0"/>
              <a:t>potential </a:t>
            </a:r>
            <a:r>
              <a:rPr lang="en-US" sz="2000" dirty="0"/>
              <a:t>experience and potential experience squared, </a:t>
            </a:r>
            <a:endParaRPr lang="en-US" sz="2000" dirty="0" smtClean="0"/>
          </a:p>
          <a:p>
            <a:r>
              <a:rPr lang="en-US" sz="2000" dirty="0" smtClean="0"/>
              <a:t>tenure </a:t>
            </a:r>
            <a:r>
              <a:rPr lang="en-US" sz="2000" dirty="0"/>
              <a:t>at the current workplace and tenure squared, </a:t>
            </a:r>
            <a:endParaRPr lang="en-US" sz="2000" dirty="0" smtClean="0"/>
          </a:p>
          <a:p>
            <a:r>
              <a:rPr lang="en-US" sz="2000" dirty="0" smtClean="0"/>
              <a:t>8 </a:t>
            </a:r>
            <a:r>
              <a:rPr lang="en-US" sz="2000" dirty="0"/>
              <a:t>occupational </a:t>
            </a:r>
            <a:r>
              <a:rPr lang="en-US" sz="2000" dirty="0" smtClean="0"/>
              <a:t>categories</a:t>
            </a:r>
            <a:r>
              <a:rPr lang="en-US" sz="2000" dirty="0"/>
              <a:t>, </a:t>
            </a:r>
            <a:endParaRPr lang="en-US" sz="2000" dirty="0" smtClean="0"/>
          </a:p>
          <a:p>
            <a:r>
              <a:rPr lang="en-US" sz="2000" dirty="0" smtClean="0"/>
              <a:t>permanent </a:t>
            </a:r>
            <a:r>
              <a:rPr lang="en-US" sz="2000" dirty="0"/>
              <a:t>job (vs temporary job as a reference group), </a:t>
            </a:r>
            <a:endParaRPr lang="en-US" sz="2000" dirty="0" smtClean="0"/>
          </a:p>
          <a:p>
            <a:r>
              <a:rPr lang="en-US" sz="2000" dirty="0"/>
              <a:t>r</a:t>
            </a:r>
            <a:r>
              <a:rPr lang="en-US" sz="2000" dirty="0" smtClean="0"/>
              <a:t>ecent </a:t>
            </a:r>
            <a:r>
              <a:rPr lang="en-US" sz="2000" dirty="0"/>
              <a:t>(within the past 12 months) graduate, </a:t>
            </a:r>
            <a:endParaRPr lang="en-US" sz="2000" dirty="0" smtClean="0"/>
          </a:p>
          <a:p>
            <a:r>
              <a:rPr lang="en-US" sz="2000" dirty="0" smtClean="0"/>
              <a:t>whether </a:t>
            </a:r>
            <a:r>
              <a:rPr lang="en-US" sz="2000" dirty="0"/>
              <a:t>the worker holds a second job, </a:t>
            </a:r>
            <a:endParaRPr lang="en-US" sz="2000" dirty="0" smtClean="0"/>
          </a:p>
          <a:p>
            <a:r>
              <a:rPr lang="en-US" sz="2000" dirty="0" smtClean="0"/>
              <a:t>whether </a:t>
            </a:r>
            <a:r>
              <a:rPr lang="en-US" sz="2000" dirty="0"/>
              <a:t>the worker is looking for another job in accordance with his/her qualifications, and </a:t>
            </a:r>
            <a:endParaRPr lang="en-US" sz="2000" dirty="0" smtClean="0"/>
          </a:p>
          <a:p>
            <a:r>
              <a:rPr lang="en-US" sz="2000" dirty="0" smtClean="0"/>
              <a:t>whether </a:t>
            </a:r>
            <a:r>
              <a:rPr lang="en-US" sz="2000" dirty="0"/>
              <a:t>the worker has an additional non-wage source of income.</a:t>
            </a:r>
          </a:p>
          <a:p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3835-E0A3-4A30-A5F1-9528B02E969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20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1800" b="1" dirty="0"/>
              <a:t>RLS regional wage coefficients, 1994-2007 </a:t>
            </a: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dirty="0"/>
              <a:t>For each region (voivodship), the graph shows the estimated RLS wage </a:t>
            </a:r>
            <a:r>
              <a:rPr lang="en-US" sz="1800" dirty="0" smtClean="0"/>
              <a:t>coefficients </a:t>
            </a:r>
            <a:r>
              <a:rPr lang="en-US" sz="1800" dirty="0"/>
              <a:t>for 1994-2007 (from left to right). The 0.0 line </a:t>
            </a:r>
            <a:r>
              <a:rPr lang="en-US" sz="1800" dirty="0" smtClean="0"/>
              <a:t>represents the </a:t>
            </a:r>
            <a:r>
              <a:rPr lang="en-US" sz="1800" dirty="0"/>
              <a:t>average wage in the national economy). </a:t>
            </a:r>
            <a:endParaRPr lang="en-US" sz="1800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0"/>
            <a:ext cx="8229600" cy="4600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3835-E0A3-4A30-A5F1-9528B02E969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2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 fontScale="90000"/>
          </a:bodyPr>
          <a:lstStyle/>
          <a:p>
            <a:r>
              <a:rPr lang="en-US" sz="2000" b="1" dirty="0" smtClean="0"/>
              <a:t>Summary </a:t>
            </a:r>
            <a:r>
              <a:rPr lang="en-US" sz="2000" b="1" dirty="0"/>
              <a:t>measures of the overall dispersion of regional </a:t>
            </a:r>
            <a:r>
              <a:rPr lang="en-US" sz="2000" b="1" dirty="0" smtClean="0"/>
              <a:t>wages</a:t>
            </a:r>
            <a:br>
              <a:rPr lang="en-US" sz="2000" b="1" dirty="0" smtClean="0"/>
            </a:br>
            <a:r>
              <a:rPr lang="en-US" sz="1800" b="1" dirty="0" smtClean="0"/>
              <a:t/>
            </a:r>
            <a:br>
              <a:rPr lang="en-US" sz="1800" b="1" dirty="0" smtClean="0"/>
            </a:br>
            <a:r>
              <a:rPr lang="en-US" sz="1600" dirty="0"/>
              <a:t>The table shows the weighted average absolute regional wage differential (</a:t>
            </a:r>
            <a:r>
              <a:rPr lang="en-US" sz="1600" dirty="0" err="1"/>
              <a:t>AVG|</a:t>
            </a:r>
            <a:r>
              <a:rPr lang="en-US" sz="1600" i="1" dirty="0" err="1"/>
              <a:t>delta</a:t>
            </a:r>
            <a:r>
              <a:rPr lang="en-US" sz="1600" dirty="0"/>
              <a:t>|) and the standard deviation of regional wage differentials (SD(</a:t>
            </a:r>
            <a:r>
              <a:rPr lang="en-US" sz="1600" i="1" dirty="0"/>
              <a:t>delta</a:t>
            </a:r>
            <a:r>
              <a:rPr lang="en-US" sz="1600" dirty="0"/>
              <a:t>)), where </a:t>
            </a:r>
            <a:r>
              <a:rPr lang="en-US" sz="1600" i="1" dirty="0"/>
              <a:t>deltas </a:t>
            </a:r>
            <a:r>
              <a:rPr lang="en-US" sz="1600" dirty="0"/>
              <a:t>are regional wage differentials measured as deviations from the average wage in the national economy</a:t>
            </a:r>
            <a:r>
              <a:rPr lang="en-US" sz="1600" dirty="0" smtClean="0"/>
              <a:t>.</a:t>
            </a:r>
            <a:r>
              <a:rPr lang="en-US" sz="1600" dirty="0"/>
              <a:t/>
            </a:r>
            <a:br>
              <a:rPr lang="en-US" sz="1600" dirty="0"/>
            </a:br>
            <a:endParaRPr lang="en-US" sz="1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5867033"/>
              </p:ext>
            </p:extLst>
          </p:nvPr>
        </p:nvGraphicFramePr>
        <p:xfrm>
          <a:off x="761997" y="1752592"/>
          <a:ext cx="7620006" cy="40308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2597"/>
                <a:gridCol w="951827"/>
                <a:gridCol w="952597"/>
                <a:gridCol w="952597"/>
                <a:gridCol w="952597"/>
                <a:gridCol w="952597"/>
                <a:gridCol w="952597"/>
                <a:gridCol w="952597"/>
              </a:tblGrid>
              <a:tr h="201958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Year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N obs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AVG|delta|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SD(delta)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995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using actual wages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using RLS coefficients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reduction in dispersion, %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(d/c-1)*100%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using actual wages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using RLS coefficients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reduction in dispersion, %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(g/f-1)*100%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19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(a)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(b)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(c)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(d)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(e)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(f)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(g)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(h)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019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1994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14941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0.0746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0.0411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-45.0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0.0886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0.0487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-45.0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019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1995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15245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0.0668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0.0347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-48.1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0.0768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0.0434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-43.5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019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1996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14708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0.0588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0.0317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-46.0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0.0682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0.0379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-44.4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019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1997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14566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0.0537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0.0262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-51.2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0.0634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0.0331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-47.8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019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1998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14600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0.0580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0.0374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-35.6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0.0704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0.0444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-36.8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019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1999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13312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0.0488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0.0354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-27.6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0.0592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0.0440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-25.7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019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2000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9599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0.0641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0.0375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-41.4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0.0897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0.0488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-45.6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019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2001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9461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0.0750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0.0461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-38.5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0.1003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0.0581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-42.1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019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2002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8636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0.0711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0.0404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-43.1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0.0968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0.0558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-42.4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019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2003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8040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0.0509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0.0411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-19.3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0.0619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0.0495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-20.1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019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2004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8116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0.0455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0.0306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-32.9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0.0601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0.0378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-37.2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019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2005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7924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0.0559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0.0271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-51.6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0.0670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0.0352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-47.5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019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2006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8147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0.0683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0.0400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-41.5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0.0846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0.0508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-39.9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20195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2007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8391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0.0721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0.0515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-28.6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0.0867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0.0615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-29.0</a:t>
                      </a:r>
                      <a:endParaRPr lang="en-US" sz="12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3835-E0A3-4A30-A5F1-9528B02E969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2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/>
              <a:t>Determinants of Regional Differentials</a:t>
            </a:r>
            <a:endParaRPr lang="en-US" sz="1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NEG Model by Hanson (2005): Regional relative wages determined by market access and potential for migration as measured by housing supply.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Dependent Variables:</a:t>
            </a:r>
          </a:p>
          <a:p>
            <a:pPr lvl="1"/>
            <a:r>
              <a:rPr lang="en-US" sz="1400" dirty="0" smtClean="0"/>
              <a:t>Nominal </a:t>
            </a:r>
            <a:r>
              <a:rPr lang="en-US" sz="1400" dirty="0"/>
              <a:t> </a:t>
            </a:r>
            <a:r>
              <a:rPr lang="en-US" sz="1400" dirty="0" smtClean="0"/>
              <a:t>                  and  Real                     Regional </a:t>
            </a:r>
            <a:r>
              <a:rPr lang="en-US" sz="1400" dirty="0"/>
              <a:t>W</a:t>
            </a:r>
            <a:r>
              <a:rPr lang="en-US" sz="1400" dirty="0" smtClean="0"/>
              <a:t>age Differentials </a:t>
            </a:r>
          </a:p>
          <a:p>
            <a:pPr lvl="1"/>
            <a:endParaRPr lang="en-US" sz="1400" dirty="0"/>
          </a:p>
          <a:p>
            <a:pPr lvl="1"/>
            <a:r>
              <a:rPr lang="en-US" sz="1400" dirty="0"/>
              <a:t> </a:t>
            </a:r>
            <a:r>
              <a:rPr lang="en-US" sz="1400" dirty="0" smtClean="0"/>
              <a:t>       is the regional coefficient from the Mincer regressions</a:t>
            </a:r>
          </a:p>
          <a:p>
            <a:pPr marL="457200" lvl="1" indent="0">
              <a:buNone/>
            </a:pPr>
            <a:endParaRPr lang="en-US" sz="1400" dirty="0"/>
          </a:p>
          <a:p>
            <a:r>
              <a:rPr lang="en-US" sz="1800" dirty="0" smtClean="0"/>
              <a:t>Independent Variables:</a:t>
            </a:r>
          </a:p>
          <a:p>
            <a:pPr lvl="1"/>
            <a:r>
              <a:rPr lang="en-US" sz="1400" dirty="0" smtClean="0"/>
              <a:t>Market access: Density in 1990, distance to </a:t>
            </a:r>
            <a:r>
              <a:rPr lang="en-US" sz="1400" dirty="0"/>
              <a:t>W</a:t>
            </a:r>
            <a:r>
              <a:rPr lang="en-US" sz="1400" dirty="0" smtClean="0"/>
              <a:t>arsaw and Brussels, location on </a:t>
            </a:r>
            <a:r>
              <a:rPr lang="en-US" sz="1400" dirty="0"/>
              <a:t>B</a:t>
            </a:r>
            <a:r>
              <a:rPr lang="en-US" sz="1400" dirty="0" smtClean="0"/>
              <a:t>altic coast and EU border before and after 2004</a:t>
            </a:r>
          </a:p>
          <a:p>
            <a:pPr marL="457200" lvl="1" indent="0">
              <a:buNone/>
            </a:pPr>
            <a:endParaRPr lang="en-US" sz="1400" dirty="0" smtClean="0"/>
          </a:p>
          <a:p>
            <a:pPr lvl="1"/>
            <a:r>
              <a:rPr lang="en-US" sz="1400" dirty="0" smtClean="0"/>
              <a:t>Migration Potential: Housing units per capita, Climate, Rate of international emigration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228" y="2889278"/>
            <a:ext cx="68580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1055" y="2789265"/>
            <a:ext cx="71437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367529"/>
            <a:ext cx="219075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3835-E0A3-4A30-A5F1-9528B02E969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46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1800" b="1" dirty="0" smtClean="0"/>
              <a:t>Determinants </a:t>
            </a:r>
            <a:r>
              <a:rPr lang="en-US" sz="1800" b="1" dirty="0"/>
              <a:t>of relative nominal and real wages across Regions, 1999-2007</a:t>
            </a:r>
          </a:p>
        </p:txBody>
      </p:sp>
      <p:graphicFrame>
        <p:nvGraphicFramePr>
          <p:cNvPr id="16" name="Content Placeholder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988985"/>
              </p:ext>
            </p:extLst>
          </p:nvPr>
        </p:nvGraphicFramePr>
        <p:xfrm>
          <a:off x="421459" y="1496950"/>
          <a:ext cx="8229599" cy="4114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37206"/>
                <a:gridCol w="1236086"/>
                <a:gridCol w="992490"/>
                <a:gridCol w="916777"/>
                <a:gridCol w="916777"/>
                <a:gridCol w="916777"/>
                <a:gridCol w="913486"/>
              </a:tblGrid>
              <a:tr h="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Variable</a:t>
                      </a:r>
                      <a:endParaRPr lang="en-US" sz="12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Notation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Mean,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St. Deviation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Relative nominal wage</a:t>
                      </a:r>
                      <a:r>
                        <a:rPr lang="en-US" sz="1000" baseline="30000">
                          <a:effectLst/>
                        </a:rPr>
                        <a:t>a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Relative real wage</a:t>
                      </a:r>
                      <a:r>
                        <a:rPr lang="en-US" sz="1000" baseline="30000">
                          <a:effectLst/>
                        </a:rPr>
                        <a:t>b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OLS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WLS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OLS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WLS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Log population density in the region at the beginning of the transition in 1990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4.74, 0.47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0.0449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(0.0080)*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0.0425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(0.0073)*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0.0314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(0.0069)*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0.0259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(0.0066)*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Log travel distance in kilometers from the principal city in the region to Warsaw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5.47, 0.47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-0.0806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(0.0082)*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-0.0810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(0.0081)*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-0.0684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(0.0065)*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-0.0647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(0.0076)*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Log travel distance in kilometers from the principal city in the region to Brussels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7.10, 0.15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-0.2477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(0.0363)*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-0.2514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(0.0327)*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-0.2124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(0.0317)*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-0.2116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(0.0299)*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The region is located on the Baltic Sea coast (Yes = 1, No = 0)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0.19, 0.39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0.0731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(0.0078)*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0.0744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(0.0077)*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0.0416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(0.0061)*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0.0416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(0.0063)*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The region was located on the border with the EU before 2004 (Yes = 1, No = 0)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0.11, 0.31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0.0309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(0.0094)*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0.0245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(0.0097)*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0.0129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(0.0099)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0.0063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(0.0101)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The region is located on the border with the EU after 2004 (Yes = 1, No = 0)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0.22, 0.42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0.0356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(0.0092)*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0.0331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(0.0091)*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0.0197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(0.0083)*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0.0167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(0.0083)*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Log dwelling units in the region divided by the resident population at mid-year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-1.14, 0.07</a:t>
                      </a:r>
                      <a:endParaRPr lang="en-US" sz="12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-0.2355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(0.0612)*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-0.2409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(0.0605)*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-0.2307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(0.0505)*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-0.2137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(0.0504)*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Log the ratio of average Centigrade temperature in the region over the period from 1981 to 2010 to the temperature range over the same period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0.97, 0.10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-0.0706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(0.0546)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-0.0486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(0.0543)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-0.0867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(0.0471)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-0.0591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(0.0453)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Log the number of permanent emigrants from the region per 10,000 people in the resident population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1.53, 1.01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0.0073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(0.0026)*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0.0065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(0.0028)*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0.0093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(0.0022)*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0.0074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(0.0025)*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Constant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1.7496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(0.2648)*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1.7638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(0.2394)*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1.5208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(0.2313)*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1.5257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(0.2180)*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R</a:t>
                      </a:r>
                      <a:r>
                        <a:rPr lang="en-US" sz="1000" baseline="300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0.6086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0.6436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0.5304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0.5701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N obs.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144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144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144</a:t>
                      </a:r>
                      <a:endParaRPr lang="en-US" sz="12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144</a:t>
                      </a:r>
                      <a:endParaRPr lang="en-US" sz="12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7868184"/>
              </p:ext>
            </p:extLst>
          </p:nvPr>
        </p:nvGraphicFramePr>
        <p:xfrm>
          <a:off x="2971800" y="1828800"/>
          <a:ext cx="7143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" name="Equation" r:id="rId3" imgW="672808" imgH="190417" progId="Equation.3">
                  <p:embed/>
                </p:oleObj>
              </mc:Choice>
              <mc:Fallback>
                <p:oleObj name="Equation" r:id="rId3" imgW="672808" imgH="190417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828800"/>
                        <a:ext cx="714375" cy="20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337068"/>
              </p:ext>
            </p:extLst>
          </p:nvPr>
        </p:nvGraphicFramePr>
        <p:xfrm>
          <a:off x="2971800" y="2209800"/>
          <a:ext cx="5238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" name="Equation" r:id="rId5" imgW="495085" imgH="190417" progId="Equation.3">
                  <p:embed/>
                </p:oleObj>
              </mc:Choice>
              <mc:Fallback>
                <p:oleObj name="Equation" r:id="rId5" imgW="495085" imgH="190417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209800"/>
                        <a:ext cx="523875" cy="20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136284"/>
              </p:ext>
            </p:extLst>
          </p:nvPr>
        </p:nvGraphicFramePr>
        <p:xfrm>
          <a:off x="2971800" y="2438400"/>
          <a:ext cx="50482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" name="Equation" r:id="rId7" imgW="469696" imgH="190417" progId="Equation.3">
                  <p:embed/>
                </p:oleObj>
              </mc:Choice>
              <mc:Fallback>
                <p:oleObj name="Equation" r:id="rId7" imgW="469696" imgH="190417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438400"/>
                        <a:ext cx="504825" cy="20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1756828"/>
              </p:ext>
            </p:extLst>
          </p:nvPr>
        </p:nvGraphicFramePr>
        <p:xfrm>
          <a:off x="2971800" y="2743200"/>
          <a:ext cx="419100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" name="Equation" r:id="rId9" imgW="393529" imgH="190417" progId="Equation.3">
                  <p:embed/>
                </p:oleObj>
              </mc:Choice>
              <mc:Fallback>
                <p:oleObj name="Equation" r:id="rId9" imgW="393529" imgH="190417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743200"/>
                        <a:ext cx="419100" cy="20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115169"/>
              </p:ext>
            </p:extLst>
          </p:nvPr>
        </p:nvGraphicFramePr>
        <p:xfrm>
          <a:off x="2971800" y="3048000"/>
          <a:ext cx="609600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" name="Equation" r:id="rId11" imgW="571252" imgH="215806" progId="Equation.3">
                  <p:embed/>
                </p:oleObj>
              </mc:Choice>
              <mc:Fallback>
                <p:oleObj name="Equation" r:id="rId11" imgW="571252" imgH="215806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048000"/>
                        <a:ext cx="609600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519706"/>
              </p:ext>
            </p:extLst>
          </p:nvPr>
        </p:nvGraphicFramePr>
        <p:xfrm>
          <a:off x="2971800" y="3352800"/>
          <a:ext cx="70485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" name="Equation" r:id="rId13" imgW="660113" imgH="241195" progId="Equation.3">
                  <p:embed/>
                </p:oleObj>
              </mc:Choice>
              <mc:Fallback>
                <p:oleObj name="Equation" r:id="rId13" imgW="660113" imgH="241195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352800"/>
                        <a:ext cx="70485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709129"/>
              </p:ext>
            </p:extLst>
          </p:nvPr>
        </p:nvGraphicFramePr>
        <p:xfrm>
          <a:off x="2971800" y="3657600"/>
          <a:ext cx="609600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" name="Equation" r:id="rId15" imgW="571252" imgH="190417" progId="Equation.3">
                  <p:embed/>
                </p:oleObj>
              </mc:Choice>
              <mc:Fallback>
                <p:oleObj name="Equation" r:id="rId15" imgW="571252" imgH="190417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657600"/>
                        <a:ext cx="609600" cy="20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911382"/>
              </p:ext>
            </p:extLst>
          </p:nvPr>
        </p:nvGraphicFramePr>
        <p:xfrm>
          <a:off x="2971800" y="4114800"/>
          <a:ext cx="647700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" name="Equation" r:id="rId17" imgW="609336" imgH="190417" progId="Equation.3">
                  <p:embed/>
                </p:oleObj>
              </mc:Choice>
              <mc:Fallback>
                <p:oleObj name="Equation" r:id="rId17" imgW="609336" imgH="190417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114800"/>
                        <a:ext cx="647700" cy="20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8799518"/>
              </p:ext>
            </p:extLst>
          </p:nvPr>
        </p:nvGraphicFramePr>
        <p:xfrm>
          <a:off x="2971800" y="4648200"/>
          <a:ext cx="58102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1" name="Equation" r:id="rId19" imgW="545863" imgH="190417" progId="Equation.3">
                  <p:embed/>
                </p:oleObj>
              </mc:Choice>
              <mc:Fallback>
                <p:oleObj name="Equation" r:id="rId19" imgW="545863" imgH="190417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648200"/>
                        <a:ext cx="581025" cy="20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533400" y="5715000"/>
            <a:ext cx="7479933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 </a:t>
            </a:r>
            <a:r>
              <a:rPr lang="en-US" sz="1000" dirty="0" smtClean="0"/>
              <a:t>the mean of the dependent variable is  -0.0012 and the standard deviation is 0.0489. </a:t>
            </a:r>
          </a:p>
          <a:p>
            <a:r>
              <a:rPr lang="en-US" sz="1000" dirty="0" smtClean="0"/>
              <a:t>b The mean of the dependent variable dependent variable is 0.0014 and the standard deviation is 0.0378.</a:t>
            </a:r>
          </a:p>
          <a:p>
            <a:r>
              <a:rPr lang="en-US" sz="1000" dirty="0" smtClean="0"/>
              <a:t>WLS regression weights observations by the inverse squared standard error of the region coefficient in the cross-section Mincer regressions. </a:t>
            </a:r>
          </a:p>
          <a:p>
            <a:r>
              <a:rPr lang="en-US" sz="1000" dirty="0" smtClean="0"/>
              <a:t>Robust standard errors are in parentheses.  </a:t>
            </a:r>
          </a:p>
          <a:p>
            <a:r>
              <a:rPr lang="en-US" sz="1000" dirty="0" smtClean="0"/>
              <a:t>* Coefficient is significant at the 0.05 level or better.</a:t>
            </a:r>
            <a:endParaRPr lang="en-US" sz="1000" dirty="0"/>
          </a:p>
        </p:txBody>
      </p:sp>
      <p:pic>
        <p:nvPicPr>
          <p:cNvPr id="5149" name="Picture 29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084970"/>
            <a:ext cx="5619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50" name="Picture 30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536" y="965908"/>
            <a:ext cx="71437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43835-E0A3-4A30-A5F1-9528B02E969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70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1135</Words>
  <Application>Microsoft Office PowerPoint</Application>
  <PresentationFormat>On-screen Show (4:3)</PresentationFormat>
  <Paragraphs>325</Paragraphs>
  <Slides>10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Equation</vt:lpstr>
      <vt:lpstr>Regional Wage Differentials in Poland Presented at ACES/ASSA Meeting January 5, 2016</vt:lpstr>
      <vt:lpstr>Motivation</vt:lpstr>
      <vt:lpstr>Contribution</vt:lpstr>
      <vt:lpstr>Polish Voivodships : NUTS 2 EU Statistical Regions</vt:lpstr>
      <vt:lpstr>RLS Estimates of Wage Differentials Haisken-DeNew &amp; Schmidt (1997) </vt:lpstr>
      <vt:lpstr>RLS regional wage coefficients, 1994-2007   For each region (voivodship), the graph shows the estimated RLS wage coefficients for 1994-2007 (from left to right). The 0.0 line represents the average wage in the national economy). </vt:lpstr>
      <vt:lpstr>Summary measures of the overall dispersion of regional wages  The table shows the weighted average absolute regional wage differential (AVG|delta|) and the standard deviation of regional wage differentials (SD(delta)), where deltas are regional wage differentials measured as deviations from the average wage in the national economy. </vt:lpstr>
      <vt:lpstr>Determinants of Regional Differentials</vt:lpstr>
      <vt:lpstr>Determinants of relative nominal and real wages across Regions, 1999-2007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measures of the overall dispersion of regional wages  The table shows the weighted average absolute regional wage differential (AVG|delta|) and the standard deviation of regional wage differentials (SD(delta)), where deltas are regional wage differentials measured as deviations from the average wage in the national economy.</dc:title>
  <dc:creator>Thomas J Hyclak</dc:creator>
  <cp:lastModifiedBy>Thomas J. Hyclak</cp:lastModifiedBy>
  <cp:revision>14</cp:revision>
  <dcterms:created xsi:type="dcterms:W3CDTF">2015-12-21T14:56:23Z</dcterms:created>
  <dcterms:modified xsi:type="dcterms:W3CDTF">2015-12-27T18:30:34Z</dcterms:modified>
</cp:coreProperties>
</file>