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  <p:sldMasterId id="2147483774" r:id="rId2"/>
    <p:sldMasterId id="2147483864" r:id="rId3"/>
    <p:sldMasterId id="2147483948" r:id="rId4"/>
  </p:sldMasterIdLst>
  <p:notesMasterIdLst>
    <p:notesMasterId r:id="rId22"/>
  </p:notesMasterIdLst>
  <p:handoutMasterIdLst>
    <p:handoutMasterId r:id="rId23"/>
  </p:handoutMasterIdLst>
  <p:sldIdLst>
    <p:sldId id="295" r:id="rId5"/>
    <p:sldId id="297" r:id="rId6"/>
    <p:sldId id="311" r:id="rId7"/>
    <p:sldId id="312" r:id="rId8"/>
    <p:sldId id="308" r:id="rId9"/>
    <p:sldId id="299" r:id="rId10"/>
    <p:sldId id="260" r:id="rId11"/>
    <p:sldId id="322" r:id="rId12"/>
    <p:sldId id="321" r:id="rId13"/>
    <p:sldId id="265" r:id="rId14"/>
    <p:sldId id="327" r:id="rId15"/>
    <p:sldId id="315" r:id="rId16"/>
    <p:sldId id="267" r:id="rId17"/>
    <p:sldId id="268" r:id="rId18"/>
    <p:sldId id="290" r:id="rId19"/>
    <p:sldId id="326" r:id="rId20"/>
    <p:sldId id="310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0901AE39-A9A4-4942-99AB-04950488DA2C}">
          <p14:sldIdLst>
            <p14:sldId id="295"/>
            <p14:sldId id="297"/>
            <p14:sldId id="311"/>
            <p14:sldId id="312"/>
            <p14:sldId id="308"/>
            <p14:sldId id="299"/>
            <p14:sldId id="260"/>
            <p14:sldId id="322"/>
            <p14:sldId id="321"/>
            <p14:sldId id="265"/>
            <p14:sldId id="327"/>
            <p14:sldId id="315"/>
            <p14:sldId id="267"/>
            <p14:sldId id="268"/>
            <p14:sldId id="290"/>
            <p14:sldId id="326"/>
            <p14:sldId id="31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146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2B4D2A-2244-491D-A692-ED26C60BBCF3}" type="datetimeFigureOut">
              <a:rPr lang="en-US" smtClean="0"/>
              <a:t>12/31/2015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A7953B-1A7B-4C6F-AACD-A9233A09D7A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00149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68B4A4-CBC6-4CCC-9ACD-5711AAA604FB}" type="datetimeFigureOut">
              <a:rPr lang="en-US" smtClean="0"/>
              <a:t>12/31/2015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4E18FD-4420-453D-9A97-6B2C0193B2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0099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0DDB8-A130-4990-ADB9-A8E9F505B53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42607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0DDB8-A130-4990-ADB9-A8E9F505B53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95948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0DDB8-A130-4990-ADB9-A8E9F505B53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42430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0DDB8-A130-4990-ADB9-A8E9F505B53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48249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0DDB8-A130-4990-ADB9-A8E9F505B53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5948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0DDB8-A130-4990-ADB9-A8E9F505B53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5948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4E18FD-4420-453D-9A97-6B2C0193B27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3148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C1786-41CC-4B76-A52F-FF7B63DC9078}" type="datetimeFigureOut">
              <a:rPr lang="en-US" smtClean="0"/>
              <a:t>12/31/2015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EB0D4-A1EC-4E68-822F-AFC4B3F4BBB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7678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C1786-41CC-4B76-A52F-FF7B63DC9078}" type="datetimeFigureOut">
              <a:rPr lang="en-US" smtClean="0"/>
              <a:t>12/31/2015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EB0D4-A1EC-4E68-822F-AFC4B3F4BBB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14181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C1786-41CC-4B76-A52F-FF7B63DC9078}" type="datetimeFigureOut">
              <a:rPr lang="en-US" smtClean="0"/>
              <a:t>12/31/2015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EB0D4-A1EC-4E68-822F-AFC4B3F4BBB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47704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C1786-41CC-4B76-A52F-FF7B63DC9078}" type="datetimeFigureOut">
              <a:rPr lang="en-US" smtClean="0"/>
              <a:t>12/31/2015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EB0D4-A1EC-4E68-822F-AFC4B3F4BBB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7000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C1786-41CC-4B76-A52F-FF7B63DC9078}" type="datetimeFigureOut">
              <a:rPr lang="en-US" smtClean="0"/>
              <a:t>12/31/2015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EB0D4-A1EC-4E68-822F-AFC4B3F4BBB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23884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C1786-41CC-4B76-A52F-FF7B63DC9078}" type="datetimeFigureOut">
              <a:rPr lang="en-US" smtClean="0"/>
              <a:t>12/31/2015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EB0D4-A1EC-4E68-822F-AFC4B3F4BBB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11456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C1786-41CC-4B76-A52F-FF7B63DC9078}" type="datetimeFigureOut">
              <a:rPr lang="en-US" smtClean="0"/>
              <a:t>12/31/2015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EB0D4-A1EC-4E68-822F-AFC4B3F4BBB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31511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C1786-41CC-4B76-A52F-FF7B63DC9078}" type="datetimeFigureOut">
              <a:rPr lang="en-US" smtClean="0"/>
              <a:t>12/31/2015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EB0D4-A1EC-4E68-822F-AFC4B3F4BBB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5663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C1786-41CC-4B76-A52F-FF7B63DC9078}" type="datetimeFigureOut">
              <a:rPr lang="en-US" smtClean="0"/>
              <a:t>12/31/2015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EB0D4-A1EC-4E68-822F-AFC4B3F4BBB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34542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C1786-41CC-4B76-A52F-FF7B63DC9078}" type="datetimeFigureOut">
              <a:rPr lang="en-US" smtClean="0"/>
              <a:t>12/31/2015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EB0D4-A1EC-4E68-822F-AFC4B3F4BBB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32325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C1786-41CC-4B76-A52F-FF7B63DC9078}" type="datetimeFigureOut">
              <a:rPr lang="en-US" smtClean="0"/>
              <a:t>12/31/2015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EB0D4-A1EC-4E68-822F-AFC4B3F4BBB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154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C1786-41CC-4B76-A52F-FF7B63DC9078}" type="datetimeFigureOut">
              <a:rPr lang="en-US" smtClean="0"/>
              <a:t>12/31/2015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EB0D4-A1EC-4E68-822F-AFC4B3F4BBB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925995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C1786-41CC-4B76-A52F-FF7B63DC9078}" type="datetimeFigureOut">
              <a:rPr lang="en-US" smtClean="0"/>
              <a:t>12/31/2015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EB0D4-A1EC-4E68-822F-AFC4B3F4BBB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45768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C1786-41CC-4B76-A52F-FF7B63DC9078}" type="datetimeFigureOut">
              <a:rPr lang="en-US" smtClean="0"/>
              <a:t>12/31/2015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EB0D4-A1EC-4E68-822F-AFC4B3F4BBB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945623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C1786-41CC-4B76-A52F-FF7B63DC9078}" type="datetimeFigureOut">
              <a:rPr lang="en-US" smtClean="0"/>
              <a:t>12/31/2015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EB0D4-A1EC-4E68-822F-AFC4B3F4BBB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632284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C1786-41CC-4B76-A52F-FF7B63DC9078}" type="datetimeFigureOut">
              <a:rPr lang="en-US" smtClean="0"/>
              <a:t>12/31/2015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EB0D4-A1EC-4E68-822F-AFC4B3F4BBB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522808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C1786-41CC-4B76-A52F-FF7B63DC9078}" type="datetimeFigureOut">
              <a:rPr lang="en-US" smtClean="0"/>
              <a:t>12/31/2015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EB0D4-A1EC-4E68-822F-AFC4B3F4BBB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980278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C1786-41CC-4B76-A52F-FF7B63DC9078}" type="datetimeFigureOut">
              <a:rPr lang="en-US" smtClean="0"/>
              <a:t>12/31/2015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EB0D4-A1EC-4E68-822F-AFC4B3F4BBB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960451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C1786-41CC-4B76-A52F-FF7B63DC9078}" type="datetimeFigureOut">
              <a:rPr lang="en-US" smtClean="0"/>
              <a:t>12/31/2015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EB0D4-A1EC-4E68-822F-AFC4B3F4BBB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537297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C1786-41CC-4B76-A52F-FF7B63DC9078}" type="datetimeFigureOut">
              <a:rPr lang="en-US" smtClean="0"/>
              <a:t>12/31/2015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EB0D4-A1EC-4E68-822F-AFC4B3F4BBB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067222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C1786-41CC-4B76-A52F-FF7B63DC9078}" type="datetimeFigureOut">
              <a:rPr lang="en-US" smtClean="0"/>
              <a:t>12/31/2015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EB0D4-A1EC-4E68-822F-AFC4B3F4BBB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00602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C1786-41CC-4B76-A52F-FF7B63DC9078}" type="datetimeFigureOut">
              <a:rPr lang="en-US" smtClean="0"/>
              <a:t>12/31/2015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EB0D4-A1EC-4E68-822F-AFC4B3F4BBB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6545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C1786-41CC-4B76-A52F-FF7B63DC9078}" type="datetimeFigureOut">
              <a:rPr lang="en-US" smtClean="0"/>
              <a:t>12/31/2015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EB0D4-A1EC-4E68-822F-AFC4B3F4BBB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924554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C1786-41CC-4B76-A52F-FF7B63DC9078}" type="datetimeFigureOut">
              <a:rPr lang="en-US" smtClean="0"/>
              <a:t>12/31/2015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EB0D4-A1EC-4E68-822F-AFC4B3F4BBB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625399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C1786-41CC-4B76-A52F-FF7B63DC9078}" type="datetimeFigureOut">
              <a:rPr lang="en-US" smtClean="0"/>
              <a:t>12/31/2015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EB0D4-A1EC-4E68-822F-AFC4B3F4BBB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018921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C1786-41CC-4B76-A52F-FF7B63DC9078}" type="datetimeFigureOut">
              <a:rPr lang="en-US" smtClean="0"/>
              <a:t>12/31/2015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EB0D4-A1EC-4E68-822F-AFC4B3F4BBB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637693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C1786-41CC-4B76-A52F-FF7B63DC9078}" type="datetimeFigureOut">
              <a:rPr lang="en-US" smtClean="0"/>
              <a:t>12/31/2015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EB0D4-A1EC-4E68-822F-AFC4B3F4BBB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891279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6404" y="758952"/>
            <a:ext cx="706374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660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6404" y="4800600"/>
            <a:ext cx="7063740" cy="1691640"/>
          </a:xfrm>
        </p:spPr>
        <p:txBody>
          <a:bodyPr>
            <a:normAutofit/>
          </a:bodyPr>
          <a:lstStyle>
            <a:lvl1pPr marL="0" indent="0" algn="l">
              <a:buNone/>
              <a:defRPr sz="2000" baseline="0">
                <a:solidFill>
                  <a:schemeClr val="tx1">
                    <a:lumMod val="8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429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fld id="{6F2C1786-41CC-4B76-A52F-FF7B63DC9078}" type="datetimeFigureOut">
              <a:rPr lang="en-US" smtClean="0"/>
              <a:t>12/31/2015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60000"/>
                    <a:lumOff val="40000"/>
                  </a:schemeClr>
                </a:solidFill>
              </a:defRPr>
            </a:lvl1pPr>
          </a:lstStyle>
          <a:p>
            <a:fld id="{6DFEB0D4-A1EC-4E68-822F-AFC4B3F4BBB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0466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C1786-41CC-4B76-A52F-FF7B63DC9078}" type="datetimeFigureOut">
              <a:rPr lang="en-US" smtClean="0"/>
              <a:t>12/31/2015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EB0D4-A1EC-4E68-822F-AFC4B3F4BBB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565010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6404" y="758952"/>
            <a:ext cx="706374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6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4800600"/>
            <a:ext cx="706374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C1786-41CC-4B76-A52F-FF7B63DC9078}" type="datetimeFigureOut">
              <a:rPr lang="en-US" smtClean="0"/>
              <a:t>12/31/2015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EB0D4-A1EC-4E68-822F-AFC4B3F4BBB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429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648313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6404" y="1828801"/>
            <a:ext cx="336042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94860" y="1828801"/>
            <a:ext cx="336042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C1786-41CC-4B76-A52F-FF7B63DC9078}" type="datetimeFigureOut">
              <a:rPr lang="en-US" smtClean="0"/>
              <a:t>12/31/2015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EB0D4-A1EC-4E68-822F-AFC4B3F4BBB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315108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1717185"/>
            <a:ext cx="336042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6404" y="2507550"/>
            <a:ext cx="336042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4599432" y="1717185"/>
            <a:ext cx="3364992" cy="731520"/>
          </a:xfrm>
        </p:spPr>
        <p:txBody>
          <a:bodyPr anchor="b">
            <a:normAutofit/>
          </a:bodyPr>
          <a:lstStyle>
            <a:lvl1pPr marL="0" indent="0">
              <a:buFontTx/>
              <a:buNone/>
              <a:defRPr lang="en-US" sz="1800" b="0" kern="1200" spc="10" baseline="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950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SzPct val="8000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94860" y="2507550"/>
            <a:ext cx="336042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C1786-41CC-4B76-A52F-FF7B63DC9078}" type="datetimeFigureOut">
              <a:rPr lang="en-US" smtClean="0"/>
              <a:t>12/31/2015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EB0D4-A1EC-4E68-822F-AFC4B3F4BBB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496638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C1786-41CC-4B76-A52F-FF7B63DC9078}" type="datetimeFigureOut">
              <a:rPr lang="en-US" smtClean="0"/>
              <a:t>12/31/2015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EB0D4-A1EC-4E68-822F-AFC4B3F4BBB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799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C1786-41CC-4B76-A52F-FF7B63DC9078}" type="datetimeFigureOut">
              <a:rPr lang="en-US" smtClean="0"/>
              <a:t>12/31/2015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EB0D4-A1EC-4E68-822F-AFC4B3F4BBB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404940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C1786-41CC-4B76-A52F-FF7B63DC9078}" type="datetimeFigureOut">
              <a:rPr lang="en-US" smtClean="0"/>
              <a:t>12/31/2015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EB0D4-A1EC-4E68-822F-AFC4B3F4BBB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142242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400300" cy="1600197"/>
          </a:xfrm>
        </p:spPr>
        <p:txBody>
          <a:bodyPr anchor="b">
            <a:normAutofit/>
          </a:bodyPr>
          <a:lstStyle>
            <a:lvl1pPr>
              <a:defRPr sz="2800" b="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78200" y="685800"/>
            <a:ext cx="4559300" cy="5486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99735"/>
            <a:ext cx="24003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C1786-41CC-4B76-A52F-FF7B63DC9078}" type="datetimeFigureOut">
              <a:rPr lang="en-US" smtClean="0"/>
              <a:t>12/31/2015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EB0D4-A1EC-4E68-822F-AFC4B3F4BBB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915366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846963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257800"/>
            <a:ext cx="748665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1"/>
            <a:ext cx="846963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6108590"/>
            <a:ext cx="748665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C1786-41CC-4B76-A52F-FF7B63DC9078}" type="datetimeFigureOut">
              <a:rPr lang="en-US" smtClean="0"/>
              <a:t>12/31/2015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EB0D4-A1EC-4E68-822F-AFC4B3F4BBB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049418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C1786-41CC-4B76-A52F-FF7B63DC9078}" type="datetimeFigureOut">
              <a:rPr lang="en-US" smtClean="0"/>
              <a:t>12/31/2015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EB0D4-A1EC-4E68-822F-AFC4B3F4BBB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925097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6525" y="381000"/>
            <a:ext cx="1857375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81000"/>
            <a:ext cx="5800725" cy="58975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C1786-41CC-4B76-A52F-FF7B63DC9078}" type="datetimeFigureOut">
              <a:rPr lang="en-US" smtClean="0"/>
              <a:t>12/31/2015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EB0D4-A1EC-4E68-822F-AFC4B3F4BBB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2718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C1786-41CC-4B76-A52F-FF7B63DC9078}" type="datetimeFigureOut">
              <a:rPr lang="en-US" smtClean="0"/>
              <a:t>12/31/2015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EB0D4-A1EC-4E68-822F-AFC4B3F4BBB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1423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C1786-41CC-4B76-A52F-FF7B63DC9078}" type="datetimeFigureOut">
              <a:rPr lang="en-US" smtClean="0"/>
              <a:t>12/31/2015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EB0D4-A1EC-4E68-822F-AFC4B3F4BBB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558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C1786-41CC-4B76-A52F-FF7B63DC9078}" type="datetimeFigureOut">
              <a:rPr lang="en-US" smtClean="0"/>
              <a:t>12/31/2015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EB0D4-A1EC-4E68-822F-AFC4B3F4BBB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500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C1786-41CC-4B76-A52F-FF7B63DC9078}" type="datetimeFigureOut">
              <a:rPr lang="en-US" smtClean="0"/>
              <a:t>12/31/2015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EB0D4-A1EC-4E68-822F-AFC4B3F4BBB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1819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C1786-41CC-4B76-A52F-FF7B63DC9078}" type="datetimeFigureOut">
              <a:rPr lang="en-US" smtClean="0"/>
              <a:t>12/31/2015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EB0D4-A1EC-4E68-822F-AFC4B3F4BBB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4244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1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2C1786-41CC-4B76-A52F-FF7B63DC9078}" type="datetimeFigureOut">
              <a:rPr lang="en-US" smtClean="0"/>
              <a:t>12/31/2015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FEB0D4-A1EC-4E68-822F-AFC4B3F4BBB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0302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1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2C1786-41CC-4B76-A52F-FF7B63DC9078}" type="datetimeFigureOut">
              <a:rPr lang="en-US" smtClean="0"/>
              <a:t>12/31/2015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FEB0D4-A1EC-4E68-822F-AFC4B3F4BBB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5473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1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2C1786-41CC-4B76-A52F-FF7B63DC9078}" type="datetimeFigureOut">
              <a:rPr lang="en-US" smtClean="0"/>
              <a:t>12/31/2015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FEB0D4-A1EC-4E68-822F-AFC4B3F4BBB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5684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418195" y="0"/>
            <a:ext cx="73152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6404" y="365760"/>
            <a:ext cx="726948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1828801"/>
            <a:ext cx="644652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831456" y="1044178"/>
            <a:ext cx="190499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6F2C1786-41CC-4B76-A52F-FF7B63DC9078}" type="datetimeFigureOut">
              <a:rPr lang="en-US" smtClean="0"/>
              <a:t>12/31/2015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6993255" y="4092178"/>
            <a:ext cx="3581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41055" y="6172201"/>
            <a:ext cx="685800" cy="593725"/>
          </a:xfrm>
          <a:prstGeom prst="rect">
            <a:avLst/>
          </a:prstGeom>
        </p:spPr>
        <p:txBody>
          <a:bodyPr vert="horz" lIns="27432" tIns="45720" rIns="27432" bIns="45720" rtlCol="0" anchor="ctr">
            <a:normAutofit/>
          </a:bodyPr>
          <a:lstStyle>
            <a:lvl1pPr algn="ctr">
              <a:defRPr sz="3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6DFEB0D4-A1EC-4E68-822F-AFC4B3F4BBB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3635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457201"/>
            <a:ext cx="8763000" cy="2057399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/>
              <a:t>Job Search </a:t>
            </a:r>
            <a:r>
              <a:rPr lang="en-US" sz="3600" b="1" dirty="0" smtClean="0"/>
              <a:t>Behavior among </a:t>
            </a:r>
            <a:r>
              <a:rPr lang="en-US" sz="3600" b="1" dirty="0"/>
              <a:t>the Employed and </a:t>
            </a:r>
            <a:r>
              <a:rPr lang="en-US" sz="3600" b="1" dirty="0" smtClean="0"/>
              <a:t>Non-Employed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2895600"/>
            <a:ext cx="8077200" cy="2743200"/>
          </a:xfrm>
        </p:spPr>
        <p:txBody>
          <a:bodyPr>
            <a:normAutofit/>
          </a:bodyPr>
          <a:lstStyle/>
          <a:p>
            <a:pPr algn="ctr"/>
            <a:r>
              <a:rPr lang="en-US" sz="2200" dirty="0" smtClean="0"/>
              <a:t>January 2016</a:t>
            </a:r>
          </a:p>
          <a:p>
            <a:endParaRPr lang="en-US" sz="2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200" b="1" dirty="0" smtClean="0"/>
              <a:t>R</a:t>
            </a:r>
            <a:r>
              <a:rPr lang="en-US" sz="2200" b="1" dirty="0"/>
              <a:t>. Jason Faberman</a:t>
            </a:r>
            <a:r>
              <a:rPr lang="en-US" sz="2200" dirty="0"/>
              <a:t>, Federal Reserve Bank of Chicago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200" b="1" dirty="0"/>
              <a:t>Andreas </a:t>
            </a:r>
            <a:r>
              <a:rPr lang="en-US" sz="2200" b="1" dirty="0" smtClean="0"/>
              <a:t>I. Mueller</a:t>
            </a:r>
            <a:r>
              <a:rPr lang="en-US" sz="2200" dirty="0"/>
              <a:t>, Columbia </a:t>
            </a:r>
            <a:r>
              <a:rPr lang="en-US" sz="2200" dirty="0" smtClean="0"/>
              <a:t>University, NBER, and IZA</a:t>
            </a:r>
            <a:endParaRPr lang="en-US" sz="2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200" b="1" dirty="0"/>
              <a:t>Ayşegül Şahin</a:t>
            </a:r>
            <a:r>
              <a:rPr lang="en-US" sz="2200" dirty="0"/>
              <a:t>, Federal Reserve Bank of New York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200" b="1" dirty="0"/>
              <a:t>Giorgio Topa</a:t>
            </a:r>
            <a:r>
              <a:rPr lang="en-US" sz="2200" dirty="0"/>
              <a:t>, Federal Reserve Bank of New </a:t>
            </a:r>
            <a:r>
              <a:rPr lang="en-US" sz="2200" dirty="0" smtClean="0"/>
              <a:t>York and IZA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09600" y="6229682"/>
            <a:ext cx="822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/>
              <a:t>The views expressed here are our own and do not necessarily reflect the Federal Reserve Banks of Chicago or </a:t>
            </a:r>
            <a:r>
              <a:rPr lang="en-US" sz="1600" i="1" dirty="0" smtClean="0"/>
              <a:t>New York, </a:t>
            </a:r>
            <a:r>
              <a:rPr lang="en-US" sz="1600" i="1" dirty="0"/>
              <a:t>or the Federal Reserve System.</a:t>
            </a:r>
          </a:p>
        </p:txBody>
      </p:sp>
    </p:spTree>
    <p:extLst>
      <p:ext uri="{BB962C8B-B14F-4D97-AF65-F5344CB8AC3E}">
        <p14:creationId xmlns:p14="http://schemas.microsoft.com/office/powerpoint/2010/main" val="3551691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0"/>
            <a:ext cx="8382000" cy="762000"/>
          </a:xfrm>
        </p:spPr>
        <p:txBody>
          <a:bodyPr>
            <a:normAutofit/>
          </a:bodyPr>
          <a:lstStyle/>
          <a:p>
            <a:r>
              <a:rPr lang="en-US" sz="3400" dirty="0" smtClean="0"/>
              <a:t>Distribution of Search Effort &amp; Outcomes</a:t>
            </a:r>
            <a:endParaRPr lang="en-US" sz="3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0448998"/>
              </p:ext>
            </p:extLst>
          </p:nvPr>
        </p:nvGraphicFramePr>
        <p:xfrm>
          <a:off x="76200" y="990600"/>
          <a:ext cx="8229600" cy="4038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09800"/>
                <a:gridCol w="1143000"/>
                <a:gridCol w="1143000"/>
                <a:gridCol w="1295400"/>
                <a:gridCol w="1371600"/>
                <a:gridCol w="1066800"/>
              </a:tblGrid>
              <a:tr h="457200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 smtClean="0">
                          <a:effectLst/>
                        </a:rPr>
                        <a:t>Employed,</a:t>
                      </a:r>
                    </a:p>
                    <a:p>
                      <a:pPr algn="ctr" fontAlgn="b"/>
                      <a:r>
                        <a:rPr lang="en-US" sz="1600" b="1" u="none" strike="noStrike" dirty="0" smtClean="0">
                          <a:effectLst/>
                        </a:rPr>
                        <a:t>Wants New Job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 smtClean="0">
                          <a:effectLst/>
                        </a:rPr>
                        <a:t>Employed,</a:t>
                      </a:r>
                    </a:p>
                    <a:p>
                      <a:pPr algn="ctr" fontAlgn="b"/>
                      <a:r>
                        <a:rPr lang="en-US" sz="1600" b="1" u="none" strike="noStrike" dirty="0" smtClean="0">
                          <a:effectLst/>
                        </a:rPr>
                        <a:t>Wants Addl. Job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 smtClean="0">
                          <a:effectLst/>
                        </a:rPr>
                        <a:t>Employed,</a:t>
                      </a:r>
                    </a:p>
                    <a:p>
                      <a:pPr algn="ctr" fontAlgn="b"/>
                      <a:r>
                        <a:rPr lang="en-US" sz="1600" b="1" u="none" strike="noStrike" dirty="0" smtClean="0">
                          <a:effectLst/>
                        </a:rPr>
                        <a:t>Not Looking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 smtClean="0">
                          <a:effectLst/>
                        </a:rPr>
                        <a:t>Unemployed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 smtClean="0">
                          <a:effectLst/>
                        </a:rPr>
                        <a:t>OLF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47815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effectLst/>
                          <a:latin typeface="+mn-lt"/>
                        </a:rPr>
                        <a:t>Pct</a:t>
                      </a:r>
                      <a:r>
                        <a:rPr lang="en-US" sz="1600" b="0" i="0" u="none" strike="noStrike" dirty="0">
                          <a:effectLst/>
                          <a:latin typeface="+mn-lt"/>
                        </a:rPr>
                        <a:t>. </a:t>
                      </a:r>
                      <a:r>
                        <a:rPr lang="en-US" sz="1600" b="0" i="0" u="none" strike="noStrike" dirty="0" smtClean="0">
                          <a:effectLst/>
                          <a:latin typeface="+mn-lt"/>
                        </a:rPr>
                        <a:t>of Population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10.3</a:t>
                      </a:r>
                      <a:endParaRPr lang="en-US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7.0</a:t>
                      </a:r>
                      <a:endParaRPr lang="en-US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46.9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4.5</a:t>
                      </a:r>
                      <a:endParaRPr lang="en-US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31.3</a:t>
                      </a:r>
                      <a:endParaRPr lang="en-US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04800">
                <a:tc gridSpan="6">
                  <a:txBody>
                    <a:bodyPr/>
                    <a:lstStyle/>
                    <a:p>
                      <a:pPr algn="l" fontAlgn="b"/>
                      <a:r>
                        <a:rPr lang="en-US" sz="18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Job Search over Last Four Weeks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solidFill>
                          <a:schemeClr val="accent2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solidFill>
                          <a:schemeClr val="accent2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solidFill>
                          <a:schemeClr val="accent2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effectLst/>
                          <a:latin typeface="+mn-lt"/>
                        </a:rPr>
                        <a:t>Pct</a:t>
                      </a:r>
                      <a:r>
                        <a:rPr lang="en-US" sz="1600" b="0" i="0" u="none" strike="noStrike" dirty="0">
                          <a:effectLst/>
                          <a:latin typeface="+mn-lt"/>
                        </a:rPr>
                        <a:t>. of </a:t>
                      </a:r>
                      <a:r>
                        <a:rPr lang="en-US" sz="1600" b="0" i="0" u="none" strike="noStrike" dirty="0" smtClean="0">
                          <a:effectLst/>
                          <a:latin typeface="+mn-lt"/>
                        </a:rPr>
                        <a:t>Applications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33.0</a:t>
                      </a:r>
                      <a:endParaRPr lang="en-US" sz="1600" b="1" dirty="0">
                        <a:solidFill>
                          <a:schemeClr val="tx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17.2</a:t>
                      </a:r>
                      <a:endParaRPr lang="en-US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9.9</a:t>
                      </a:r>
                      <a:endParaRPr lang="en-US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32.2</a:t>
                      </a:r>
                      <a:endParaRPr lang="en-US" sz="1600" b="1" dirty="0">
                        <a:solidFill>
                          <a:schemeClr val="tx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7.7</a:t>
                      </a:r>
                      <a:endParaRPr lang="en-US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effectLst/>
                          <a:latin typeface="+mn-lt"/>
                        </a:rPr>
                        <a:t>Pct</a:t>
                      </a:r>
                      <a:r>
                        <a:rPr lang="en-US" sz="1600" b="0" i="0" u="none" strike="noStrike" dirty="0">
                          <a:effectLst/>
                          <a:latin typeface="+mn-lt"/>
                        </a:rPr>
                        <a:t>. of </a:t>
                      </a:r>
                      <a:r>
                        <a:rPr lang="en-US" sz="1600" b="0" i="0" u="none" strike="noStrike" dirty="0" smtClean="0">
                          <a:effectLst/>
                          <a:latin typeface="+mn-lt"/>
                        </a:rPr>
                        <a:t>Contacts </a:t>
                      </a:r>
                    </a:p>
                    <a:p>
                      <a:pPr algn="l" fontAlgn="b"/>
                      <a:r>
                        <a:rPr lang="en-US" sz="1600" b="0" i="0" u="none" strike="noStrike" dirty="0" smtClean="0">
                          <a:effectLst/>
                          <a:latin typeface="+mn-lt"/>
                        </a:rPr>
                        <a:t>   Received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41.6</a:t>
                      </a:r>
                      <a:endParaRPr lang="en-US" sz="1600" b="1" dirty="0">
                        <a:solidFill>
                          <a:schemeClr val="tx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10.3</a:t>
                      </a:r>
                      <a:endParaRPr lang="en-US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28.6</a:t>
                      </a:r>
                      <a:endParaRPr lang="en-US" sz="1600" b="1" dirty="0">
                        <a:solidFill>
                          <a:schemeClr val="tx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12.3</a:t>
                      </a:r>
                      <a:endParaRPr lang="en-US" sz="1600" b="1" dirty="0">
                        <a:solidFill>
                          <a:schemeClr val="accent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7.2</a:t>
                      </a:r>
                      <a:endParaRPr lang="en-US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effectLst/>
                          <a:latin typeface="+mn-lt"/>
                        </a:rPr>
                        <a:t>Pct</a:t>
                      </a:r>
                      <a:r>
                        <a:rPr lang="en-US" sz="1600" b="0" i="0" u="none" strike="noStrike" dirty="0">
                          <a:effectLst/>
                          <a:latin typeface="+mn-lt"/>
                        </a:rPr>
                        <a:t>. of </a:t>
                      </a:r>
                      <a:r>
                        <a:rPr lang="en-US" sz="1600" b="0" i="0" u="none" strike="noStrike" dirty="0" smtClean="0">
                          <a:effectLst/>
                          <a:latin typeface="+mn-lt"/>
                        </a:rPr>
                        <a:t>Unsolicited    </a:t>
                      </a:r>
                    </a:p>
                    <a:p>
                      <a:pPr algn="l" fontAlgn="b"/>
                      <a:r>
                        <a:rPr lang="en-US" sz="1600" b="0" i="0" u="none" strike="noStrike" dirty="0" smtClean="0">
                          <a:effectLst/>
                          <a:latin typeface="+mn-lt"/>
                        </a:rPr>
                        <a:t>   Contacts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29.0</a:t>
                      </a:r>
                      <a:endParaRPr lang="en-US" sz="1600" b="1" dirty="0">
                        <a:solidFill>
                          <a:schemeClr val="tx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10.4</a:t>
                      </a:r>
                      <a:endParaRPr lang="en-US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43.7</a:t>
                      </a:r>
                      <a:endParaRPr lang="en-US" sz="1600" b="1" dirty="0">
                        <a:solidFill>
                          <a:schemeClr val="tx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8.7</a:t>
                      </a:r>
                      <a:endParaRPr lang="en-US" sz="1600" b="1" dirty="0">
                        <a:solidFill>
                          <a:schemeClr val="accent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8.2</a:t>
                      </a:r>
                      <a:endParaRPr lang="en-US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Pct. of referrals </a:t>
                      </a:r>
                      <a:endParaRPr lang="en-US" sz="1600" kern="1200" dirty="0" smtClean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0" marR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  (</a:t>
                      </a:r>
                      <a:r>
                        <a:rPr lang="en-US" sz="1600" kern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2014 only)</a:t>
                      </a:r>
                      <a:endParaRPr lang="en-US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21.4</a:t>
                      </a:r>
                      <a:endParaRPr lang="en-US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11.3</a:t>
                      </a:r>
                      <a:endParaRPr lang="en-US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42.8</a:t>
                      </a:r>
                      <a:endParaRPr lang="en-US" sz="1600" b="1" dirty="0">
                        <a:solidFill>
                          <a:schemeClr val="tx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11.8</a:t>
                      </a:r>
                      <a:endParaRPr lang="en-US" sz="1600" b="1" dirty="0">
                        <a:solidFill>
                          <a:schemeClr val="accent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12.7</a:t>
                      </a:r>
                      <a:endParaRPr lang="en-US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</a:tr>
              <a:tr h="4267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effectLst/>
                          <a:latin typeface="+mn-lt"/>
                        </a:rPr>
                        <a:t>Pct</a:t>
                      </a:r>
                      <a:r>
                        <a:rPr lang="en-US" sz="1600" b="0" i="0" u="none" strike="noStrike" dirty="0">
                          <a:effectLst/>
                          <a:latin typeface="+mn-lt"/>
                        </a:rPr>
                        <a:t>. of Offers </a:t>
                      </a:r>
                      <a:r>
                        <a:rPr lang="en-US" sz="1600" b="0" i="0" u="none" strike="noStrike" dirty="0" smtClean="0">
                          <a:effectLst/>
                          <a:latin typeface="+mn-lt"/>
                        </a:rPr>
                        <a:t>Received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18.0</a:t>
                      </a:r>
                      <a:endParaRPr lang="en-US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18.8</a:t>
                      </a:r>
                      <a:endParaRPr lang="en-US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28.2</a:t>
                      </a:r>
                      <a:endParaRPr lang="en-US" sz="1600" b="1" dirty="0">
                        <a:solidFill>
                          <a:schemeClr val="tx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11.5</a:t>
                      </a:r>
                      <a:endParaRPr lang="en-US" sz="1600" b="1" dirty="0">
                        <a:solidFill>
                          <a:schemeClr val="accent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23.5</a:t>
                      </a:r>
                      <a:endParaRPr lang="en-US" sz="1600" b="1" dirty="0">
                        <a:solidFill>
                          <a:schemeClr val="tx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8100" y="5257800"/>
            <a:ext cx="8305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accent2"/>
                </a:solidFill>
              </a:rPr>
              <a:t>Employed who are not looking receive high share of contacts, referrals, offers</a:t>
            </a:r>
            <a:endParaRPr lang="en-US" sz="28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2159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382000" cy="677954"/>
          </a:xfrm>
        </p:spPr>
        <p:txBody>
          <a:bodyPr>
            <a:normAutofit/>
          </a:bodyPr>
          <a:lstStyle/>
          <a:p>
            <a:r>
              <a:rPr lang="en-US" dirty="0" smtClean="0"/>
              <a:t>Characteristics of Job Offers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8588350"/>
              </p:ext>
            </p:extLst>
          </p:nvPr>
        </p:nvGraphicFramePr>
        <p:xfrm>
          <a:off x="142103" y="677954"/>
          <a:ext cx="8001000" cy="52368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67000"/>
                <a:gridCol w="1679222"/>
                <a:gridCol w="1876778"/>
                <a:gridCol w="1778000"/>
              </a:tblGrid>
              <a:tr h="268016">
                <a:tc>
                  <a:txBody>
                    <a:bodyPr/>
                    <a:lstStyle/>
                    <a:p>
                      <a:pPr algn="ctr" fontAlgn="b"/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1" u="none" strike="noStrike" dirty="0" smtClean="0">
                          <a:effectLst/>
                          <a:latin typeface="+mn-lt"/>
                        </a:rPr>
                        <a:t>LFS at Time of Offer</a:t>
                      </a:r>
                      <a:endParaRPr lang="en-US" sz="1600" b="1" i="1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68820">
                <a:tc>
                  <a:txBody>
                    <a:bodyPr/>
                    <a:lstStyle/>
                    <a:p>
                      <a:pPr algn="ctr" fontAlgn="b"/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 smtClean="0">
                          <a:effectLst/>
                          <a:latin typeface="+mn-lt"/>
                        </a:rPr>
                        <a:t>Employed,</a:t>
                      </a:r>
                    </a:p>
                    <a:p>
                      <a:pPr algn="ctr" fontAlgn="b"/>
                      <a:r>
                        <a:rPr lang="en-US" sz="1600" b="1" u="none" strike="noStrike" dirty="0" smtClean="0">
                          <a:effectLst/>
                          <a:latin typeface="+mn-lt"/>
                        </a:rPr>
                        <a:t>Full-Time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 smtClean="0">
                          <a:effectLst/>
                          <a:latin typeface="+mn-lt"/>
                        </a:rPr>
                        <a:t>Employed,</a:t>
                      </a:r>
                    </a:p>
                    <a:p>
                      <a:pPr algn="ctr" fontAlgn="b"/>
                      <a:r>
                        <a:rPr lang="en-US" sz="1600" b="1" u="none" strike="noStrike" dirty="0" smtClean="0">
                          <a:effectLst/>
                          <a:latin typeface="+mn-lt"/>
                        </a:rPr>
                        <a:t>Part-Time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 smtClean="0">
                          <a:effectLst/>
                          <a:latin typeface="+mn-lt"/>
                        </a:rPr>
                        <a:t>Non-Employed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0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Characteristics of Best</a:t>
                      </a:r>
                      <a:r>
                        <a:rPr lang="en-US" sz="1600" b="0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Offer </a:t>
                      </a:r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>
                        <a:solidFill>
                          <a:schemeClr val="tx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>
                        <a:solidFill>
                          <a:schemeClr val="accent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>
                        <a:solidFill>
                          <a:schemeClr val="accent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025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effectLst/>
                          <a:latin typeface="+mn-lt"/>
                        </a:rPr>
                        <a:t>Mean </a:t>
                      </a:r>
                      <a:r>
                        <a:rPr lang="en-US" sz="1600" b="0" i="0" u="none" strike="noStrike" dirty="0">
                          <a:effectLst/>
                          <a:latin typeface="+mn-lt"/>
                        </a:rPr>
                        <a:t>wage </a:t>
                      </a:r>
                      <a:r>
                        <a:rPr lang="en-US" sz="1600" b="0" i="0" u="none" strike="noStrike" dirty="0" smtClean="0">
                          <a:effectLst/>
                          <a:latin typeface="+mn-lt"/>
                        </a:rPr>
                        <a:t>of job </a:t>
                      </a:r>
                    </a:p>
                    <a:p>
                      <a:pPr algn="l" fontAlgn="b"/>
                      <a:r>
                        <a:rPr lang="en-US" sz="1600" b="0" i="0" u="none" strike="noStrike" dirty="0" smtClean="0">
                          <a:effectLst/>
                          <a:latin typeface="+mn-lt"/>
                        </a:rPr>
                        <a:t>   offer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$ 27.56</a:t>
                      </a:r>
                      <a:endParaRPr lang="en-US" sz="1800" b="1" dirty="0">
                        <a:solidFill>
                          <a:schemeClr val="tx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(2.02)</a:t>
                      </a:r>
                      <a:endParaRPr lang="en-US" sz="1800" b="1" dirty="0">
                        <a:solidFill>
                          <a:schemeClr val="tx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$ 16.75</a:t>
                      </a:r>
                      <a:endParaRPr lang="en-US" sz="1800" b="1" dirty="0">
                        <a:solidFill>
                          <a:schemeClr val="accent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(1.52)</a:t>
                      </a:r>
                      <a:endParaRPr lang="en-US" sz="1800" b="1" dirty="0">
                        <a:solidFill>
                          <a:schemeClr val="accent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$ 16.91</a:t>
                      </a:r>
                      <a:endParaRPr lang="en-US" sz="1800" b="1">
                        <a:solidFill>
                          <a:schemeClr val="accent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(1.44)</a:t>
                      </a:r>
                      <a:endParaRPr lang="en-US" sz="1800" b="1">
                        <a:solidFill>
                          <a:schemeClr val="accent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  <a:tr h="46947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effectLst/>
                          <a:latin typeface="+mn-lt"/>
                        </a:rPr>
                        <a:t>Mean </a:t>
                      </a:r>
                      <a:r>
                        <a:rPr lang="en-US" sz="1600" b="0" i="0" u="none" strike="noStrike" dirty="0">
                          <a:effectLst/>
                          <a:latin typeface="+mn-lt"/>
                        </a:rPr>
                        <a:t>hours </a:t>
                      </a:r>
                      <a:r>
                        <a:rPr lang="en-US" sz="1600" b="0" i="0" u="none" strike="noStrike" dirty="0" smtClean="0">
                          <a:effectLst/>
                          <a:latin typeface="+mn-lt"/>
                        </a:rPr>
                        <a:t>of job </a:t>
                      </a:r>
                    </a:p>
                    <a:p>
                      <a:pPr algn="l" fontAlgn="b"/>
                      <a:r>
                        <a:rPr lang="en-US" sz="1600" b="0" i="0" u="none" strike="noStrike" dirty="0" smtClean="0">
                          <a:effectLst/>
                          <a:latin typeface="+mn-lt"/>
                        </a:rPr>
                        <a:t>   offer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39.2</a:t>
                      </a:r>
                      <a:endParaRPr lang="en-US" sz="1800" b="1" dirty="0">
                        <a:solidFill>
                          <a:schemeClr val="tx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en-US" sz="1400" b="1" kern="120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0.8)</a:t>
                      </a:r>
                      <a:endParaRPr lang="en-US" sz="1800" b="1" dirty="0">
                        <a:solidFill>
                          <a:schemeClr val="tx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 smtClean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26.7</a:t>
                      </a:r>
                      <a:endParaRPr lang="en-US" sz="1800" b="1" dirty="0">
                        <a:solidFill>
                          <a:schemeClr val="accent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en-US" sz="1400" b="1" kern="1200" dirty="0" smtClean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1.5)</a:t>
                      </a:r>
                      <a:endParaRPr lang="en-US" sz="1800" b="1" dirty="0">
                        <a:solidFill>
                          <a:schemeClr val="accent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 smtClean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28.7</a:t>
                      </a:r>
                      <a:endParaRPr lang="en-US" sz="1800" b="1" dirty="0">
                        <a:solidFill>
                          <a:schemeClr val="accent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en-US" sz="1400" b="1" kern="1200" dirty="0" smtClean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1.0)</a:t>
                      </a:r>
                      <a:endParaRPr lang="en-US" sz="1800" b="1" dirty="0">
                        <a:solidFill>
                          <a:schemeClr val="accent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</a:tr>
              <a:tr h="46947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Pct. of offers with no </a:t>
                      </a:r>
                    </a:p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benefits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30.5</a:t>
                      </a:r>
                      <a:endParaRPr lang="en-US" sz="1800" b="1" dirty="0">
                        <a:solidFill>
                          <a:schemeClr val="tx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(2.7)</a:t>
                      </a:r>
                      <a:endParaRPr lang="en-US" sz="1800" b="1" dirty="0">
                        <a:solidFill>
                          <a:schemeClr val="tx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73.4</a:t>
                      </a:r>
                      <a:endParaRPr lang="en-US" sz="1800" b="1" dirty="0">
                        <a:solidFill>
                          <a:schemeClr val="accent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(4.6)</a:t>
                      </a:r>
                      <a:endParaRPr lang="en-US" sz="1800" b="1" dirty="0">
                        <a:solidFill>
                          <a:schemeClr val="accent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65.5</a:t>
                      </a:r>
                      <a:endParaRPr lang="en-US" sz="1800" b="1" dirty="0">
                        <a:solidFill>
                          <a:schemeClr val="accent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(3.7)</a:t>
                      </a:r>
                      <a:endParaRPr lang="en-US" sz="1800" b="1" dirty="0">
                        <a:solidFill>
                          <a:schemeClr val="accent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6435">
                <a:tc>
                  <a:txBody>
                    <a:bodyPr/>
                    <a:lstStyle/>
                    <a:p>
                      <a:pPr marL="0" marR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log </a:t>
                      </a:r>
                      <a:r>
                        <a:rPr lang="en-US" sz="1600" kern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(offer wage / </a:t>
                      </a:r>
                      <a:endParaRPr lang="en-US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  most recent </a:t>
                      </a:r>
                      <a:r>
                        <a:rPr lang="en-US" sz="1600" kern="120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wage)</a:t>
                      </a:r>
                      <a:r>
                        <a:rPr lang="en-US" sz="1600" kern="1200" baseline="3000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</a:t>
                      </a:r>
                      <a:endParaRPr lang="en-US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-0.017</a:t>
                      </a: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(0.029)</a:t>
                      </a: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-0.128</a:t>
                      </a:r>
                      <a:endParaRPr lang="en-US" sz="1800" b="1" dirty="0">
                        <a:solidFill>
                          <a:schemeClr val="accent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(0.043)</a:t>
                      </a:r>
                      <a:endParaRPr lang="en-US" sz="1800" b="1" dirty="0">
                        <a:solidFill>
                          <a:schemeClr val="accent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-0.065</a:t>
                      </a: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(0.038)</a:t>
                      </a: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log </a:t>
                      </a:r>
                      <a:r>
                        <a:rPr lang="en-US" sz="1600" kern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(offer usual hours / </a:t>
                      </a:r>
                      <a:endParaRPr lang="en-US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 </a:t>
                      </a:r>
                      <a:r>
                        <a:rPr lang="en-US" sz="1600" kern="120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most </a:t>
                      </a:r>
                      <a:r>
                        <a:rPr lang="en-US" sz="1600" kern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recent usual </a:t>
                      </a:r>
                      <a:r>
                        <a:rPr lang="en-US" sz="1600" kern="120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hours)</a:t>
                      </a:r>
                      <a:r>
                        <a:rPr lang="en-US" sz="1600" kern="1200" baseline="3000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</a:t>
                      </a:r>
                      <a:endParaRPr lang="en-US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-0.156</a:t>
                      </a:r>
                      <a:endParaRPr lang="en-US" sz="1800" b="1" dirty="0">
                        <a:solidFill>
                          <a:schemeClr val="accent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(0.031)</a:t>
                      </a:r>
                      <a:endParaRPr lang="en-US" sz="1800" b="1" dirty="0">
                        <a:solidFill>
                          <a:schemeClr val="accent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-0.074</a:t>
                      </a: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(0.070)</a:t>
                      </a: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-0.239</a:t>
                      </a:r>
                      <a:endParaRPr lang="en-US" sz="1800" b="1" dirty="0">
                        <a:solidFill>
                          <a:schemeClr val="accent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(0.044)</a:t>
                      </a:r>
                      <a:endParaRPr lang="en-US" sz="1800" b="1" dirty="0">
                        <a:solidFill>
                          <a:schemeClr val="accent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30242">
                <a:tc gridSpan="4">
                  <a:txBody>
                    <a:bodyPr/>
                    <a:lstStyle/>
                    <a:p>
                      <a:pPr marL="0" marR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1" baseline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Characteristics of Accepted Offer</a:t>
                      </a:r>
                      <a:endParaRPr lang="en-US" sz="1600" i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  <a:tr h="46947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effectLst/>
                          <a:latin typeface="+mn-lt"/>
                        </a:rPr>
                        <a:t>Mean </a:t>
                      </a:r>
                      <a:r>
                        <a:rPr lang="en-US" sz="1600" b="0" i="0" u="none" strike="noStrike" dirty="0">
                          <a:effectLst/>
                          <a:latin typeface="+mn-lt"/>
                        </a:rPr>
                        <a:t>wage </a:t>
                      </a:r>
                      <a:r>
                        <a:rPr lang="en-US" sz="1600" b="0" i="0" u="none" strike="noStrike" dirty="0" smtClean="0">
                          <a:effectLst/>
                          <a:latin typeface="+mn-lt"/>
                        </a:rPr>
                        <a:t>of job </a:t>
                      </a:r>
                    </a:p>
                    <a:p>
                      <a:pPr algn="l" fontAlgn="b"/>
                      <a:r>
                        <a:rPr lang="en-US" sz="1600" b="0" i="0" u="none" strike="noStrike" dirty="0" smtClean="0">
                          <a:effectLst/>
                          <a:latin typeface="+mn-lt"/>
                        </a:rPr>
                        <a:t>   offer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$ </a:t>
                      </a: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33.62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(6.12)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$ </a:t>
                      </a: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17.79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(1.78)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$ </a:t>
                      </a: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15.40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(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1.92)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  <a:tr h="46947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effectLst/>
                          <a:latin typeface="+mn-lt"/>
                        </a:rPr>
                        <a:t>Mean </a:t>
                      </a:r>
                      <a:r>
                        <a:rPr lang="en-US" sz="1600" b="0" i="0" u="none" strike="noStrike" dirty="0">
                          <a:effectLst/>
                          <a:latin typeface="+mn-lt"/>
                        </a:rPr>
                        <a:t>hours </a:t>
                      </a:r>
                      <a:r>
                        <a:rPr lang="en-US" sz="1600" b="0" i="0" u="none" strike="noStrike" dirty="0" smtClean="0">
                          <a:effectLst/>
                          <a:latin typeface="+mn-lt"/>
                        </a:rPr>
                        <a:t>of job </a:t>
                      </a:r>
                    </a:p>
                    <a:p>
                      <a:pPr algn="l" fontAlgn="b"/>
                      <a:r>
                        <a:rPr lang="en-US" sz="1600" b="0" i="0" u="none" strike="noStrike" dirty="0" smtClean="0">
                          <a:effectLst/>
                          <a:latin typeface="+mn-lt"/>
                        </a:rPr>
                        <a:t>   offer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39.2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(2.0)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21.5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(2.3)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29.8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1.5)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</a:tr>
              <a:tr h="46947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Pct. of offers with no </a:t>
                      </a:r>
                    </a:p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benefits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24.6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(4.9)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70.8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(6.9)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48.8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(5.8)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42103" y="5904502"/>
            <a:ext cx="7924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Note: Standard errors are in parentheses</a:t>
            </a:r>
            <a:r>
              <a:rPr lang="en-US" sz="1600" dirty="0"/>
              <a:t>. </a:t>
            </a:r>
            <a:endParaRPr lang="en-US" sz="1600" dirty="0" smtClean="0"/>
          </a:p>
          <a:p>
            <a:r>
              <a:rPr lang="en-US" sz="1600" dirty="0"/>
              <a:t> </a:t>
            </a:r>
            <a:r>
              <a:rPr lang="en-US" sz="1600" dirty="0" smtClean="0"/>
              <a:t>    1. Estimates </a:t>
            </a:r>
            <a:r>
              <a:rPr lang="en-US" sz="1600" dirty="0"/>
              <a:t>condition out observable job seeker </a:t>
            </a:r>
            <a:r>
              <a:rPr lang="en-US" sz="1600" dirty="0" smtClean="0"/>
              <a:t>characteristics.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092261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6178" y="0"/>
            <a:ext cx="8382000" cy="762000"/>
          </a:xfrm>
        </p:spPr>
        <p:txBody>
          <a:bodyPr>
            <a:normAutofit/>
          </a:bodyPr>
          <a:lstStyle/>
          <a:p>
            <a:r>
              <a:rPr lang="en-US" sz="3400" dirty="0" smtClean="0"/>
              <a:t>Job Offer Bargaining and Acceptance</a:t>
            </a:r>
            <a:endParaRPr lang="en-US" sz="3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1242848"/>
              </p:ext>
            </p:extLst>
          </p:nvPr>
        </p:nvGraphicFramePr>
        <p:xfrm>
          <a:off x="152400" y="1219200"/>
          <a:ext cx="8001000" cy="264052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67000"/>
                <a:gridCol w="1679222"/>
                <a:gridCol w="1876778"/>
                <a:gridCol w="1778000"/>
              </a:tblGrid>
              <a:tr h="279009">
                <a:tc>
                  <a:txBody>
                    <a:bodyPr/>
                    <a:lstStyle/>
                    <a:p>
                      <a:pPr algn="ctr" fontAlgn="b"/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1" u="none" strike="noStrike" dirty="0" smtClean="0">
                          <a:effectLst/>
                          <a:latin typeface="+mn-lt"/>
                        </a:rPr>
                        <a:t>LFS at Time of Offer</a:t>
                      </a:r>
                      <a:endParaRPr lang="en-US" sz="1600" b="1" i="1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488735">
                <a:tc>
                  <a:txBody>
                    <a:bodyPr/>
                    <a:lstStyle/>
                    <a:p>
                      <a:pPr algn="ctr" fontAlgn="b"/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 smtClean="0">
                          <a:effectLst/>
                          <a:latin typeface="+mn-lt"/>
                        </a:rPr>
                        <a:t>Employed,</a:t>
                      </a:r>
                    </a:p>
                    <a:p>
                      <a:pPr algn="ctr" fontAlgn="b"/>
                      <a:r>
                        <a:rPr lang="en-US" sz="1600" b="1" u="none" strike="noStrike" dirty="0" smtClean="0">
                          <a:effectLst/>
                          <a:latin typeface="+mn-lt"/>
                        </a:rPr>
                        <a:t>Full-Time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 smtClean="0">
                          <a:effectLst/>
                          <a:latin typeface="+mn-lt"/>
                        </a:rPr>
                        <a:t>Employed,</a:t>
                      </a:r>
                    </a:p>
                    <a:p>
                      <a:pPr algn="ctr" fontAlgn="b"/>
                      <a:r>
                        <a:rPr lang="en-US" sz="1600" b="1" u="none" strike="noStrike" dirty="0" smtClean="0">
                          <a:effectLst/>
                          <a:latin typeface="+mn-lt"/>
                        </a:rPr>
                        <a:t>Part-Time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 smtClean="0">
                          <a:effectLst/>
                          <a:latin typeface="+mn-lt"/>
                        </a:rPr>
                        <a:t>Non-Employed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marL="0" marR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Pct. of offers that involved </a:t>
                      </a:r>
                      <a:endParaRPr lang="en-US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  bargaining</a:t>
                      </a:r>
                      <a:endParaRPr lang="en-US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44.0</a:t>
                      </a:r>
                      <a:endParaRPr lang="en-US" sz="1800" b="1" dirty="0">
                        <a:solidFill>
                          <a:schemeClr val="tx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(2.9)</a:t>
                      </a:r>
                      <a:endParaRPr lang="en-US" sz="1800" b="1" dirty="0">
                        <a:solidFill>
                          <a:schemeClr val="tx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 smtClean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24.7</a:t>
                      </a:r>
                      <a:endParaRPr lang="en-US" sz="1800" b="1" dirty="0">
                        <a:solidFill>
                          <a:schemeClr val="accent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(4.5)</a:t>
                      </a:r>
                      <a:endParaRPr lang="en-US" sz="1800" b="1" dirty="0">
                        <a:solidFill>
                          <a:schemeClr val="accent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 smtClean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22.2</a:t>
                      </a:r>
                      <a:endParaRPr lang="en-US" sz="1800" b="1" dirty="0">
                        <a:solidFill>
                          <a:schemeClr val="accent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(3.2</a:t>
                      </a:r>
                      <a:r>
                        <a:rPr lang="en-US" sz="1400" kern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)</a:t>
                      </a: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5527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Pct. of job offers accepted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25.8</a:t>
                      </a: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(2.6)</a:t>
                      </a: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42.8</a:t>
                      </a:r>
                      <a:endParaRPr lang="en-US" sz="1800" b="1" dirty="0">
                        <a:solidFill>
                          <a:schemeClr val="accent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(5.1)</a:t>
                      </a:r>
                      <a:endParaRPr lang="en-US" sz="1800" b="1" dirty="0">
                        <a:solidFill>
                          <a:schemeClr val="accent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46.1</a:t>
                      </a:r>
                      <a:endParaRPr lang="en-US" sz="1800" b="1" dirty="0">
                        <a:solidFill>
                          <a:schemeClr val="accent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(3.9)</a:t>
                      </a:r>
                      <a:endParaRPr lang="en-US" sz="1800" b="1" dirty="0">
                        <a:solidFill>
                          <a:schemeClr val="accent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00990">
                <a:tc>
                  <a:txBody>
                    <a:bodyPr/>
                    <a:lstStyle/>
                    <a:p>
                      <a:pPr marL="0" marR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Pct. of offers accepted as   </a:t>
                      </a:r>
                      <a:endParaRPr lang="en-US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  only option</a:t>
                      </a:r>
                      <a:endParaRPr lang="en-US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2.3</a:t>
                      </a: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(1.7)</a:t>
                      </a: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14.0</a:t>
                      </a: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(5.3)</a:t>
                      </a: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29.3</a:t>
                      </a:r>
                      <a:endParaRPr lang="en-US" sz="1800" b="1" dirty="0">
                        <a:solidFill>
                          <a:schemeClr val="accent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(5.3)</a:t>
                      </a:r>
                      <a:endParaRPr lang="en-US" sz="1800" b="1" dirty="0">
                        <a:solidFill>
                          <a:schemeClr val="accent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9643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1" u="none" strike="noStrike" dirty="0" smtClean="0">
                          <a:effectLst/>
                          <a:latin typeface="+mn-lt"/>
                        </a:rPr>
                        <a:t>   N</a:t>
                      </a:r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289</a:t>
                      </a: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95</a:t>
                      </a: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165</a:t>
                      </a: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52400" y="3859728"/>
            <a:ext cx="7924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Note: Standard errors are in parentheses.</a:t>
            </a:r>
            <a:endParaRPr lang="en-US" sz="1600" dirty="0"/>
          </a:p>
        </p:txBody>
      </p:sp>
      <p:sp>
        <p:nvSpPr>
          <p:cNvPr id="6" name="TextBox 5"/>
          <p:cNvSpPr txBox="1"/>
          <p:nvPr/>
        </p:nvSpPr>
        <p:spPr>
          <a:xfrm>
            <a:off x="152400" y="4572000"/>
            <a:ext cx="835137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2"/>
                </a:solidFill>
              </a:rPr>
              <a:t>Unemployed receive relatively poor job offers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sz="2400" b="1" dirty="0" smtClean="0">
                <a:solidFill>
                  <a:schemeClr val="accent2"/>
                </a:solidFill>
              </a:rPr>
              <a:t>Poor in terms of {wages, hours, benefits}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endParaRPr lang="en-US" sz="1050" b="1" dirty="0">
              <a:solidFill>
                <a:schemeClr val="accent2"/>
              </a:solidFill>
            </a:endParaRPr>
          </a:p>
          <a:p>
            <a:r>
              <a:rPr lang="en-US" sz="2400" b="1" dirty="0" smtClean="0">
                <a:solidFill>
                  <a:schemeClr val="accent2"/>
                </a:solidFill>
              </a:rPr>
              <a:t>Despite poor offers, unemployed less likely to bargain, more likely to accept offers</a:t>
            </a:r>
            <a:endParaRPr lang="en-US" sz="2800" b="1" dirty="0" smtClean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0435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315" y="0"/>
            <a:ext cx="8327572" cy="1045270"/>
          </a:xfrm>
        </p:spPr>
        <p:txBody>
          <a:bodyPr>
            <a:noAutofit/>
          </a:bodyPr>
          <a:lstStyle/>
          <a:p>
            <a:r>
              <a:rPr lang="en-US" sz="3600" dirty="0" smtClean="0"/>
              <a:t>Reservation Job Values, </a:t>
            </a:r>
            <a:br>
              <a:rPr lang="en-US" sz="3600" dirty="0" smtClean="0"/>
            </a:br>
            <a:r>
              <a:rPr lang="en-US" sz="3600" dirty="0" smtClean="0"/>
              <a:t>Conditional on Search</a:t>
            </a:r>
            <a:endParaRPr lang="en-US" sz="36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2335123"/>
              </p:ext>
            </p:extLst>
          </p:nvPr>
        </p:nvGraphicFramePr>
        <p:xfrm>
          <a:off x="65315" y="1056156"/>
          <a:ext cx="8305800" cy="415882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24199"/>
                <a:gridCol w="1295400"/>
                <a:gridCol w="1371600"/>
                <a:gridCol w="1447800"/>
                <a:gridCol w="1066801"/>
              </a:tblGrid>
              <a:tr h="228600"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 smtClean="0">
                          <a:effectLst/>
                        </a:rPr>
                        <a:t>Employed,</a:t>
                      </a:r>
                    </a:p>
                    <a:p>
                      <a:pPr algn="ctr" fontAlgn="b"/>
                      <a:r>
                        <a:rPr lang="en-US" sz="1600" b="1" u="none" strike="noStrike" dirty="0" smtClean="0">
                          <a:effectLst/>
                        </a:rPr>
                        <a:t>Wants New Job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 smtClean="0">
                          <a:effectLst/>
                        </a:rPr>
                        <a:t>Employed,</a:t>
                      </a:r>
                    </a:p>
                    <a:p>
                      <a:pPr algn="ctr" fontAlgn="b"/>
                      <a:r>
                        <a:rPr lang="en-US" sz="1600" b="1" u="none" strike="noStrike" dirty="0" smtClean="0">
                          <a:effectLst/>
                        </a:rPr>
                        <a:t>Wants Addl. Job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 smtClean="0">
                          <a:effectLst/>
                        </a:rPr>
                        <a:t>Unemployed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 smtClean="0">
                          <a:effectLst/>
                        </a:rPr>
                        <a:t>OLF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55435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effectLst/>
                          <a:latin typeface="+mn-lt"/>
                        </a:rPr>
                        <a:t>Reservation </a:t>
                      </a:r>
                      <a:r>
                        <a:rPr lang="en-US" sz="1600" b="0" i="0" u="none" strike="noStrike" dirty="0">
                          <a:effectLst/>
                          <a:latin typeface="+mn-lt"/>
                        </a:rPr>
                        <a:t>Wage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$ 26.68</a:t>
                      </a:r>
                      <a:endParaRPr lang="en-US" sz="1800" b="1" dirty="0">
                        <a:solidFill>
                          <a:schemeClr val="tx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(1.13)</a:t>
                      </a:r>
                      <a:endParaRPr lang="en-US" sz="1800" b="1" dirty="0">
                        <a:solidFill>
                          <a:schemeClr val="tx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$ 19.28</a:t>
                      </a:r>
                      <a:endParaRPr lang="en-US" sz="18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(1.46)</a:t>
                      </a:r>
                      <a:endParaRPr lang="en-US" sz="18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$ 15.07</a:t>
                      </a:r>
                      <a:endParaRPr lang="en-US" sz="1800" b="1" dirty="0">
                        <a:solidFill>
                          <a:schemeClr val="accent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(0.86)</a:t>
                      </a:r>
                      <a:endParaRPr lang="en-US" sz="1800" b="1" dirty="0">
                        <a:solidFill>
                          <a:schemeClr val="accent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$ 15.12</a:t>
                      </a:r>
                      <a:endParaRPr lang="en-US" sz="18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(1.43)</a:t>
                      </a:r>
                      <a:endParaRPr lang="en-US" sz="18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  <a:tr h="28786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effectLst/>
                          <a:latin typeface="+mn-lt"/>
                        </a:rPr>
                        <a:t>Desired </a:t>
                      </a:r>
                      <a:r>
                        <a:rPr lang="en-US" sz="1600" b="0" i="0" u="none" strike="noStrike" dirty="0">
                          <a:effectLst/>
                          <a:latin typeface="+mn-lt"/>
                        </a:rPr>
                        <a:t>Hours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39.9</a:t>
                      </a:r>
                      <a:endParaRPr lang="en-US" sz="1800" b="1" dirty="0">
                        <a:solidFill>
                          <a:schemeClr val="tx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en-US" sz="1400" b="1" kern="120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0.4)</a:t>
                      </a:r>
                      <a:endParaRPr lang="en-US" sz="1800" b="1" dirty="0">
                        <a:solidFill>
                          <a:schemeClr val="tx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24.0</a:t>
                      </a: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en-US" sz="1400" kern="120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0.9)</a:t>
                      </a: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 smtClean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35.7</a:t>
                      </a:r>
                      <a:endParaRPr lang="en-US" sz="1800" b="1" dirty="0">
                        <a:solidFill>
                          <a:schemeClr val="accent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en-US" sz="1400" b="1" kern="1200" dirty="0" smtClean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0.9)</a:t>
                      </a:r>
                      <a:endParaRPr lang="en-US" sz="1800" b="1" dirty="0">
                        <a:solidFill>
                          <a:schemeClr val="accent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24.6</a:t>
                      </a: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en-US" sz="1400" kern="120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1.4)</a:t>
                      </a: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2387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effectLst/>
                          <a:latin typeface="+mn-lt"/>
                        </a:rPr>
                        <a:t>Pct</a:t>
                      </a:r>
                      <a:r>
                        <a:rPr lang="en-US" sz="1600" b="0" i="0" u="none" strike="noStrike" dirty="0">
                          <a:effectLst/>
                          <a:latin typeface="+mn-lt"/>
                        </a:rPr>
                        <a:t>. that would not </a:t>
                      </a:r>
                      <a:r>
                        <a:rPr lang="en-US" sz="1600" b="0" i="0" u="none" strike="noStrike" dirty="0" smtClean="0">
                          <a:effectLst/>
                          <a:latin typeface="+mn-lt"/>
                        </a:rPr>
                        <a:t>relocate at </a:t>
                      </a:r>
                    </a:p>
                    <a:p>
                      <a:pPr algn="l" fontAlgn="b"/>
                      <a:r>
                        <a:rPr lang="en-US" sz="1600" b="0" i="0" u="none" strike="noStrike" dirty="0" smtClean="0">
                          <a:effectLst/>
                          <a:latin typeface="+mn-lt"/>
                        </a:rPr>
                        <a:t>   any </a:t>
                      </a:r>
                      <a:r>
                        <a:rPr lang="en-US" sz="1600" b="0" i="0" u="none" strike="noStrike" dirty="0">
                          <a:effectLst/>
                          <a:latin typeface="+mn-lt"/>
                        </a:rPr>
                        <a:t>wage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35.4</a:t>
                      </a: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(3.0)</a:t>
                      </a: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54.3</a:t>
                      </a:r>
                      <a:endParaRPr lang="en-US" sz="1800" b="1" dirty="0">
                        <a:solidFill>
                          <a:schemeClr val="tx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(4.6)</a:t>
                      </a:r>
                      <a:endParaRPr lang="en-US" sz="1800" b="1" dirty="0">
                        <a:solidFill>
                          <a:schemeClr val="tx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53.5</a:t>
                      </a:r>
                      <a:endParaRPr lang="en-US" sz="1800" b="1" dirty="0">
                        <a:solidFill>
                          <a:schemeClr val="tx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(5.0)</a:t>
                      </a:r>
                      <a:endParaRPr lang="en-US" sz="1800" b="1" dirty="0">
                        <a:solidFill>
                          <a:schemeClr val="tx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62.2</a:t>
                      </a:r>
                      <a:endParaRPr lang="en-US" sz="1800" b="1" dirty="0">
                        <a:solidFill>
                          <a:schemeClr val="tx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(7.0)</a:t>
                      </a:r>
                      <a:endParaRPr lang="en-US" sz="1800" b="1" dirty="0">
                        <a:solidFill>
                          <a:schemeClr val="tx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effectLst/>
                          <a:latin typeface="+mn-lt"/>
                        </a:rPr>
                        <a:t>Pct</a:t>
                      </a:r>
                      <a:r>
                        <a:rPr lang="en-US" sz="1600" b="0" i="0" u="none" strike="noStrike" dirty="0">
                          <a:effectLst/>
                          <a:latin typeface="+mn-lt"/>
                        </a:rPr>
                        <a:t>. that would not double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l" fontAlgn="b"/>
                      <a:r>
                        <a:rPr lang="en-US" sz="1600" b="0" i="0" u="none" strike="noStrike" dirty="0" smtClean="0">
                          <a:effectLst/>
                          <a:latin typeface="+mn-lt"/>
                        </a:rPr>
                        <a:t>   commute </a:t>
                      </a:r>
                      <a:r>
                        <a:rPr lang="en-US" sz="1600" b="0" i="0" u="none" strike="noStrike" dirty="0">
                          <a:effectLst/>
                          <a:latin typeface="+mn-lt"/>
                        </a:rPr>
                        <a:t>at any wage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11.8</a:t>
                      </a: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(2.1)</a:t>
                      </a: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18.7</a:t>
                      </a: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(3.6)</a:t>
                      </a: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16.9</a:t>
                      </a: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(3.8)</a:t>
                      </a: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36.7</a:t>
                      </a:r>
                      <a:endParaRPr lang="en-US" sz="1800" b="1" dirty="0">
                        <a:solidFill>
                          <a:schemeClr val="tx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(7.0)</a:t>
                      </a:r>
                      <a:endParaRPr lang="en-US" sz="1800" b="1" dirty="0">
                        <a:solidFill>
                          <a:schemeClr val="tx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effectLst/>
                          <a:latin typeface="+mn-lt"/>
                        </a:rPr>
                        <a:t>Pct</a:t>
                      </a:r>
                      <a:r>
                        <a:rPr lang="en-US" sz="1600" b="0" i="0" u="none" strike="noStrike" dirty="0">
                          <a:effectLst/>
                          <a:latin typeface="+mn-lt"/>
                        </a:rPr>
                        <a:t>. that would not increase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l" fontAlgn="b"/>
                      <a:r>
                        <a:rPr lang="en-US" sz="1600" b="0" i="0" u="none" strike="noStrike" dirty="0" smtClean="0">
                          <a:effectLst/>
                          <a:latin typeface="+mn-lt"/>
                        </a:rPr>
                        <a:t>   </a:t>
                      </a:r>
                      <a:r>
                        <a:rPr lang="en-US" sz="1600" b="0" i="0" u="none" strike="noStrike" dirty="0">
                          <a:effectLst/>
                          <a:latin typeface="+mn-lt"/>
                        </a:rPr>
                        <a:t>hours at any wage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8.2</a:t>
                      </a:r>
                      <a:endParaRPr lang="en-US" sz="18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(1.8)</a:t>
                      </a:r>
                      <a:endParaRPr lang="en-US" sz="18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10.7</a:t>
                      </a: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(2.9)</a:t>
                      </a: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4.7</a:t>
                      </a: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(2.1)</a:t>
                      </a: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14.5</a:t>
                      </a:r>
                      <a:endParaRPr lang="en-US" sz="18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(5.1)</a:t>
                      </a:r>
                      <a:endParaRPr lang="en-US" sz="18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</a:tr>
              <a:tr h="32829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effectLst/>
                          <a:latin typeface="+mn-lt"/>
                        </a:rPr>
                        <a:t>Pct</a:t>
                      </a:r>
                      <a:r>
                        <a:rPr lang="en-US" sz="1600" b="0" i="0" u="none" strike="noStrike" dirty="0">
                          <a:effectLst/>
                          <a:latin typeface="+mn-lt"/>
                        </a:rPr>
                        <a:t>. that require health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l" fontAlgn="b"/>
                      <a:r>
                        <a:rPr lang="en-US" sz="1600" b="0" i="0" u="none" strike="noStrike" dirty="0" smtClean="0">
                          <a:effectLst/>
                          <a:latin typeface="+mn-lt"/>
                        </a:rPr>
                        <a:t>   insurance </a:t>
                      </a:r>
                      <a:r>
                        <a:rPr lang="en-US" sz="1600" b="0" i="0" u="none" strike="noStrike" dirty="0">
                          <a:effectLst/>
                          <a:latin typeface="+mn-lt"/>
                        </a:rPr>
                        <a:t>at any wage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21.5</a:t>
                      </a:r>
                      <a:endParaRPr lang="en-US" sz="18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(2.7)</a:t>
                      </a:r>
                      <a:endParaRPr lang="en-US" sz="18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10.4</a:t>
                      </a:r>
                      <a:endParaRPr lang="en-US" sz="18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(2.8)</a:t>
                      </a:r>
                      <a:endParaRPr lang="en-US" sz="18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15.8</a:t>
                      </a: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(3.7)</a:t>
                      </a: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5.4</a:t>
                      </a: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(3.3)</a:t>
                      </a: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786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effectLst/>
                          <a:latin typeface="+mn-lt"/>
                        </a:rPr>
                        <a:t>     </a:t>
                      </a:r>
                      <a:r>
                        <a:rPr lang="en-US" sz="1600" b="0" i="1" u="none" strike="noStrike" dirty="0" smtClean="0">
                          <a:effectLst/>
                          <a:latin typeface="+mn-lt"/>
                        </a:rPr>
                        <a:t>N</a:t>
                      </a:r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240</a:t>
                      </a:r>
                      <a:endParaRPr lang="en-US" sz="18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116</a:t>
                      </a:r>
                      <a:endParaRPr lang="en-US" sz="18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99</a:t>
                      </a:r>
                      <a:endParaRPr lang="en-US" sz="18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49</a:t>
                      </a: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5315" y="5165236"/>
            <a:ext cx="8305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Note: Standard errors are in parentheses.</a:t>
            </a:r>
            <a:endParaRPr lang="en-US" sz="1600" dirty="0"/>
          </a:p>
        </p:txBody>
      </p:sp>
      <p:sp>
        <p:nvSpPr>
          <p:cNvPr id="6" name="TextBox 5"/>
          <p:cNvSpPr txBox="1"/>
          <p:nvPr/>
        </p:nvSpPr>
        <p:spPr>
          <a:xfrm>
            <a:off x="65315" y="5657671"/>
            <a:ext cx="8305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2"/>
                </a:solidFill>
              </a:rPr>
              <a:t>One reason for high acceptance rates:</a:t>
            </a:r>
          </a:p>
          <a:p>
            <a:pPr lvl="1"/>
            <a:r>
              <a:rPr lang="en-US" sz="2400" b="1" dirty="0" smtClean="0">
                <a:solidFill>
                  <a:schemeClr val="accent2"/>
                </a:solidFill>
              </a:rPr>
              <a:t>Unemployed have low reservation wages, particularly relative to their last wage</a:t>
            </a:r>
            <a:endParaRPr lang="en-US" sz="24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4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"/>
            <a:ext cx="8382000" cy="914400"/>
          </a:xfrm>
        </p:spPr>
        <p:txBody>
          <a:bodyPr>
            <a:noAutofit/>
          </a:bodyPr>
          <a:lstStyle/>
          <a:p>
            <a:r>
              <a:rPr lang="en-US" sz="3400" dirty="0" smtClean="0"/>
              <a:t>log(Reservation Wage/Most Recent Wage)</a:t>
            </a:r>
            <a:endParaRPr lang="en-US" sz="3400" dirty="0"/>
          </a:p>
        </p:txBody>
      </p:sp>
      <p:sp>
        <p:nvSpPr>
          <p:cNvPr id="5" name="TextBox 4"/>
          <p:cNvSpPr txBox="1"/>
          <p:nvPr/>
        </p:nvSpPr>
        <p:spPr>
          <a:xfrm>
            <a:off x="76200" y="6061501"/>
            <a:ext cx="830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Note: Figure reports kernel density estimates of distributions. “Most recent” wage is current wage for employed, last wage for non-employed. Wages control for observable characteristics.</a:t>
            </a:r>
            <a:endParaRPr lang="en-US" sz="1600" dirty="0"/>
          </a:p>
        </p:txBody>
      </p:sp>
      <p:pic>
        <p:nvPicPr>
          <p:cNvPr id="6" name="Picture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990600"/>
            <a:ext cx="8229600" cy="5070901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676400" y="2988381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2"/>
                </a:solidFill>
                <a:latin typeface="Calibri" panose="020F0502020204030204" pitchFamily="34" charset="0"/>
              </a:rPr>
              <a:t>Mean = -0.176</a:t>
            </a:r>
            <a:endParaRPr lang="en-US" b="1" dirty="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181600" y="22098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  <a:latin typeface="Calibri" panose="020F0502020204030204" pitchFamily="34" charset="0"/>
              </a:rPr>
              <a:t>Mean = 0.090</a:t>
            </a:r>
            <a:endParaRPr lang="en-US" b="1" dirty="0">
              <a:solidFill>
                <a:schemeClr val="tx2"/>
              </a:solidFill>
              <a:latin typeface="Calibri" panose="020F0502020204030204" pitchFamily="34" charset="0"/>
            </a:endParaRPr>
          </a:p>
        </p:txBody>
      </p:sp>
      <p:cxnSp>
        <p:nvCxnSpPr>
          <p:cNvPr id="14" name="Straight Arrow Connector 13"/>
          <p:cNvCxnSpPr>
            <a:stCxn id="3" idx="2"/>
          </p:cNvCxnSpPr>
          <p:nvPr/>
        </p:nvCxnSpPr>
        <p:spPr>
          <a:xfrm>
            <a:off x="2552700" y="3357713"/>
            <a:ext cx="647700" cy="376087"/>
          </a:xfrm>
          <a:prstGeom prst="straightConnector1">
            <a:avLst/>
          </a:prstGeom>
          <a:ln w="190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>
            <a:off x="5257800" y="2576398"/>
            <a:ext cx="685800" cy="596649"/>
          </a:xfrm>
          <a:prstGeom prst="straightConnector1">
            <a:avLst/>
          </a:prstGeom>
          <a:ln w="1905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9798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95400"/>
          </a:xfrm>
        </p:spPr>
        <p:txBody>
          <a:bodyPr>
            <a:normAutofit/>
          </a:bodyPr>
          <a:lstStyle/>
          <a:p>
            <a:r>
              <a:rPr lang="en-US" dirty="0" smtClean="0"/>
              <a:t>Characteristics of </a:t>
            </a:r>
            <a:r>
              <a:rPr lang="en-US" sz="4000" dirty="0" smtClean="0"/>
              <a:t>Current </a:t>
            </a:r>
            <a:r>
              <a:rPr lang="en-US" dirty="0" smtClean="0"/>
              <a:t>Job, </a:t>
            </a:r>
            <a:br>
              <a:rPr lang="en-US" dirty="0" smtClean="0"/>
            </a:br>
            <a:r>
              <a:rPr lang="en-US" dirty="0" smtClean="0"/>
              <a:t>by LFS Status at Time of Hire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7588696"/>
              </p:ext>
            </p:extLst>
          </p:nvPr>
        </p:nvGraphicFramePr>
        <p:xfrm>
          <a:off x="266700" y="1371600"/>
          <a:ext cx="8077200" cy="49320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55751"/>
                <a:gridCol w="1520414"/>
                <a:gridCol w="1425388"/>
                <a:gridCol w="2375647"/>
              </a:tblGrid>
              <a:tr h="304800"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Hired</a:t>
                      </a:r>
                      <a:r>
                        <a:rPr lang="en-US" sz="16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from Employment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Hired from Non-Employment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 smtClean="0">
                          <a:effectLst/>
                          <a:latin typeface="+mn-lt"/>
                        </a:rPr>
                        <a:t>Quit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 smtClean="0">
                          <a:effectLst/>
                          <a:latin typeface="+mn-lt"/>
                        </a:rPr>
                        <a:t>Laid Off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352425">
                <a:tc>
                  <a:txBody>
                    <a:bodyPr/>
                    <a:lstStyle/>
                    <a:p>
                      <a:pPr marL="0" marR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Share of Employment</a:t>
                      </a:r>
                      <a:endParaRPr lang="en-US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55.6</a:t>
                      </a:r>
                      <a:endParaRPr lang="en-US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15.1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29.3</a:t>
                      </a:r>
                      <a:endParaRPr lang="en-US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7625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6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Characteristics of Current Job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5242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effectLst/>
                          <a:latin typeface="+mn-lt"/>
                        </a:rPr>
                        <a:t>Current </a:t>
                      </a:r>
                      <a:r>
                        <a:rPr lang="en-US" sz="1600" b="0" i="0" u="none" strike="noStrike" dirty="0">
                          <a:effectLst/>
                          <a:latin typeface="+mn-lt"/>
                        </a:rPr>
                        <a:t>Wage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$ 29.23</a:t>
                      </a:r>
                      <a:endParaRPr lang="en-US" sz="1800" b="1" dirty="0">
                        <a:solidFill>
                          <a:schemeClr val="tx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(1.25)</a:t>
                      </a:r>
                      <a:endParaRPr lang="en-US" sz="1800" b="1" dirty="0">
                        <a:solidFill>
                          <a:schemeClr val="tx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$ 23.81</a:t>
                      </a:r>
                      <a:endParaRPr lang="en-US" sz="18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(1.81)</a:t>
                      </a:r>
                      <a:endParaRPr lang="en-US" sz="18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$ 20.51</a:t>
                      </a:r>
                      <a:endParaRPr lang="en-US" sz="1800" b="1" dirty="0">
                        <a:solidFill>
                          <a:schemeClr val="accent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(1.06)</a:t>
                      </a:r>
                      <a:endParaRPr lang="en-US" sz="1800" b="1" dirty="0">
                        <a:solidFill>
                          <a:schemeClr val="accent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  <a:tr h="2667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effectLst/>
                          <a:latin typeface="+mn-lt"/>
                        </a:rPr>
                        <a:t>Starting wage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$ 21.59</a:t>
                      </a:r>
                      <a:endParaRPr lang="en-US" sz="1800" b="1" dirty="0">
                        <a:solidFill>
                          <a:schemeClr val="tx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(1.19)</a:t>
                      </a:r>
                      <a:endParaRPr lang="en-US" sz="1800" b="1" dirty="0">
                        <a:solidFill>
                          <a:schemeClr val="tx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$ 17.62</a:t>
                      </a: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 (2.22)</a:t>
                      </a: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$ 16.55</a:t>
                      </a:r>
                      <a:endParaRPr lang="en-US" sz="1800" b="1" dirty="0">
                        <a:solidFill>
                          <a:schemeClr val="accent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(1.01)</a:t>
                      </a:r>
                      <a:endParaRPr lang="en-US" sz="1800" b="1" dirty="0">
                        <a:solidFill>
                          <a:schemeClr val="accent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effectLst/>
                          <a:latin typeface="+mn-lt"/>
                        </a:rPr>
                        <a:t>Usual hours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42.8</a:t>
                      </a:r>
                      <a:endParaRPr lang="en-US" sz="1800" b="1" dirty="0">
                        <a:solidFill>
                          <a:schemeClr val="tx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en-US" sz="1400" b="1" kern="120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0.5)</a:t>
                      </a:r>
                      <a:endParaRPr lang="en-US" sz="1800" b="1" dirty="0">
                        <a:solidFill>
                          <a:schemeClr val="tx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36.4</a:t>
                      </a: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en-US" sz="1400" kern="120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1.2)</a:t>
                      </a: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 smtClean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36.3</a:t>
                      </a:r>
                      <a:endParaRPr lang="en-US" sz="1800" b="1" dirty="0">
                        <a:solidFill>
                          <a:schemeClr val="accent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en-US" sz="1400" b="1" kern="1200" dirty="0" smtClean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0.8)</a:t>
                      </a:r>
                      <a:endParaRPr lang="en-US" sz="1800" b="1" dirty="0">
                        <a:solidFill>
                          <a:schemeClr val="accent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0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6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Characteristics of Previous Job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1" i="0" u="none" strike="noStrike" dirty="0">
                        <a:solidFill>
                          <a:schemeClr val="accent2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effectLst/>
                          <a:latin typeface="+mn-lt"/>
                        </a:rPr>
                        <a:t>Ending</a:t>
                      </a:r>
                      <a:r>
                        <a:rPr lang="en-US" sz="1600" b="0" i="0" u="none" strike="noStrike" baseline="0" dirty="0" smtClean="0">
                          <a:effectLst/>
                          <a:latin typeface="+mn-lt"/>
                        </a:rPr>
                        <a:t> wage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$ 20.57</a:t>
                      </a:r>
                      <a:endParaRPr lang="en-US" sz="18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(1.38)</a:t>
                      </a:r>
                      <a:endParaRPr lang="en-US" sz="18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$ 17.54</a:t>
                      </a:r>
                      <a:endParaRPr lang="en-US" sz="18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(1.61)</a:t>
                      </a:r>
                      <a:endParaRPr lang="en-US" sz="18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$ 20.34</a:t>
                      </a:r>
                      <a:endParaRPr lang="en-US" sz="18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(1.84)</a:t>
                      </a:r>
                      <a:endParaRPr lang="en-US" sz="18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effectLst/>
                          <a:latin typeface="+mn-lt"/>
                        </a:rPr>
                        <a:t>Usual</a:t>
                      </a:r>
                      <a:r>
                        <a:rPr lang="en-US" sz="1600" b="0" i="0" u="none" strike="noStrike" baseline="0" dirty="0" smtClean="0">
                          <a:effectLst/>
                          <a:latin typeface="+mn-lt"/>
                        </a:rPr>
                        <a:t> hours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40.4</a:t>
                      </a: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en-US" sz="1400" kern="120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0.5)</a:t>
                      </a: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36.2</a:t>
                      </a: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en-US" sz="1400" kern="120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1.0)</a:t>
                      </a: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39.4</a:t>
                      </a: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en-US" sz="1400" kern="120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0.7)</a:t>
                      </a: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00965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Current Job Search</a:t>
                      </a:r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0096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Pct. currently seeking </a:t>
                      </a:r>
                    </a:p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a new job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25.8</a:t>
                      </a: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(4.2)</a:t>
                      </a: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21.1</a:t>
                      </a: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(2.0)</a:t>
                      </a: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38.4</a:t>
                      </a:r>
                      <a:endParaRPr lang="en-US" sz="1800" b="1" dirty="0">
                        <a:solidFill>
                          <a:schemeClr val="accent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(3.4)</a:t>
                      </a:r>
                      <a:endParaRPr lang="en-US" sz="1800" b="1" dirty="0">
                        <a:solidFill>
                          <a:schemeClr val="accent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0096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1" u="none" strike="noStrike" dirty="0" smtClean="0">
                          <a:effectLst/>
                          <a:latin typeface="+mn-lt"/>
                        </a:rPr>
                        <a:t>   N</a:t>
                      </a:r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415</a:t>
                      </a: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109</a:t>
                      </a: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204</a:t>
                      </a: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66700" y="6272753"/>
            <a:ext cx="8305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Note: Standard errors are in parentheses.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806466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"/>
            <a:ext cx="8229600" cy="762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Starting Wage Relative to Previous Wage</a:t>
            </a:r>
            <a:endParaRPr lang="en-US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76200" y="6061501"/>
            <a:ext cx="830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Note: Figure reports kernel density estimates of distributions. Wages control for observable worker characteristics.</a:t>
            </a:r>
            <a:endParaRPr lang="en-US" sz="1600" dirty="0"/>
          </a:p>
        </p:txBody>
      </p:sp>
      <p:pic>
        <p:nvPicPr>
          <p:cNvPr id="7" name="Picture 6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914400"/>
            <a:ext cx="8229600" cy="5147101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1371600" y="2988381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2"/>
                </a:solidFill>
                <a:latin typeface="Calibri" panose="020F0502020204030204" pitchFamily="34" charset="0"/>
              </a:rPr>
              <a:t>Mean = -0.216</a:t>
            </a:r>
            <a:endParaRPr lang="en-US" b="1" dirty="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684108" y="259386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  <a:latin typeface="Calibri" panose="020F0502020204030204" pitchFamily="34" charset="0"/>
              </a:rPr>
              <a:t>Mean = 0.093</a:t>
            </a:r>
            <a:endParaRPr lang="en-US" b="1" dirty="0">
              <a:solidFill>
                <a:schemeClr val="tx2"/>
              </a:solidFill>
              <a:latin typeface="Calibri" panose="020F0502020204030204" pitchFamily="34" charset="0"/>
            </a:endParaRPr>
          </a:p>
        </p:txBody>
      </p:sp>
      <p:cxnSp>
        <p:nvCxnSpPr>
          <p:cNvPr id="9" name="Straight Arrow Connector 8"/>
          <p:cNvCxnSpPr>
            <a:stCxn id="6" idx="2"/>
          </p:cNvCxnSpPr>
          <p:nvPr/>
        </p:nvCxnSpPr>
        <p:spPr>
          <a:xfrm>
            <a:off x="2247900" y="3357713"/>
            <a:ext cx="647700" cy="376087"/>
          </a:xfrm>
          <a:prstGeom prst="straightConnector1">
            <a:avLst/>
          </a:prstGeom>
          <a:ln w="190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5684108" y="2963192"/>
            <a:ext cx="685800" cy="596649"/>
          </a:xfrm>
          <a:prstGeom prst="straightConnector1">
            <a:avLst/>
          </a:prstGeom>
          <a:ln w="1905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8639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229600" cy="762000"/>
          </a:xfrm>
        </p:spPr>
        <p:txBody>
          <a:bodyPr>
            <a:normAutofit/>
          </a:bodyPr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077200" cy="55626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Job </a:t>
            </a:r>
            <a:r>
              <a:rPr lang="en-US" sz="2400" dirty="0"/>
              <a:t>search among employed is </a:t>
            </a:r>
            <a:r>
              <a:rPr lang="en-US" sz="2400" dirty="0" smtClean="0"/>
              <a:t>pervasive and relatively efficient</a:t>
            </a:r>
            <a:endParaRPr lang="en-US" sz="2400" dirty="0"/>
          </a:p>
          <a:p>
            <a:pPr lvl="1"/>
            <a:r>
              <a:rPr lang="en-US" sz="2000" dirty="0"/>
              <a:t>Over 20 percent of employed </a:t>
            </a:r>
            <a:r>
              <a:rPr lang="en-US" sz="2000" dirty="0" smtClean="0"/>
              <a:t>actively seeking new work</a:t>
            </a:r>
            <a:endParaRPr lang="en-US" sz="2000" dirty="0"/>
          </a:p>
          <a:p>
            <a:pPr lvl="1"/>
            <a:r>
              <a:rPr lang="en-US" sz="2000" dirty="0"/>
              <a:t>Relative to unemployed, employed exert lower effort, but have higher contact rate, job offer rate</a:t>
            </a:r>
          </a:p>
          <a:p>
            <a:pPr lvl="1"/>
            <a:r>
              <a:rPr lang="en-US" sz="2000" dirty="0" smtClean="0"/>
              <a:t>Employed </a:t>
            </a:r>
            <a:r>
              <a:rPr lang="en-US" sz="2000" dirty="0"/>
              <a:t>more likely to receive unsolicited offers, even if not looking for new </a:t>
            </a:r>
            <a:r>
              <a:rPr lang="en-US" sz="2000" dirty="0" smtClean="0"/>
              <a:t>work</a:t>
            </a:r>
          </a:p>
          <a:p>
            <a:pPr lvl="1"/>
            <a:r>
              <a:rPr lang="en-US" sz="2000" dirty="0" smtClean="0"/>
              <a:t>Offers received are relatively higher quality, involve more bargaining, and more choosiness</a:t>
            </a:r>
            <a:endParaRPr lang="en-US" sz="2000" dirty="0"/>
          </a:p>
          <a:p>
            <a:r>
              <a:rPr lang="en-US" sz="2400" dirty="0" smtClean="0"/>
              <a:t>Unemployed face poor job prospects on several margins</a:t>
            </a:r>
          </a:p>
          <a:p>
            <a:pPr lvl="1"/>
            <a:r>
              <a:rPr lang="en-US" sz="2000" dirty="0"/>
              <a:t>Lowest contact and offer rates, low chance of bargaining</a:t>
            </a:r>
          </a:p>
          <a:p>
            <a:pPr lvl="1"/>
            <a:r>
              <a:rPr lang="en-US" sz="2000" dirty="0"/>
              <a:t>Offers that are received are poor on multiple dimensions:</a:t>
            </a:r>
          </a:p>
          <a:p>
            <a:pPr lvl="2"/>
            <a:r>
              <a:rPr lang="en-US" sz="1900" dirty="0"/>
              <a:t>Wages, hours, benefits</a:t>
            </a:r>
          </a:p>
          <a:p>
            <a:pPr lvl="1"/>
            <a:r>
              <a:rPr lang="en-US" sz="2000" dirty="0"/>
              <a:t>Unemployed more likely to accept a poor offer, more likely to be searching again once employed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3935056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063484" cy="838200"/>
          </a:xfrm>
        </p:spPr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371600"/>
            <a:ext cx="8229600" cy="5486399"/>
          </a:xfrm>
        </p:spPr>
        <p:txBody>
          <a:bodyPr>
            <a:normAutofit/>
          </a:bodyPr>
          <a:lstStyle/>
          <a:p>
            <a:r>
              <a:rPr lang="en-US" sz="2400" dirty="0" smtClean="0"/>
              <a:t>There is a lot we do not know about job search</a:t>
            </a:r>
          </a:p>
          <a:p>
            <a:pPr lvl="1"/>
            <a:r>
              <a:rPr lang="en-US" sz="2000" dirty="0" smtClean="0"/>
              <a:t>Among unemployed, little known about offers, acceptance rates</a:t>
            </a:r>
          </a:p>
          <a:p>
            <a:pPr lvl="1"/>
            <a:r>
              <a:rPr lang="en-US" sz="2000" dirty="0" smtClean="0"/>
              <a:t>Even less known about on-the-job search: search incidence, search effort</a:t>
            </a:r>
          </a:p>
          <a:p>
            <a:pPr lvl="1"/>
            <a:r>
              <a:rPr lang="en-US" sz="2000" dirty="0" smtClean="0"/>
              <a:t>Same is true about informal search methods (unsolicited employer contacts, referrals)</a:t>
            </a:r>
          </a:p>
          <a:p>
            <a:pPr lvl="8"/>
            <a:endParaRPr lang="en-US" sz="2000" dirty="0" smtClean="0"/>
          </a:p>
          <a:p>
            <a:r>
              <a:rPr lang="en-US" sz="2400" dirty="0" smtClean="0"/>
              <a:t>Much of what we do not know is important for theories of labor market search and matching</a:t>
            </a:r>
          </a:p>
          <a:p>
            <a:pPr lvl="1"/>
            <a:r>
              <a:rPr lang="en-US" sz="2000" dirty="0" smtClean="0"/>
              <a:t>Search effort, differences in effort by labor force status</a:t>
            </a:r>
          </a:p>
          <a:p>
            <a:pPr lvl="1"/>
            <a:r>
              <a:rPr lang="en-US" sz="2000" dirty="0" smtClean="0"/>
              <a:t>Methods, frequency of employer contacts </a:t>
            </a:r>
          </a:p>
          <a:p>
            <a:pPr lvl="1"/>
            <a:r>
              <a:rPr lang="en-US" sz="2000" dirty="0" smtClean="0"/>
              <a:t>Job offers and acceptance rates; reservation wages</a:t>
            </a:r>
          </a:p>
          <a:p>
            <a:pPr lvl="1"/>
            <a:r>
              <a:rPr lang="en-US" sz="2000" dirty="0" smtClean="0"/>
              <a:t>History dependence of job search outcomes</a:t>
            </a:r>
          </a:p>
          <a:p>
            <a:pPr lvl="1"/>
            <a:r>
              <a:rPr lang="en-US" sz="2000" dirty="0" smtClean="0"/>
              <a:t>Relevance of above for measures of matching efficiency, Beveridge curve</a:t>
            </a:r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21130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063484" cy="838200"/>
          </a:xfrm>
        </p:spPr>
        <p:txBody>
          <a:bodyPr/>
          <a:lstStyle/>
          <a:p>
            <a:r>
              <a:rPr lang="en-US" dirty="0" smtClean="0"/>
              <a:t>What We 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371600"/>
            <a:ext cx="8229600" cy="5486399"/>
          </a:xfrm>
        </p:spPr>
        <p:txBody>
          <a:bodyPr>
            <a:normAutofit/>
          </a:bodyPr>
          <a:lstStyle/>
          <a:p>
            <a:r>
              <a:rPr lang="en-US" sz="2400" dirty="0" smtClean="0"/>
              <a:t>Design and implement a special survey on job search</a:t>
            </a:r>
          </a:p>
          <a:p>
            <a:pPr lvl="1"/>
            <a:r>
              <a:rPr lang="en-US" sz="2000" dirty="0" smtClean="0"/>
              <a:t>Supplement to NY Fed’s </a:t>
            </a:r>
            <a:r>
              <a:rPr lang="en-US" sz="2000" i="1" dirty="0" smtClean="0"/>
              <a:t>Survey of Consumer Expectations</a:t>
            </a:r>
          </a:p>
          <a:p>
            <a:pPr lvl="1"/>
            <a:r>
              <a:rPr lang="en-US" sz="2000" dirty="0" smtClean="0"/>
              <a:t>Supplement focuses on job search behavior and outcomes for all individuals, regardless of employment status. </a:t>
            </a:r>
          </a:p>
          <a:p>
            <a:r>
              <a:rPr lang="en-US" sz="2400" dirty="0" smtClean="0"/>
              <a:t>Questions cover</a:t>
            </a:r>
          </a:p>
          <a:p>
            <a:pPr lvl="1"/>
            <a:r>
              <a:rPr lang="en-US" sz="2000" dirty="0" smtClean="0"/>
              <a:t>Search behavior (effort, employer contacts, etc.)</a:t>
            </a:r>
          </a:p>
          <a:p>
            <a:pPr lvl="1"/>
            <a:r>
              <a:rPr lang="en-US" sz="2000" dirty="0" smtClean="0"/>
              <a:t>Nature, number, and characteristics of job offers </a:t>
            </a:r>
          </a:p>
          <a:p>
            <a:pPr lvl="1"/>
            <a:r>
              <a:rPr lang="en-US" sz="2000" dirty="0" smtClean="0"/>
              <a:t>Reservation wage under various circumstances </a:t>
            </a:r>
          </a:p>
          <a:p>
            <a:pPr lvl="1"/>
            <a:r>
              <a:rPr lang="en-US" sz="2000" dirty="0" smtClean="0"/>
              <a:t>Among employed, search process for current job</a:t>
            </a:r>
            <a:endParaRPr lang="en-US" sz="2200" dirty="0"/>
          </a:p>
          <a:p>
            <a:r>
              <a:rPr lang="en-US" sz="2400" dirty="0" smtClean="0"/>
              <a:t>Project Goals </a:t>
            </a:r>
          </a:p>
          <a:p>
            <a:pPr lvl="1"/>
            <a:r>
              <a:rPr lang="en-US" sz="2000" dirty="0" smtClean="0"/>
              <a:t>Provide more complete picture of job search</a:t>
            </a:r>
          </a:p>
          <a:p>
            <a:pPr lvl="1"/>
            <a:r>
              <a:rPr lang="en-US" sz="2000" dirty="0" smtClean="0"/>
              <a:t>Better </a:t>
            </a:r>
            <a:r>
              <a:rPr lang="en-US" sz="2000" dirty="0"/>
              <a:t>inform models of the labor market where search effort is crucial </a:t>
            </a:r>
            <a:r>
              <a:rPr lang="en-US" sz="2000" dirty="0" smtClean="0"/>
              <a:t>for labor </a:t>
            </a:r>
            <a:r>
              <a:rPr lang="en-US" sz="2000" dirty="0"/>
              <a:t>market </a:t>
            </a:r>
            <a:r>
              <a:rPr lang="en-US" sz="2000" dirty="0" smtClean="0"/>
              <a:t>outcomes </a:t>
            </a:r>
            <a:endParaRPr lang="en-US" sz="2000" dirty="0"/>
          </a:p>
          <a:p>
            <a:pPr lvl="1"/>
            <a:endParaRPr lang="en-US" sz="2200" dirty="0" smtClean="0"/>
          </a:p>
          <a:p>
            <a:pPr lvl="1"/>
            <a:endParaRPr lang="en-US" sz="2200" dirty="0" smtClean="0"/>
          </a:p>
        </p:txBody>
      </p:sp>
    </p:spTree>
    <p:extLst>
      <p:ext uri="{BB962C8B-B14F-4D97-AF65-F5344CB8AC3E}">
        <p14:creationId xmlns:p14="http://schemas.microsoft.com/office/powerpoint/2010/main" val="4013279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063484" cy="838200"/>
          </a:xfrm>
        </p:spPr>
        <p:txBody>
          <a:bodyPr/>
          <a:lstStyle/>
          <a:p>
            <a:r>
              <a:rPr lang="en-US" dirty="0" smtClean="0"/>
              <a:t>Findings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14400"/>
            <a:ext cx="8305800" cy="5943599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/>
              <a:t>On-the-job </a:t>
            </a:r>
            <a:r>
              <a:rPr lang="en-US" sz="2400" dirty="0"/>
              <a:t>(OTJ) search is </a:t>
            </a:r>
            <a:r>
              <a:rPr lang="en-US" sz="2400" dirty="0" smtClean="0"/>
              <a:t>pervasive</a:t>
            </a:r>
            <a:endParaRPr lang="en-US" sz="2400" dirty="0"/>
          </a:p>
          <a:p>
            <a:pPr lvl="1"/>
            <a:r>
              <a:rPr lang="en-US" sz="2000" dirty="0"/>
              <a:t>Over </a:t>
            </a:r>
            <a:r>
              <a:rPr lang="en-US" sz="2000" dirty="0" smtClean="0"/>
              <a:t>20% of </a:t>
            </a:r>
            <a:r>
              <a:rPr lang="en-US" sz="2000" dirty="0"/>
              <a:t>employed actively seeking </a:t>
            </a:r>
            <a:r>
              <a:rPr lang="en-US" sz="2000" dirty="0" smtClean="0"/>
              <a:t>new </a:t>
            </a:r>
            <a:r>
              <a:rPr lang="en-US" sz="2000" dirty="0"/>
              <a:t>or additional </a:t>
            </a:r>
            <a:r>
              <a:rPr lang="en-US" sz="2000" dirty="0" smtClean="0"/>
              <a:t>job</a:t>
            </a:r>
          </a:p>
          <a:p>
            <a:pPr lvl="1"/>
            <a:r>
              <a:rPr lang="en-US" sz="2000" dirty="0" smtClean="0"/>
              <a:t>Search effort among employed nontrivial</a:t>
            </a:r>
            <a:endParaRPr lang="en-US" sz="2000" dirty="0"/>
          </a:p>
          <a:p>
            <a:pPr lvl="1"/>
            <a:r>
              <a:rPr lang="en-US" sz="2000" dirty="0" smtClean="0"/>
              <a:t>Informal recruiting common part of OTJ search (unsolicited contacts, referrals)</a:t>
            </a:r>
          </a:p>
          <a:p>
            <a:r>
              <a:rPr lang="en-US" sz="2400" dirty="0" smtClean="0"/>
              <a:t>OTJ search is relatively efficient</a:t>
            </a:r>
          </a:p>
          <a:p>
            <a:pPr lvl="1"/>
            <a:r>
              <a:rPr lang="en-US" sz="2100" dirty="0" smtClean="0"/>
              <a:t>Relative to unemployed, employed exert lower effort, but have higher contact rate, job offer rate</a:t>
            </a:r>
          </a:p>
          <a:p>
            <a:pPr lvl="1"/>
            <a:r>
              <a:rPr lang="en-US" sz="2100" dirty="0"/>
              <a:t>Large fraction who are not looking also receive offers</a:t>
            </a:r>
          </a:p>
          <a:p>
            <a:pPr lvl="1"/>
            <a:r>
              <a:rPr lang="en-US" sz="2100" dirty="0" smtClean="0"/>
              <a:t>Conditional on offer, receive higher-quality offers</a:t>
            </a:r>
          </a:p>
          <a:p>
            <a:r>
              <a:rPr lang="en-US" sz="2400" dirty="0" smtClean="0"/>
              <a:t>Search while unemployed daunting on multiple dimensions</a:t>
            </a:r>
          </a:p>
          <a:p>
            <a:pPr lvl="1"/>
            <a:r>
              <a:rPr lang="en-US" sz="2000" dirty="0" smtClean="0"/>
              <a:t>Lowest contact and offer rates, low chance of bargaining</a:t>
            </a:r>
          </a:p>
          <a:p>
            <a:pPr lvl="1"/>
            <a:r>
              <a:rPr lang="en-US" sz="2000" dirty="0" smtClean="0"/>
              <a:t>Offers that are received are poor on multiple dimensions:</a:t>
            </a:r>
          </a:p>
          <a:p>
            <a:pPr lvl="2"/>
            <a:r>
              <a:rPr lang="en-US" sz="1900" dirty="0" smtClean="0"/>
              <a:t>Wages, hours, benefits</a:t>
            </a:r>
          </a:p>
          <a:p>
            <a:pPr lvl="1"/>
            <a:r>
              <a:rPr lang="en-US" sz="2000" dirty="0" smtClean="0"/>
              <a:t>Unemployed more likely to accept a poor offer, more likely to be searching again once employed</a:t>
            </a:r>
          </a:p>
          <a:p>
            <a:pPr lvl="1"/>
            <a:endParaRPr lang="en-US" sz="2000" dirty="0"/>
          </a:p>
          <a:p>
            <a:pPr lvl="2"/>
            <a:endParaRPr lang="en-US" sz="2000" dirty="0" smtClean="0"/>
          </a:p>
          <a:p>
            <a:pPr lvl="1"/>
            <a:endParaRPr lang="en-US" sz="2200" dirty="0" smtClean="0"/>
          </a:p>
          <a:p>
            <a:pPr lvl="1"/>
            <a:endParaRPr lang="en-US" sz="2200" dirty="0" smtClean="0"/>
          </a:p>
        </p:txBody>
      </p:sp>
    </p:spTree>
    <p:extLst>
      <p:ext uri="{BB962C8B-B14F-4D97-AF65-F5344CB8AC3E}">
        <p14:creationId xmlns:p14="http://schemas.microsoft.com/office/powerpoint/2010/main" val="447194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444" y="0"/>
            <a:ext cx="7269480" cy="685800"/>
          </a:xfrm>
        </p:spPr>
        <p:txBody>
          <a:bodyPr/>
          <a:lstStyle/>
          <a:p>
            <a:r>
              <a:rPr lang="en-US" dirty="0" smtClean="0"/>
              <a:t>Related Literature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23444" y="914400"/>
            <a:ext cx="8410956" cy="594360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</a:pPr>
            <a:r>
              <a:rPr lang="en-US" sz="2600" dirty="0"/>
              <a:t>Unemployment and job search</a:t>
            </a:r>
          </a:p>
          <a:p>
            <a:pPr lvl="1">
              <a:lnSpc>
                <a:spcPct val="120000"/>
              </a:lnSpc>
            </a:pPr>
            <a:r>
              <a:rPr lang="en-US" sz="2200" b="1" dirty="0"/>
              <a:t>Search effort and duration</a:t>
            </a:r>
            <a:r>
              <a:rPr lang="en-US" sz="2200" dirty="0"/>
              <a:t>: </a:t>
            </a:r>
            <a:r>
              <a:rPr lang="nl-NL" sz="2200" dirty="0"/>
              <a:t>Jones (1988), Machin-Manning (1999), van den Berg-van Ours (1996), </a:t>
            </a:r>
            <a:r>
              <a:rPr lang="en-US" sz="2200" dirty="0"/>
              <a:t>Krueger-Mueller (2011), Faberman-Kudlyak (2014)</a:t>
            </a:r>
          </a:p>
          <a:p>
            <a:pPr lvl="1">
              <a:lnSpc>
                <a:spcPct val="120000"/>
              </a:lnSpc>
            </a:pPr>
            <a:r>
              <a:rPr lang="en-US" sz="2200" b="1" dirty="0"/>
              <a:t>Job seeker heterogeneity and stigma effects</a:t>
            </a:r>
            <a:r>
              <a:rPr lang="en-US" sz="2200" dirty="0"/>
              <a:t>: Blanchard and Diamond (1994), Hornstein (2012), Kroft, Lange, </a:t>
            </a:r>
            <a:r>
              <a:rPr lang="en-US" sz="2200" dirty="0" err="1"/>
              <a:t>Notowidigdo</a:t>
            </a:r>
            <a:r>
              <a:rPr lang="en-US" sz="2200" dirty="0"/>
              <a:t> (2013)</a:t>
            </a:r>
          </a:p>
          <a:p>
            <a:pPr lvl="1">
              <a:lnSpc>
                <a:spcPct val="120000"/>
              </a:lnSpc>
            </a:pPr>
            <a:r>
              <a:rPr lang="en-US" sz="2200" b="1" dirty="0"/>
              <a:t>Effectiveness of job search</a:t>
            </a:r>
            <a:r>
              <a:rPr lang="en-US" sz="2200" dirty="0"/>
              <a:t>: </a:t>
            </a:r>
            <a:r>
              <a:rPr lang="en-US" sz="2200" dirty="0" err="1"/>
              <a:t>Mukoyama</a:t>
            </a:r>
            <a:r>
              <a:rPr lang="en-US" sz="2200" dirty="0"/>
              <a:t>, </a:t>
            </a:r>
            <a:r>
              <a:rPr lang="en-US" sz="2200" dirty="0" smtClean="0"/>
              <a:t>Patterson, </a:t>
            </a:r>
            <a:r>
              <a:rPr lang="en-US" sz="2200" dirty="0"/>
              <a:t>and </a:t>
            </a:r>
            <a:r>
              <a:rPr lang="en-US" sz="2200" dirty="0" smtClean="0"/>
              <a:t>Şahin (2014</a:t>
            </a:r>
            <a:r>
              <a:rPr lang="en-US" sz="2200" dirty="0"/>
              <a:t>)</a:t>
            </a:r>
          </a:p>
          <a:p>
            <a:pPr>
              <a:lnSpc>
                <a:spcPct val="120000"/>
              </a:lnSpc>
            </a:pPr>
            <a:r>
              <a:rPr lang="en-US" sz="2600" dirty="0" smtClean="0"/>
              <a:t>On-the-job search, employer-to-employer flows</a:t>
            </a:r>
          </a:p>
          <a:p>
            <a:pPr lvl="1">
              <a:lnSpc>
                <a:spcPct val="120000"/>
              </a:lnSpc>
            </a:pPr>
            <a:r>
              <a:rPr lang="en-US" sz="2200" b="1" dirty="0" smtClean="0"/>
              <a:t>Active search among employed</a:t>
            </a:r>
            <a:r>
              <a:rPr lang="en-US" sz="2200" dirty="0" smtClean="0"/>
              <a:t>: </a:t>
            </a:r>
            <a:r>
              <a:rPr lang="en-US" sz="2200" dirty="0" err="1" smtClean="0"/>
              <a:t>Fallick</a:t>
            </a:r>
            <a:r>
              <a:rPr lang="en-US" sz="2200" dirty="0" smtClean="0"/>
              <a:t>-Fleischmann (2004), Fujita (2012)</a:t>
            </a:r>
          </a:p>
          <a:p>
            <a:pPr lvl="1">
              <a:lnSpc>
                <a:spcPct val="120000"/>
              </a:lnSpc>
            </a:pPr>
            <a:r>
              <a:rPr lang="en-US" sz="2200" b="1" dirty="0" smtClean="0"/>
              <a:t>Differences between employed, unemployed search</a:t>
            </a:r>
            <a:r>
              <a:rPr lang="en-US" sz="2200" dirty="0" smtClean="0"/>
              <a:t>: </a:t>
            </a:r>
            <a:r>
              <a:rPr lang="en-US" sz="2200" dirty="0" err="1" smtClean="0"/>
              <a:t>Holzer</a:t>
            </a:r>
            <a:r>
              <a:rPr lang="en-US" sz="2200" dirty="0" smtClean="0"/>
              <a:t> (1987), </a:t>
            </a:r>
            <a:r>
              <a:rPr lang="en-US" sz="2200" dirty="0" err="1" smtClean="0"/>
              <a:t>Blau</a:t>
            </a:r>
            <a:r>
              <a:rPr lang="en-US" sz="2200" dirty="0" smtClean="0"/>
              <a:t>-Robins (1990), Krueger-Mueller (2010), Mueller (2010)</a:t>
            </a:r>
          </a:p>
          <a:p>
            <a:pPr>
              <a:lnSpc>
                <a:spcPct val="120000"/>
              </a:lnSpc>
            </a:pPr>
            <a:r>
              <a:rPr lang="en-US" sz="2600" dirty="0" smtClean="0"/>
              <a:t>Flows into the labor force:</a:t>
            </a:r>
          </a:p>
          <a:p>
            <a:pPr lvl="1">
              <a:lnSpc>
                <a:spcPct val="120000"/>
              </a:lnSpc>
            </a:pPr>
            <a:r>
              <a:rPr lang="en-US" sz="2200" b="1" dirty="0" smtClean="0"/>
              <a:t>Cyclicality of labor force participation</a:t>
            </a:r>
            <a:r>
              <a:rPr lang="en-US" sz="2200" dirty="0" smtClean="0"/>
              <a:t>: Elsby, Hobijn, Şahin</a:t>
            </a:r>
            <a:r>
              <a:rPr lang="en-US" sz="2200" b="1" dirty="0" smtClean="0"/>
              <a:t> </a:t>
            </a:r>
            <a:r>
              <a:rPr lang="en-US" sz="2200" dirty="0" smtClean="0"/>
              <a:t>(2012)</a:t>
            </a:r>
          </a:p>
        </p:txBody>
      </p:sp>
    </p:spTree>
    <p:extLst>
      <p:ext uri="{BB962C8B-B14F-4D97-AF65-F5344CB8AC3E}">
        <p14:creationId xmlns:p14="http://schemas.microsoft.com/office/powerpoint/2010/main" val="417329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382000" cy="838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Data: </a:t>
            </a:r>
            <a:r>
              <a:rPr lang="en-US" i="1" dirty="0" smtClean="0"/>
              <a:t>Survey of Consumer Expectations</a:t>
            </a:r>
            <a:endParaRPr lang="en-US" i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6200" y="1143000"/>
            <a:ext cx="8305800" cy="5105400"/>
          </a:xfrm>
        </p:spPr>
        <p:txBody>
          <a:bodyPr>
            <a:normAutofit lnSpcReduction="10000"/>
          </a:bodyPr>
          <a:lstStyle/>
          <a:p>
            <a:r>
              <a:rPr lang="en-US" sz="2400" b="1" dirty="0" smtClean="0"/>
              <a:t>Main SCE Survey</a:t>
            </a:r>
            <a:r>
              <a:rPr lang="en-US" sz="2400" dirty="0" smtClean="0"/>
              <a:t>: monthly, nationally representative survey of ~ 1,300 household heads</a:t>
            </a:r>
          </a:p>
          <a:p>
            <a:pPr lvl="1"/>
            <a:r>
              <a:rPr lang="en-US" sz="2000" dirty="0" smtClean="0"/>
              <a:t>Core questions focus on expectations on macroeconomy</a:t>
            </a:r>
          </a:p>
          <a:p>
            <a:pPr lvl="1"/>
            <a:r>
              <a:rPr lang="en-US" sz="2000" dirty="0" smtClean="0"/>
              <a:t>Has basic demographic, labor force information</a:t>
            </a:r>
          </a:p>
          <a:p>
            <a:pPr lvl="1"/>
            <a:r>
              <a:rPr lang="en-US" sz="2000" dirty="0" smtClean="0"/>
              <a:t>Matches demographics, labor force transitions from CPS well</a:t>
            </a:r>
          </a:p>
          <a:p>
            <a:pPr lvl="7"/>
            <a:endParaRPr lang="en-US" sz="1800" dirty="0" smtClean="0"/>
          </a:p>
          <a:p>
            <a:r>
              <a:rPr lang="en-US" sz="2400" b="1" dirty="0" smtClean="0"/>
              <a:t>Supplemental labor surveys</a:t>
            </a:r>
            <a:r>
              <a:rPr lang="en-US" sz="2400" dirty="0" smtClean="0"/>
              <a:t> </a:t>
            </a:r>
          </a:p>
          <a:p>
            <a:pPr lvl="1"/>
            <a:r>
              <a:rPr lang="en-US" sz="2000" dirty="0" smtClean="0"/>
              <a:t>Fielded in October 2013, 2014</a:t>
            </a:r>
          </a:p>
          <a:p>
            <a:pPr lvl="1"/>
            <a:r>
              <a:rPr lang="en-US" sz="2000" dirty="0" smtClean="0"/>
              <a:t>Detailed data on labor force status, work history</a:t>
            </a:r>
          </a:p>
          <a:p>
            <a:pPr lvl="1"/>
            <a:r>
              <a:rPr lang="en-US" sz="2000" dirty="0" smtClean="0"/>
              <a:t>Focuses on job search activity, outcomes for all respondents</a:t>
            </a:r>
          </a:p>
          <a:p>
            <a:pPr lvl="8"/>
            <a:endParaRPr lang="en-US" sz="1800" dirty="0"/>
          </a:p>
          <a:p>
            <a:r>
              <a:rPr lang="en-US" sz="2200" b="1" dirty="0" smtClean="0"/>
              <a:t>Sample</a:t>
            </a:r>
          </a:p>
          <a:p>
            <a:pPr lvl="1"/>
            <a:r>
              <a:rPr lang="en-US" sz="2000" dirty="0" smtClean="0"/>
              <a:t>Pooled data from 2013, 2014: </a:t>
            </a:r>
            <a:r>
              <a:rPr lang="en-US" sz="2000" i="1" dirty="0"/>
              <a:t>N = </a:t>
            </a:r>
            <a:r>
              <a:rPr lang="en-US" sz="2000" dirty="0"/>
              <a:t>2,595 observations with reported data on demographics, labor force status (LFS), excluding </a:t>
            </a:r>
            <a:r>
              <a:rPr lang="en-US" sz="2000" dirty="0" smtClean="0"/>
              <a:t>self-employed</a:t>
            </a:r>
            <a:r>
              <a:rPr lang="en-US" sz="2000" i="1" dirty="0" smtClean="0"/>
              <a:t> 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3048597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6200"/>
            <a:ext cx="8229600" cy="675094"/>
          </a:xfrm>
        </p:spPr>
        <p:txBody>
          <a:bodyPr>
            <a:noAutofit/>
          </a:bodyPr>
          <a:lstStyle/>
          <a:p>
            <a:r>
              <a:rPr lang="en-US" dirty="0" smtClean="0"/>
              <a:t>Incidence of Search by LFS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4439674"/>
              </p:ext>
            </p:extLst>
          </p:nvPr>
        </p:nvGraphicFramePr>
        <p:xfrm>
          <a:off x="533400" y="1676400"/>
          <a:ext cx="7238999" cy="2550105"/>
        </p:xfrm>
        <a:graphic>
          <a:graphicData uri="http://schemas.openxmlformats.org/drawingml/2006/table">
            <a:tbl>
              <a:tblPr bandCol="1">
                <a:tableStyleId>{5C22544A-7EE6-4342-B048-85BDC9FD1C3A}</a:tableStyleId>
              </a:tblPr>
              <a:tblGrid>
                <a:gridCol w="3416426"/>
                <a:gridCol w="1266227"/>
                <a:gridCol w="1600703"/>
                <a:gridCol w="955643"/>
              </a:tblGrid>
              <a:tr h="291060"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 spc="0" baseline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spc="0" baseline="0" dirty="0">
                          <a:effectLst/>
                          <a:latin typeface="+mn-lt"/>
                        </a:rPr>
                        <a:t>Employed</a:t>
                      </a:r>
                      <a:endParaRPr lang="en-US" sz="1800" b="1" i="0" u="none" strike="noStrike" spc="0" baseline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spc="0" baseline="0" dirty="0">
                          <a:effectLst/>
                          <a:latin typeface="+mn-lt"/>
                        </a:rPr>
                        <a:t>Unemployed</a:t>
                      </a:r>
                      <a:endParaRPr lang="en-US" sz="1800" b="1" i="0" u="none" strike="noStrike" spc="0" baseline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spc="0" baseline="0" dirty="0">
                          <a:effectLst/>
                          <a:latin typeface="+mn-lt"/>
                        </a:rPr>
                        <a:t>OLF</a:t>
                      </a:r>
                      <a:endParaRPr lang="en-US" sz="1800" b="1" i="0" u="none" strike="noStrike" spc="0" baseline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581835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spc="0" baseline="0" dirty="0" smtClean="0">
                          <a:effectLst/>
                          <a:latin typeface="+mn-lt"/>
                        </a:rPr>
                        <a:t>Pct</a:t>
                      </a:r>
                      <a:r>
                        <a:rPr lang="en-US" sz="1800" b="0" i="0" u="none" strike="noStrike" spc="0" baseline="0" dirty="0">
                          <a:effectLst/>
                          <a:latin typeface="+mn-lt"/>
                        </a:rPr>
                        <a:t>. actively searched for </a:t>
                      </a:r>
                      <a:r>
                        <a:rPr lang="en-US" sz="1800" b="0" i="0" u="none" strike="noStrike" spc="0" baseline="0" dirty="0" smtClean="0">
                          <a:effectLst/>
                          <a:latin typeface="+mn-lt"/>
                        </a:rPr>
                        <a:t>work</a:t>
                      </a:r>
                      <a:r>
                        <a:rPr lang="en-US" sz="1800" b="0" i="0" u="none" strike="noStrike" spc="0" baseline="0" dirty="0">
                          <a:effectLst/>
                          <a:latin typeface="+mn-lt"/>
                        </a:rPr>
                        <a:t>, </a:t>
                      </a:r>
                      <a:endParaRPr lang="en-US" sz="1800" b="0" i="0" u="none" strike="noStrike" spc="0" baseline="0" dirty="0" smtClean="0">
                        <a:effectLst/>
                        <a:latin typeface="+mn-lt"/>
                      </a:endParaRPr>
                    </a:p>
                    <a:p>
                      <a:pPr algn="l" fontAlgn="b"/>
                      <a:r>
                        <a:rPr lang="en-US" sz="1800" b="0" i="0" u="none" strike="noStrike" spc="0" baseline="0" dirty="0" smtClean="0">
                          <a:effectLst/>
                          <a:latin typeface="+mn-lt"/>
                        </a:rPr>
                        <a:t>   last </a:t>
                      </a:r>
                      <a:r>
                        <a:rPr lang="en-US" sz="1800" b="0" i="0" u="none" strike="noStrike" spc="0" baseline="0" dirty="0">
                          <a:effectLst/>
                          <a:latin typeface="+mn-lt"/>
                        </a:rPr>
                        <a:t>4 </a:t>
                      </a:r>
                      <a:r>
                        <a:rPr lang="en-US" sz="1800" b="0" i="0" u="none" strike="noStrike" spc="0" baseline="0" dirty="0" smtClean="0">
                          <a:effectLst/>
                          <a:latin typeface="+mn-lt"/>
                        </a:rPr>
                        <a:t>weeks</a:t>
                      </a:r>
                      <a:endParaRPr lang="en-US" sz="1800" b="0" i="0" u="none" strike="noStrike" spc="0" baseline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spc="0" baseline="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20.1%</a:t>
                      </a:r>
                      <a:endParaRPr lang="en-US" sz="1800" b="1" i="0" u="none" strike="noStrike" spc="0" baseline="0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  <a:p>
                      <a:pPr algn="ctr" fontAlgn="b"/>
                      <a:r>
                        <a:rPr lang="en-US" sz="1600" b="1" u="none" strike="noStrike" spc="0" baseline="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(0.9%)</a:t>
                      </a:r>
                      <a:endParaRPr lang="en-US" sz="1600" b="1" i="0" u="none" strike="noStrike" spc="0" baseline="0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spc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99.1%</a:t>
                      </a:r>
                      <a:endParaRPr lang="en-US" sz="1800" b="0" i="0" u="none" strike="noStrike" spc="0" baseline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algn="ctr" fontAlgn="b"/>
                      <a:r>
                        <a:rPr lang="en-US" sz="1600" u="none" strike="noStrike" spc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(0.9%)</a:t>
                      </a:r>
                      <a:endParaRPr lang="en-US" sz="1600" b="0" i="0" u="none" strike="noStrike" spc="0" baseline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spc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8.1%</a:t>
                      </a:r>
                      <a:endParaRPr lang="en-US" sz="1800" b="0" i="0" u="none" strike="noStrike" spc="0" baseline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algn="ctr" fontAlgn="b"/>
                      <a:r>
                        <a:rPr lang="en-US" sz="1600" u="none" strike="noStrike" spc="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</a:t>
                      </a:r>
                      <a:r>
                        <a:rPr lang="en-US" sz="1600" u="none" strike="noStrike" spc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1.0%)</a:t>
                      </a:r>
                      <a:endParaRPr lang="en-US" sz="1600" b="0" i="0" u="none" strike="noStrike" spc="0" baseline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  <a:tr h="594765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spc="0" baseline="0" dirty="0" smtClean="0">
                          <a:effectLst/>
                          <a:latin typeface="+mn-lt"/>
                        </a:rPr>
                        <a:t>Pct</a:t>
                      </a:r>
                      <a:r>
                        <a:rPr lang="en-US" sz="1800" b="0" i="0" u="none" strike="noStrike" spc="0" baseline="0" dirty="0">
                          <a:effectLst/>
                          <a:latin typeface="+mn-lt"/>
                        </a:rPr>
                        <a:t>. </a:t>
                      </a:r>
                      <a:r>
                        <a:rPr lang="en-US" sz="1800" b="0" i="0" u="none" strike="noStrike" spc="0" baseline="0" dirty="0" smtClean="0">
                          <a:effectLst/>
                          <a:latin typeface="+mn-lt"/>
                        </a:rPr>
                        <a:t>with no </a:t>
                      </a:r>
                      <a:r>
                        <a:rPr lang="en-US" sz="1800" b="0" i="0" u="none" strike="noStrike" spc="0" baseline="0" dirty="0">
                          <a:effectLst/>
                          <a:latin typeface="+mn-lt"/>
                        </a:rPr>
                        <a:t>search but would </a:t>
                      </a:r>
                      <a:endParaRPr lang="en-US" sz="1800" b="0" i="0" u="none" strike="noStrike" spc="0" baseline="0" dirty="0" smtClean="0">
                        <a:effectLst/>
                        <a:latin typeface="+mn-lt"/>
                      </a:endParaRPr>
                    </a:p>
                    <a:p>
                      <a:pPr algn="l" fontAlgn="b"/>
                      <a:r>
                        <a:rPr lang="en-US" sz="1800" b="0" i="0" u="none" strike="noStrike" spc="0" baseline="0" dirty="0" smtClean="0">
                          <a:effectLst/>
                          <a:latin typeface="+mn-lt"/>
                        </a:rPr>
                        <a:t>   take a job </a:t>
                      </a:r>
                      <a:r>
                        <a:rPr lang="en-US" sz="1800" b="0" i="0" u="none" strike="noStrike" spc="0" baseline="0" dirty="0">
                          <a:effectLst/>
                          <a:latin typeface="+mn-lt"/>
                        </a:rPr>
                        <a:t>if offered, L4W</a:t>
                      </a:r>
                      <a:endParaRPr lang="en-US" sz="1800" b="0" i="0" u="none" strike="noStrike" spc="0" baseline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spc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6.8</a:t>
                      </a:r>
                      <a:r>
                        <a:rPr lang="en-US" sz="1800" u="none" strike="noStrike" spc="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%</a:t>
                      </a:r>
                      <a:endParaRPr lang="en-US" sz="1800" b="0" i="0" u="none" strike="noStrike" spc="0" baseline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algn="ctr" fontAlgn="b"/>
                      <a:r>
                        <a:rPr lang="en-US" sz="1600" u="none" strike="noStrike" spc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(0.6%)</a:t>
                      </a:r>
                      <a:endParaRPr lang="en-US" sz="1600" b="0" i="0" u="none" strike="noStrike" spc="0" baseline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spc="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0.0%</a:t>
                      </a:r>
                      <a:endParaRPr lang="en-US" sz="1800" b="0" i="0" u="none" strike="noStrike" spc="0" baseline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algn="ctr" fontAlgn="b"/>
                      <a:r>
                        <a:rPr lang="en-US" sz="1600" u="none" strike="noStrike" spc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(---)</a:t>
                      </a:r>
                      <a:endParaRPr lang="en-US" sz="1600" b="0" i="0" u="none" strike="noStrike" spc="0" baseline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spc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5.3%</a:t>
                      </a:r>
                      <a:endParaRPr lang="en-US" sz="1800" b="0" i="0" u="none" strike="noStrike" spc="0" baseline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algn="ctr" fontAlgn="b"/>
                      <a:r>
                        <a:rPr lang="en-US" sz="1600" u="none" strike="noStrike" spc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(0.8%)</a:t>
                      </a:r>
                      <a:endParaRPr lang="en-US" sz="1600" b="0" i="0" u="none" strike="noStrike" spc="0" baseline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</a:tr>
              <a:tr h="219480">
                <a:tc rowSpan="2"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spc="0" baseline="0" dirty="0" smtClean="0">
                          <a:effectLst/>
                          <a:latin typeface="+mn-lt"/>
                        </a:rPr>
                        <a:t>Pct</a:t>
                      </a:r>
                      <a:r>
                        <a:rPr lang="en-US" sz="1800" b="0" i="0" u="none" strike="noStrike" spc="0" baseline="0" dirty="0">
                          <a:effectLst/>
                          <a:latin typeface="+mn-lt"/>
                        </a:rPr>
                        <a:t>. only searching for an </a:t>
                      </a:r>
                      <a:endParaRPr lang="en-US" sz="1800" b="0" i="0" u="none" strike="noStrike" spc="0" baseline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l" fontAlgn="b"/>
                      <a:r>
                        <a:rPr lang="en-US" sz="1800" b="0" i="0" u="none" strike="noStrike" spc="0" baseline="0" dirty="0" smtClean="0">
                          <a:effectLst/>
                          <a:latin typeface="+mn-lt"/>
                        </a:rPr>
                        <a:t>   </a:t>
                      </a:r>
                      <a:r>
                        <a:rPr lang="en-US" sz="1800" b="0" i="0" u="none" strike="noStrike" spc="0" baseline="0" dirty="0">
                          <a:effectLst/>
                          <a:latin typeface="+mn-lt"/>
                        </a:rPr>
                        <a:t>additional job</a:t>
                      </a:r>
                      <a:endParaRPr lang="en-US" sz="1800" b="0" i="0" u="none" strike="noStrike" spc="0" baseline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800" b="0" u="none" strike="noStrike" spc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8.2%</a:t>
                      </a:r>
                      <a:endParaRPr lang="en-US" sz="1800" b="0" i="0" u="none" strike="noStrike" spc="0" baseline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algn="ctr" fontAlgn="b"/>
                      <a:r>
                        <a:rPr lang="en-US" sz="1600" b="0" u="none" strike="noStrike" spc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(0.7%)</a:t>
                      </a:r>
                      <a:endParaRPr lang="en-US" sz="1600" b="0" i="0" u="none" strike="noStrike" spc="0" baseline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spc="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1800" b="0" i="0" u="none" strike="noStrike" spc="0" baseline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spc="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1800" b="0" i="0" u="none" strike="noStrike" spc="0" baseline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</a:tr>
              <a:tr h="401955">
                <a:tc vMerge="1">
                  <a:txBody>
                    <a:bodyPr/>
                    <a:lstStyle/>
                    <a:p>
                      <a:pPr algn="l" fontAlgn="b"/>
                      <a:endParaRPr lang="en-US" sz="1600" b="0" i="0" u="none" strike="noStrike" spc="0" baseline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en-US" sz="1600" b="1" i="0" u="none" strike="noStrike" spc="0" baseline="0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spc="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1600" b="0" i="0" u="none" strike="noStrike" spc="0" baseline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spc="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1600" b="0" i="0" u="none" strike="noStrike" spc="0" baseline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96645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1" u="none" strike="noStrike" spc="0" baseline="0" dirty="0" smtClean="0">
                          <a:effectLst/>
                          <a:latin typeface="+mn-lt"/>
                        </a:rPr>
                        <a:t>   N</a:t>
                      </a:r>
                      <a:endParaRPr lang="en-US" sz="1800" b="0" i="1" u="none" strike="noStrike" spc="0" baseline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spc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1,764</a:t>
                      </a:r>
                      <a:endParaRPr lang="en-US" sz="1800" b="0" i="0" u="none" strike="noStrike" spc="0" baseline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spc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103</a:t>
                      </a:r>
                      <a:endParaRPr lang="en-US" sz="1800" b="0" i="0" u="none" strike="noStrike" spc="0" baseline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spc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700</a:t>
                      </a:r>
                      <a:endParaRPr lang="en-US" sz="1800" b="0" i="0" u="none" strike="noStrike" spc="0" baseline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33399" y="4226505"/>
            <a:ext cx="723899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Note: Standard errors are in parentheses</a:t>
            </a:r>
            <a:r>
              <a:rPr lang="en-US" sz="1600" dirty="0"/>
              <a:t>. </a:t>
            </a:r>
            <a:r>
              <a:rPr lang="en-US" sz="1600" dirty="0" smtClean="0"/>
              <a:t>Labor force status </a:t>
            </a:r>
            <a:r>
              <a:rPr lang="en-US" sz="1600" dirty="0"/>
              <a:t>and search effort self-reported </a:t>
            </a:r>
            <a:r>
              <a:rPr lang="en-US" sz="1600" dirty="0" smtClean="0"/>
              <a:t>separately; so LFS can differ </a:t>
            </a:r>
            <a:r>
              <a:rPr lang="en-US" sz="1600" dirty="0"/>
              <a:t>from CPS </a:t>
            </a:r>
            <a:r>
              <a:rPr lang="en-US" sz="1600" dirty="0" smtClean="0"/>
              <a:t>definition (e.g., can </a:t>
            </a:r>
            <a:r>
              <a:rPr lang="en-US" sz="1600" dirty="0"/>
              <a:t>be </a:t>
            </a:r>
            <a:r>
              <a:rPr lang="en-US" sz="1600" dirty="0" smtClean="0"/>
              <a:t>OLF </a:t>
            </a:r>
            <a:r>
              <a:rPr lang="en-US" sz="1600" dirty="0"/>
              <a:t>but </a:t>
            </a:r>
            <a:r>
              <a:rPr lang="en-US" sz="1600" dirty="0" smtClean="0"/>
              <a:t>searching)</a:t>
            </a:r>
            <a:endParaRPr lang="en-US" sz="1600" dirty="0"/>
          </a:p>
          <a:p>
            <a:endParaRPr lang="en-US" sz="1600" dirty="0"/>
          </a:p>
        </p:txBody>
      </p:sp>
      <p:sp>
        <p:nvSpPr>
          <p:cNvPr id="5" name="TextBox 4"/>
          <p:cNvSpPr txBox="1"/>
          <p:nvPr/>
        </p:nvSpPr>
        <p:spPr>
          <a:xfrm>
            <a:off x="304798" y="5562600"/>
            <a:ext cx="7696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accent2"/>
                </a:solidFill>
              </a:rPr>
              <a:t>On-the-job search </a:t>
            </a:r>
            <a:r>
              <a:rPr lang="en-US" sz="2800" b="1" dirty="0">
                <a:solidFill>
                  <a:schemeClr val="accent2"/>
                </a:solidFill>
              </a:rPr>
              <a:t>is </a:t>
            </a:r>
            <a:r>
              <a:rPr lang="en-US" sz="2800" b="1" dirty="0" smtClean="0">
                <a:solidFill>
                  <a:schemeClr val="accent2"/>
                </a:solidFill>
              </a:rPr>
              <a:t>pervasive</a:t>
            </a:r>
            <a:endParaRPr lang="en-US" sz="28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398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622" y="15667"/>
            <a:ext cx="8320314" cy="1127333"/>
          </a:xfrm>
        </p:spPr>
        <p:txBody>
          <a:bodyPr>
            <a:normAutofit/>
          </a:bodyPr>
          <a:lstStyle/>
          <a:p>
            <a:r>
              <a:rPr lang="en-US" sz="3400" dirty="0" smtClean="0"/>
              <a:t>Job Search Effort, Conditional on Search</a:t>
            </a:r>
            <a:endParaRPr lang="en-US" sz="3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3912557"/>
              </p:ext>
            </p:extLst>
          </p:nvPr>
        </p:nvGraphicFramePr>
        <p:xfrm>
          <a:off x="45136" y="1272260"/>
          <a:ext cx="8305800" cy="413752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62200"/>
                <a:gridCol w="1524000"/>
                <a:gridCol w="1676400"/>
                <a:gridCol w="1600200"/>
                <a:gridCol w="1143000"/>
              </a:tblGrid>
              <a:tr h="831793">
                <a:tc>
                  <a:txBody>
                    <a:bodyPr/>
                    <a:lstStyle/>
                    <a:p>
                      <a:pPr algn="l" fontAlgn="b"/>
                      <a:endParaRPr lang="en-US" sz="18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 smtClean="0">
                          <a:effectLst/>
                        </a:rPr>
                        <a:t>Employed,</a:t>
                      </a:r>
                    </a:p>
                    <a:p>
                      <a:pPr algn="ctr" fontAlgn="b"/>
                      <a:r>
                        <a:rPr lang="en-US" sz="1800" b="1" u="none" strike="noStrike" dirty="0" smtClean="0">
                          <a:effectLst/>
                        </a:rPr>
                        <a:t>Wants New Job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 smtClean="0">
                          <a:effectLst/>
                        </a:rPr>
                        <a:t>Employed,</a:t>
                      </a:r>
                    </a:p>
                    <a:p>
                      <a:pPr algn="ctr" fontAlgn="b"/>
                      <a:r>
                        <a:rPr lang="en-US" sz="1800" b="1" u="none" strike="noStrike" dirty="0" smtClean="0">
                          <a:effectLst/>
                        </a:rPr>
                        <a:t>Wants Addl. Job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 smtClean="0">
                          <a:effectLst/>
                        </a:rPr>
                        <a:t>Unemployed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 smtClean="0">
                          <a:effectLst/>
                        </a:rPr>
                        <a:t>OLF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49679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effectLst/>
                          <a:latin typeface="+mn-lt"/>
                        </a:rPr>
                        <a:t>Mean </a:t>
                      </a:r>
                      <a:r>
                        <a:rPr lang="en-US" sz="1600" b="0" i="0" u="none" strike="noStrike" dirty="0">
                          <a:effectLst/>
                          <a:latin typeface="+mn-lt"/>
                        </a:rPr>
                        <a:t>hours </a:t>
                      </a:r>
                      <a:r>
                        <a:rPr lang="en-US" sz="1600" b="0" i="0" u="none" strike="noStrike" dirty="0" smtClean="0">
                          <a:effectLst/>
                          <a:latin typeface="+mn-lt"/>
                        </a:rPr>
                        <a:t>spent </a:t>
                      </a:r>
                    </a:p>
                    <a:p>
                      <a:pPr algn="l" fontAlgn="b"/>
                      <a:r>
                        <a:rPr lang="en-US" sz="1600" b="0" i="0" u="none" strike="noStrike" dirty="0" smtClean="0">
                          <a:effectLst/>
                          <a:latin typeface="+mn-lt"/>
                        </a:rPr>
                        <a:t>   searching, last </a:t>
                      </a:r>
                      <a:r>
                        <a:rPr lang="en-US" sz="1600" b="0" i="0" u="none" strike="noStrike" dirty="0">
                          <a:effectLst/>
                          <a:latin typeface="+mn-lt"/>
                        </a:rPr>
                        <a:t>7 days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4.52</a:t>
                      </a:r>
                      <a:endParaRPr lang="en-US" sz="1800" b="1" dirty="0">
                        <a:solidFill>
                          <a:schemeClr val="tx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(0.36)</a:t>
                      </a:r>
                      <a:endParaRPr lang="en-US" sz="1800" b="1" dirty="0">
                        <a:solidFill>
                          <a:schemeClr val="tx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5.05</a:t>
                      </a: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(0.46)</a:t>
                      </a: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9.99</a:t>
                      </a:r>
                      <a:endParaRPr lang="en-US" sz="1800" b="1" dirty="0">
                        <a:solidFill>
                          <a:schemeClr val="accent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(0.93)</a:t>
                      </a:r>
                      <a:endParaRPr lang="en-US" sz="1800" b="1" dirty="0">
                        <a:solidFill>
                          <a:schemeClr val="accent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2.83</a:t>
                      </a: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(0.68)</a:t>
                      </a: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  <a:tr h="60909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Mean applications sent,</a:t>
                      </a:r>
                    </a:p>
                    <a:p>
                      <a:pPr algn="l" fontAlgn="b"/>
                      <a:r>
                        <a:rPr lang="en-US" sz="16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last 4 weeks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4.72</a:t>
                      </a:r>
                      <a:endParaRPr lang="en-US" sz="1800" b="1" dirty="0">
                        <a:solidFill>
                          <a:schemeClr val="tx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(0.65)</a:t>
                      </a:r>
                      <a:endParaRPr lang="en-US" sz="1800" b="1" dirty="0">
                        <a:solidFill>
                          <a:schemeClr val="tx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3.37</a:t>
                      </a: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(0.45)</a:t>
                      </a: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8.31</a:t>
                      </a:r>
                      <a:endParaRPr lang="en-US" sz="1800" b="1" dirty="0">
                        <a:solidFill>
                          <a:schemeClr val="accent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(1.20)</a:t>
                      </a:r>
                      <a:endParaRPr lang="en-US" sz="1800" b="1" dirty="0">
                        <a:solidFill>
                          <a:schemeClr val="accent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2.96</a:t>
                      </a: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(1.53)</a:t>
                      </a: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</a:tr>
              <a:tr h="60909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effectLst/>
                          <a:latin typeface="+mn-lt"/>
                        </a:rPr>
                        <a:t>Pct</a:t>
                      </a:r>
                      <a:r>
                        <a:rPr lang="en-US" sz="1600" b="0" i="0" u="none" strike="noStrike" dirty="0">
                          <a:effectLst/>
                          <a:latin typeface="+mn-lt"/>
                        </a:rPr>
                        <a:t>. only seeking </a:t>
                      </a:r>
                      <a:r>
                        <a:rPr lang="en-US" sz="1600" b="0" i="0" u="none" strike="noStrike" dirty="0" smtClean="0">
                          <a:effectLst/>
                          <a:latin typeface="+mn-lt"/>
                        </a:rPr>
                        <a:t>PT</a:t>
                      </a:r>
                      <a:r>
                        <a:rPr lang="en-US" sz="1600" b="0" i="0" u="none" strike="noStrike" baseline="0" dirty="0" smtClean="0">
                          <a:effectLst/>
                          <a:latin typeface="+mn-lt"/>
                        </a:rPr>
                        <a:t>    </a:t>
                      </a:r>
                    </a:p>
                    <a:p>
                      <a:pPr algn="l" fontAlgn="b"/>
                      <a:r>
                        <a:rPr lang="en-US" sz="1600" b="0" i="0" u="none" strike="noStrike" baseline="0" dirty="0" smtClean="0">
                          <a:effectLst/>
                          <a:latin typeface="+mn-lt"/>
                        </a:rPr>
                        <a:t>   </a:t>
                      </a:r>
                      <a:r>
                        <a:rPr lang="en-US" sz="1600" b="0" i="0" u="none" strike="noStrike" dirty="0" smtClean="0">
                          <a:effectLst/>
                          <a:latin typeface="+mn-lt"/>
                        </a:rPr>
                        <a:t>work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5.8</a:t>
                      </a: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(1.5)</a:t>
                      </a: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42.3</a:t>
                      </a:r>
                      <a:endParaRPr lang="en-US" sz="1800" b="1" dirty="0">
                        <a:solidFill>
                          <a:schemeClr val="tx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(4.5)</a:t>
                      </a:r>
                      <a:endParaRPr lang="en-US" sz="1800" b="1" dirty="0">
                        <a:solidFill>
                          <a:schemeClr val="tx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14.0</a:t>
                      </a: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(3.4)</a:t>
                      </a: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62.3</a:t>
                      </a:r>
                      <a:endParaRPr lang="en-US" sz="1800" b="1" dirty="0">
                        <a:solidFill>
                          <a:schemeClr val="tx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(6.7)</a:t>
                      </a:r>
                      <a:endParaRPr lang="en-US" sz="1800" b="1" dirty="0">
                        <a:solidFill>
                          <a:schemeClr val="tx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6064">
                <a:tc>
                  <a:txBody>
                    <a:bodyPr/>
                    <a:lstStyle/>
                    <a:p>
                      <a:pPr algn="l" fontAlgn="b"/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514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effectLst/>
                          <a:latin typeface="+mn-lt"/>
                        </a:rPr>
                        <a:t>Mean</a:t>
                      </a:r>
                      <a:r>
                        <a:rPr lang="en-US" sz="1600" b="0" i="0" u="none" strike="noStrike" baseline="0" dirty="0" smtClean="0">
                          <a:effectLst/>
                          <a:latin typeface="+mn-lt"/>
                        </a:rPr>
                        <a:t> unsolicited </a:t>
                      </a:r>
                    </a:p>
                    <a:p>
                      <a:pPr algn="l" fontAlgn="b"/>
                      <a:r>
                        <a:rPr lang="en-US" sz="1600" b="0" i="0" u="none" strike="noStrike" baseline="0" dirty="0" smtClean="0">
                          <a:effectLst/>
                          <a:latin typeface="+mn-lt"/>
                        </a:rPr>
                        <a:t>   contacts, last 4 weeks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0.93</a:t>
                      </a:r>
                      <a:endParaRPr lang="en-US" sz="1800" b="1" dirty="0">
                        <a:solidFill>
                          <a:schemeClr val="tx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(0.23)</a:t>
                      </a:r>
                      <a:endParaRPr lang="en-US" sz="1800" b="1" dirty="0">
                        <a:solidFill>
                          <a:schemeClr val="tx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0.50</a:t>
                      </a: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(0.11)</a:t>
                      </a: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0.56</a:t>
                      </a: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(0.21)</a:t>
                      </a: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0.07</a:t>
                      </a: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(0.04)</a:t>
                      </a: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51400">
                <a:tc>
                  <a:txBody>
                    <a:bodyPr/>
                    <a:lstStyle/>
                    <a:p>
                      <a:pPr marL="0" marR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Mean </a:t>
                      </a:r>
                      <a:r>
                        <a:rPr lang="en-US" sz="1600" kern="120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referrals,</a:t>
                      </a:r>
                    </a:p>
                    <a:p>
                      <a:pPr marL="0" marR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  last 4 weeks</a:t>
                      </a:r>
                      <a:endParaRPr lang="en-US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0.25</a:t>
                      </a: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(0.05)</a:t>
                      </a: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0.25</a:t>
                      </a: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(0.07)</a:t>
                      </a: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0.27</a:t>
                      </a: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(0.09)</a:t>
                      </a: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0.20</a:t>
                      </a: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(0.10)</a:t>
                      </a: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514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1" u="none" strike="noStrike" dirty="0" smtClean="0">
                          <a:effectLst/>
                          <a:latin typeface="+mn-lt"/>
                        </a:rPr>
                        <a:t>   N</a:t>
                      </a:r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241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121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102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53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0622" y="5369769"/>
            <a:ext cx="533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Note: Standard errors are in parentheses.</a:t>
            </a:r>
            <a:endParaRPr lang="en-US" sz="1600" dirty="0"/>
          </a:p>
        </p:txBody>
      </p:sp>
      <p:sp>
        <p:nvSpPr>
          <p:cNvPr id="6" name="TextBox 5"/>
          <p:cNvSpPr txBox="1"/>
          <p:nvPr/>
        </p:nvSpPr>
        <p:spPr>
          <a:xfrm>
            <a:off x="45136" y="5903893"/>
            <a:ext cx="8305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accent2"/>
                </a:solidFill>
              </a:rPr>
              <a:t>Search effort is high for employed, but even more so for unemployed</a:t>
            </a:r>
            <a:endParaRPr lang="en-US" sz="28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7725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622" y="15667"/>
            <a:ext cx="8351378" cy="747505"/>
          </a:xfrm>
        </p:spPr>
        <p:txBody>
          <a:bodyPr>
            <a:normAutofit/>
          </a:bodyPr>
          <a:lstStyle/>
          <a:p>
            <a:r>
              <a:rPr lang="en-US" sz="3400" dirty="0" smtClean="0"/>
              <a:t>Search Outcomes, Conditional on Search</a:t>
            </a:r>
            <a:endParaRPr lang="en-US" sz="3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7904013"/>
              </p:ext>
            </p:extLst>
          </p:nvPr>
        </p:nvGraphicFramePr>
        <p:xfrm>
          <a:off x="76200" y="1389063"/>
          <a:ext cx="8305800" cy="266817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62200"/>
                <a:gridCol w="1524000"/>
                <a:gridCol w="1676400"/>
                <a:gridCol w="1600200"/>
                <a:gridCol w="1143000"/>
              </a:tblGrid>
              <a:tr h="351692">
                <a:tc>
                  <a:txBody>
                    <a:bodyPr/>
                    <a:lstStyle/>
                    <a:p>
                      <a:pPr algn="l" fontAlgn="b"/>
                      <a:endParaRPr lang="en-US" sz="18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 smtClean="0">
                          <a:effectLst/>
                        </a:rPr>
                        <a:t>Employed,</a:t>
                      </a:r>
                    </a:p>
                    <a:p>
                      <a:pPr algn="ctr" fontAlgn="b"/>
                      <a:r>
                        <a:rPr lang="en-US" sz="1800" b="1" u="none" strike="noStrike" dirty="0" smtClean="0">
                          <a:effectLst/>
                        </a:rPr>
                        <a:t>Wants New Job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 smtClean="0">
                          <a:effectLst/>
                        </a:rPr>
                        <a:t>Employed,</a:t>
                      </a:r>
                    </a:p>
                    <a:p>
                      <a:pPr algn="ctr" fontAlgn="b"/>
                      <a:r>
                        <a:rPr lang="en-US" sz="1800" b="1" u="none" strike="noStrike" dirty="0" smtClean="0">
                          <a:effectLst/>
                        </a:rPr>
                        <a:t>Wants Addl. Job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 smtClean="0">
                          <a:effectLst/>
                        </a:rPr>
                        <a:t>Unemployed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 smtClean="0">
                          <a:effectLst/>
                        </a:rPr>
                        <a:t>OLF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39243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Contacts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per application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0.567</a:t>
                      </a:r>
                      <a:endParaRPr lang="en-US" sz="1800" b="1" dirty="0">
                        <a:solidFill>
                          <a:schemeClr val="tx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0.267</a:t>
                      </a: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0.178</a:t>
                      </a:r>
                      <a:endParaRPr lang="en-US" sz="1800" b="1" dirty="0">
                        <a:solidFill>
                          <a:schemeClr val="accent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0.160</a:t>
                      </a:r>
                      <a:endParaRPr lang="en-US" sz="1800" b="1" dirty="0">
                        <a:solidFill>
                          <a:schemeClr val="accent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52768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Job interviews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per </a:t>
                      </a:r>
                    </a:p>
                    <a:p>
                      <a:pPr algn="l" fontAlgn="b"/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application (2014 only)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0.054</a:t>
                      </a: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0.056</a:t>
                      </a: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0.028</a:t>
                      </a:r>
                      <a:endParaRPr lang="en-US" sz="1800" b="1" dirty="0">
                        <a:solidFill>
                          <a:schemeClr val="accent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0.042</a:t>
                      </a: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563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effectLst/>
                          <a:latin typeface="+mn-lt"/>
                        </a:rPr>
                        <a:t>Pct</a:t>
                      </a:r>
                      <a:r>
                        <a:rPr lang="en-US" sz="1600" b="0" i="0" u="none" strike="noStrike" dirty="0">
                          <a:effectLst/>
                          <a:latin typeface="+mn-lt"/>
                        </a:rPr>
                        <a:t>. with </a:t>
                      </a:r>
                      <a:r>
                        <a:rPr lang="en-US" sz="1600" b="0" i="0" u="none" strike="noStrike" dirty="0" smtClean="0">
                          <a:effectLst/>
                          <a:latin typeface="+mn-lt"/>
                        </a:rPr>
                        <a:t>an offer from</a:t>
                      </a:r>
                    </a:p>
                    <a:p>
                      <a:pPr algn="l" fontAlgn="b"/>
                      <a:r>
                        <a:rPr lang="en-US" sz="1600" b="0" i="0" u="none" strike="noStrike" dirty="0" smtClean="0">
                          <a:effectLst/>
                          <a:latin typeface="+mn-lt"/>
                        </a:rPr>
                        <a:t>   a contact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50.9</a:t>
                      </a:r>
                      <a:endParaRPr lang="en-US" sz="1800" b="1" dirty="0">
                        <a:solidFill>
                          <a:schemeClr val="tx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(4.4)</a:t>
                      </a:r>
                      <a:endParaRPr lang="en-US" sz="1800" b="1" dirty="0">
                        <a:solidFill>
                          <a:schemeClr val="tx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62.2</a:t>
                      </a:r>
                      <a:endParaRPr lang="en-US" sz="1800" b="1" dirty="0">
                        <a:solidFill>
                          <a:schemeClr val="tx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(6.6)</a:t>
                      </a:r>
                      <a:endParaRPr lang="en-US" sz="1800" b="1" dirty="0">
                        <a:solidFill>
                          <a:schemeClr val="tx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33.2</a:t>
                      </a: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(6.5)</a:t>
                      </a: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41.7</a:t>
                      </a: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(11.6)</a:t>
                      </a: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5169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1" u="none" strike="noStrike" dirty="0" smtClean="0">
                          <a:effectLst/>
                          <a:latin typeface="+mn-lt"/>
                        </a:rPr>
                        <a:t>   N</a:t>
                      </a:r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241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121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102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53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0622" y="4057235"/>
            <a:ext cx="533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Note: Standard errors are in parentheses.</a:t>
            </a:r>
            <a:endParaRPr lang="en-US" sz="1600" dirty="0"/>
          </a:p>
        </p:txBody>
      </p:sp>
      <p:sp>
        <p:nvSpPr>
          <p:cNvPr id="6" name="TextBox 5"/>
          <p:cNvSpPr txBox="1"/>
          <p:nvPr/>
        </p:nvSpPr>
        <p:spPr>
          <a:xfrm>
            <a:off x="30622" y="4876800"/>
            <a:ext cx="835137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b="1" dirty="0" smtClean="0">
                <a:solidFill>
                  <a:schemeClr val="accent2"/>
                </a:solidFill>
              </a:rPr>
              <a:t>Search effort is more efficient for the employed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en-US" sz="2400" b="1" dirty="0" smtClean="0">
                <a:solidFill>
                  <a:schemeClr val="accent2"/>
                </a:solidFill>
              </a:rPr>
              <a:t>More contacts, more interviews, more offers</a:t>
            </a:r>
            <a:endParaRPr lang="en-US" sz="24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5888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View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TM02900743[[fn=Organic]]</Template>
  <TotalTime>3050</TotalTime>
  <Words>2009</Words>
  <Application>Microsoft Office PowerPoint</Application>
  <PresentationFormat>On-screen Show (4:3)</PresentationFormat>
  <Paragraphs>528</Paragraphs>
  <Slides>17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17</vt:i4>
      </vt:variant>
    </vt:vector>
  </HeadingPairs>
  <TitlesOfParts>
    <vt:vector size="28" baseType="lpstr">
      <vt:lpstr>Arial</vt:lpstr>
      <vt:lpstr>Calibri</vt:lpstr>
      <vt:lpstr>Calibri Light</vt:lpstr>
      <vt:lpstr>Century Schoolbook</vt:lpstr>
      <vt:lpstr>Courier New</vt:lpstr>
      <vt:lpstr>Times New Roman</vt:lpstr>
      <vt:lpstr>Wingdings 2</vt:lpstr>
      <vt:lpstr>HDOfficeLightV0</vt:lpstr>
      <vt:lpstr>1_HDOfficeLightV0</vt:lpstr>
      <vt:lpstr>2_HDOfficeLightV0</vt:lpstr>
      <vt:lpstr>View</vt:lpstr>
      <vt:lpstr>Job Search Behavior among the Employed and Non-Employed</vt:lpstr>
      <vt:lpstr>Introduction</vt:lpstr>
      <vt:lpstr>What We Do</vt:lpstr>
      <vt:lpstr>Findings</vt:lpstr>
      <vt:lpstr>Related Literature</vt:lpstr>
      <vt:lpstr>Data: Survey of Consumer Expectations</vt:lpstr>
      <vt:lpstr>Incidence of Search by LFS</vt:lpstr>
      <vt:lpstr>Job Search Effort, Conditional on Search</vt:lpstr>
      <vt:lpstr>Search Outcomes, Conditional on Search</vt:lpstr>
      <vt:lpstr>Distribution of Search Effort &amp; Outcomes</vt:lpstr>
      <vt:lpstr>Characteristics of Job Offers</vt:lpstr>
      <vt:lpstr>Job Offer Bargaining and Acceptance</vt:lpstr>
      <vt:lpstr>Reservation Job Values,  Conditional on Search</vt:lpstr>
      <vt:lpstr>log(Reservation Wage/Most Recent Wage)</vt:lpstr>
      <vt:lpstr>Characteristics of Current Job,  by LFS Status at Time of Hire</vt:lpstr>
      <vt:lpstr>Starting Wage Relative to Previous Wage</vt:lpstr>
      <vt:lpstr>Conclusions</vt:lpstr>
    </vt:vector>
  </TitlesOfParts>
  <Company>Federal Reserve System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LFS Transition Rates</dc:title>
  <dc:creator>Grigsby, John</dc:creator>
  <cp:lastModifiedBy>Jason Faberman</cp:lastModifiedBy>
  <cp:revision>292</cp:revision>
  <cp:lastPrinted>2014-12-01T17:57:46Z</cp:lastPrinted>
  <dcterms:created xsi:type="dcterms:W3CDTF">2014-06-19T22:04:24Z</dcterms:created>
  <dcterms:modified xsi:type="dcterms:W3CDTF">2016-01-01T01:03:27Z</dcterms:modified>
</cp:coreProperties>
</file>