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7" r:id="rId9"/>
    <p:sldId id="268" r:id="rId10"/>
    <p:sldId id="265" r:id="rId11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5518" tIns="47759" rIns="95518" bIns="4775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511731"/>
          </a:xfrm>
          <a:prstGeom prst="rect">
            <a:avLst/>
          </a:prstGeom>
        </p:spPr>
        <p:txBody>
          <a:bodyPr vert="horz" lIns="95518" tIns="47759" rIns="95518" bIns="47759" rtlCol="0"/>
          <a:lstStyle>
            <a:lvl1pPr algn="r">
              <a:defRPr sz="1300"/>
            </a:lvl1pPr>
          </a:lstStyle>
          <a:p>
            <a:fld id="{B8122572-A532-42ED-887A-C4F7860ABF1D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5518" tIns="47759" rIns="95518" bIns="4775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9721106"/>
            <a:ext cx="3077739" cy="511731"/>
          </a:xfrm>
          <a:prstGeom prst="rect">
            <a:avLst/>
          </a:prstGeom>
        </p:spPr>
        <p:txBody>
          <a:bodyPr vert="horz" lIns="95518" tIns="47759" rIns="95518" bIns="47759" rtlCol="0" anchor="b"/>
          <a:lstStyle>
            <a:lvl1pPr algn="r">
              <a:defRPr sz="1300"/>
            </a:lvl1pPr>
          </a:lstStyle>
          <a:p>
            <a:fld id="{9EADE984-C3EC-48CC-AC51-5480B3074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01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5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6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5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6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8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73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4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4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7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0AE92-85EF-412C-91CC-8ADEE9501814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51157-3EB1-4E30-ADE0-8883FD20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49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200" dirty="0" err="1" smtClean="0"/>
              <a:t>Selectivity</a:t>
            </a:r>
            <a:r>
              <a:rPr lang="fi-FI" sz="3200" dirty="0" smtClean="0"/>
              <a:t> and </a:t>
            </a:r>
            <a:r>
              <a:rPr lang="fi-FI" sz="3200" dirty="0" err="1" smtClean="0"/>
              <a:t>Transparency</a:t>
            </a:r>
            <a:r>
              <a:rPr lang="fi-FI" sz="3200" dirty="0" smtClean="0"/>
              <a:t> in Social </a:t>
            </a:r>
            <a:r>
              <a:rPr lang="fi-FI" sz="3200" dirty="0" err="1" smtClean="0"/>
              <a:t>Banking</a:t>
            </a:r>
            <a:r>
              <a:rPr lang="fi-FI" sz="3200" dirty="0" smtClean="0"/>
              <a:t>: </a:t>
            </a:r>
            <a:r>
              <a:rPr lang="fi-FI" sz="3200" dirty="0" err="1" smtClean="0"/>
              <a:t>Evidence</a:t>
            </a:r>
            <a:r>
              <a:rPr lang="fi-FI" sz="3200" dirty="0" smtClean="0"/>
              <a:t> </a:t>
            </a:r>
            <a:r>
              <a:rPr lang="fi-FI" sz="3200" dirty="0" err="1" smtClean="0"/>
              <a:t>from</a:t>
            </a:r>
            <a:r>
              <a:rPr lang="fi-FI" sz="3200" dirty="0" smtClean="0"/>
              <a:t> Europe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Simon </a:t>
            </a:r>
            <a:r>
              <a:rPr lang="fi-FI" sz="2400" dirty="0" err="1" smtClean="0"/>
              <a:t>Cornée</a:t>
            </a:r>
            <a:r>
              <a:rPr lang="fi-FI" sz="2400" dirty="0" smtClean="0"/>
              <a:t>, Panu Kalmi and </a:t>
            </a:r>
            <a:r>
              <a:rPr lang="fi-FI" sz="2400" dirty="0" err="1" smtClean="0"/>
              <a:t>Ariane</a:t>
            </a:r>
            <a:r>
              <a:rPr lang="fi-FI" sz="2400" dirty="0" smtClean="0"/>
              <a:t> </a:t>
            </a:r>
            <a:r>
              <a:rPr lang="fi-FI" sz="2400" dirty="0" err="1" smtClean="0"/>
              <a:t>Szafarz</a:t>
            </a:r>
            <a:endParaRPr lang="fi-FI" sz="2400" dirty="0" smtClean="0"/>
          </a:p>
          <a:p>
            <a:r>
              <a:rPr lang="fi-FI" sz="2400" dirty="0" smtClean="0"/>
              <a:t>Presentation for the </a:t>
            </a:r>
            <a:r>
              <a:rPr lang="fi-FI" sz="2400" dirty="0" smtClean="0"/>
              <a:t>ASE / AFEE </a:t>
            </a:r>
            <a:r>
              <a:rPr lang="fi-FI" sz="2400" dirty="0" err="1" smtClean="0"/>
              <a:t>joint</a:t>
            </a:r>
            <a:r>
              <a:rPr lang="fi-FI" sz="2400" dirty="0" smtClean="0"/>
              <a:t> session at ASSA / San Francisco 2016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9571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err="1" smtClean="0"/>
              <a:t>Some</a:t>
            </a:r>
            <a:r>
              <a:rPr lang="fi-FI" sz="3200" dirty="0" smtClean="0"/>
              <a:t> </a:t>
            </a:r>
            <a:r>
              <a:rPr lang="fi-FI" sz="3200" dirty="0" err="1" smtClean="0"/>
              <a:t>further</a:t>
            </a:r>
            <a:r>
              <a:rPr lang="fi-FI" sz="3200" dirty="0" smtClean="0"/>
              <a:t> </a:t>
            </a:r>
            <a:r>
              <a:rPr lang="fi-FI" sz="3200" dirty="0" err="1"/>
              <a:t>r</a:t>
            </a:r>
            <a:r>
              <a:rPr lang="fi-FI" sz="3200" dirty="0" err="1" smtClean="0"/>
              <a:t>esults</a:t>
            </a:r>
            <a:r>
              <a:rPr lang="fi-FI" sz="3200" dirty="0" smtClean="0"/>
              <a:t>: </a:t>
            </a:r>
            <a:r>
              <a:rPr lang="fi-FI" sz="3200" dirty="0" err="1" smtClean="0"/>
              <a:t>coefficients</a:t>
            </a:r>
            <a:r>
              <a:rPr lang="fi-FI" sz="3200" dirty="0" smtClean="0"/>
              <a:t> of social </a:t>
            </a:r>
            <a:r>
              <a:rPr lang="fi-FI" sz="3200" dirty="0" err="1" smtClean="0"/>
              <a:t>banks</a:t>
            </a:r>
            <a:r>
              <a:rPr lang="fi-FI" sz="3200" dirty="0" smtClean="0"/>
              <a:t> (</a:t>
            </a:r>
            <a:r>
              <a:rPr lang="fi-FI" sz="3200" dirty="0" err="1" smtClean="0"/>
              <a:t>standard</a:t>
            </a:r>
            <a:r>
              <a:rPr lang="fi-FI" sz="3200" dirty="0" smtClean="0"/>
              <a:t> </a:t>
            </a:r>
            <a:r>
              <a:rPr lang="fi-FI" sz="3200" dirty="0" err="1" smtClean="0"/>
              <a:t>errors</a:t>
            </a:r>
            <a:r>
              <a:rPr lang="fi-FI" sz="3200" dirty="0" smtClean="0"/>
              <a:t> in </a:t>
            </a:r>
            <a:r>
              <a:rPr lang="fi-FI" sz="3200" dirty="0" err="1" smtClean="0"/>
              <a:t>parenthesis</a:t>
            </a:r>
            <a:r>
              <a:rPr lang="fi-FI" sz="3200" dirty="0" smtClean="0"/>
              <a:t>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767617"/>
              </p:ext>
            </p:extLst>
          </p:nvPr>
        </p:nvGraphicFramePr>
        <p:xfrm>
          <a:off x="457200" y="1600200"/>
          <a:ext cx="8229600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Interest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rate</a:t>
                      </a:r>
                      <a:r>
                        <a:rPr lang="fi-FI" dirty="0" smtClean="0"/>
                        <a:t> on </a:t>
                      </a:r>
                      <a:r>
                        <a:rPr lang="fi-FI" dirty="0" err="1" smtClean="0"/>
                        <a:t>deposits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-0.85***</a:t>
                      </a:r>
                    </a:p>
                    <a:p>
                      <a:r>
                        <a:rPr lang="fi-FI" dirty="0" smtClean="0"/>
                        <a:t>(0.23)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Interest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rate</a:t>
                      </a:r>
                      <a:r>
                        <a:rPr lang="fi-FI" baseline="0" dirty="0" smtClean="0"/>
                        <a:t> on </a:t>
                      </a:r>
                      <a:r>
                        <a:rPr lang="fi-FI" baseline="0" dirty="0" err="1" smtClean="0"/>
                        <a:t>loans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-0.44***</a:t>
                      </a:r>
                    </a:p>
                    <a:p>
                      <a:r>
                        <a:rPr lang="fi-FI" dirty="0" smtClean="0"/>
                        <a:t>(0.17)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ROA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-0.21***</a:t>
                      </a:r>
                    </a:p>
                    <a:p>
                      <a:r>
                        <a:rPr lang="fi-FI" dirty="0" smtClean="0"/>
                        <a:t>(0.07)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91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social </a:t>
            </a:r>
            <a:r>
              <a:rPr lang="fi-FI" dirty="0" err="1" smtClean="0"/>
              <a:t>banks</a:t>
            </a:r>
            <a:r>
              <a:rPr lang="fi-FI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err="1" smtClean="0"/>
              <a:t>Double</a:t>
            </a:r>
            <a:r>
              <a:rPr lang="fi-FI" dirty="0" smtClean="0"/>
              <a:t> </a:t>
            </a:r>
            <a:r>
              <a:rPr lang="fi-FI" dirty="0" err="1" smtClean="0"/>
              <a:t>bottom</a:t>
            </a:r>
            <a:r>
              <a:rPr lang="fi-FI" dirty="0" smtClean="0"/>
              <a:t> </a:t>
            </a:r>
            <a:r>
              <a:rPr lang="fi-FI" dirty="0" err="1" smtClean="0"/>
              <a:t>line</a:t>
            </a:r>
            <a:r>
              <a:rPr lang="fi-FI" dirty="0" smtClean="0"/>
              <a:t>: social </a:t>
            </a:r>
            <a:r>
              <a:rPr lang="fi-FI" dirty="0" err="1" smtClean="0"/>
              <a:t>goals</a:t>
            </a:r>
            <a:r>
              <a:rPr lang="fi-FI" dirty="0" smtClean="0"/>
              <a:t> as </a:t>
            </a:r>
            <a:r>
              <a:rPr lang="fi-FI" dirty="0" err="1" smtClean="0"/>
              <a:t>important</a:t>
            </a:r>
            <a:r>
              <a:rPr lang="fi-FI" dirty="0" smtClean="0"/>
              <a:t> as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goals</a:t>
            </a:r>
            <a:endParaRPr lang="fi-FI" dirty="0" smtClean="0"/>
          </a:p>
          <a:p>
            <a:r>
              <a:rPr lang="fi-FI" b="1" dirty="0" err="1"/>
              <a:t>Fund</a:t>
            </a:r>
            <a:r>
              <a:rPr lang="fi-FI" b="1" dirty="0"/>
              <a:t> </a:t>
            </a:r>
            <a:r>
              <a:rPr lang="fi-FI" b="1" dirty="0" err="1"/>
              <a:t>primarily</a:t>
            </a:r>
            <a:r>
              <a:rPr lang="fi-FI" b="1" dirty="0"/>
              <a:t> social </a:t>
            </a:r>
            <a:r>
              <a:rPr lang="fi-FI" b="1" dirty="0" err="1" smtClean="0"/>
              <a:t>enterprises</a:t>
            </a:r>
            <a:endParaRPr lang="fi-FI" b="1" dirty="0" smtClean="0"/>
          </a:p>
          <a:p>
            <a:r>
              <a:rPr lang="fi-FI" dirty="0" err="1" smtClean="0"/>
              <a:t>Selectivity</a:t>
            </a:r>
            <a:r>
              <a:rPr lang="fi-FI" dirty="0" smtClean="0"/>
              <a:t> and </a:t>
            </a:r>
            <a:r>
              <a:rPr lang="fi-FI" dirty="0" err="1" smtClean="0"/>
              <a:t>screening</a:t>
            </a:r>
            <a:r>
              <a:rPr lang="fi-FI" dirty="0" smtClean="0"/>
              <a:t> in </a:t>
            </a:r>
            <a:r>
              <a:rPr lang="fi-FI" dirty="0" err="1" smtClean="0"/>
              <a:t>lending</a:t>
            </a:r>
            <a:endParaRPr lang="fi-FI" dirty="0"/>
          </a:p>
          <a:p>
            <a:r>
              <a:rPr lang="fi-FI" dirty="0" err="1" smtClean="0"/>
              <a:t>Stick</a:t>
            </a:r>
            <a:r>
              <a:rPr lang="fi-FI" dirty="0" smtClean="0"/>
              <a:t> </a:t>
            </a:r>
            <a:r>
              <a:rPr lang="fi-FI" dirty="0" smtClean="0"/>
              <a:t>to </a:t>
            </a:r>
            <a:r>
              <a:rPr lang="fi-FI" dirty="0" err="1" smtClean="0"/>
              <a:t>basic</a:t>
            </a:r>
            <a:r>
              <a:rPr lang="fi-FI" dirty="0" smtClean="0"/>
              <a:t> </a:t>
            </a:r>
            <a:r>
              <a:rPr lang="fi-FI" dirty="0" err="1" smtClean="0"/>
              <a:t>intermediation</a:t>
            </a:r>
            <a:r>
              <a:rPr lang="fi-FI" dirty="0" smtClean="0"/>
              <a:t> </a:t>
            </a:r>
            <a:r>
              <a:rPr lang="fi-FI" dirty="0" err="1" smtClean="0"/>
              <a:t>principles</a:t>
            </a:r>
            <a:r>
              <a:rPr lang="fi-FI" dirty="0" smtClean="0"/>
              <a:t>, </a:t>
            </a:r>
            <a:r>
              <a:rPr lang="fi-FI" dirty="0" err="1" smtClean="0"/>
              <a:t>rejection</a:t>
            </a:r>
            <a:r>
              <a:rPr lang="fi-FI" dirty="0" smtClean="0"/>
              <a:t> of </a:t>
            </a:r>
            <a:r>
              <a:rPr lang="fi-FI" dirty="0" err="1" smtClean="0"/>
              <a:t>speculative</a:t>
            </a:r>
            <a:r>
              <a:rPr lang="fi-FI" dirty="0" smtClean="0"/>
              <a:t> </a:t>
            </a:r>
            <a:r>
              <a:rPr lang="fi-FI" dirty="0" err="1" smtClean="0"/>
              <a:t>transactions</a:t>
            </a:r>
            <a:endParaRPr lang="fi-FI" dirty="0" smtClean="0"/>
          </a:p>
          <a:p>
            <a:r>
              <a:rPr lang="fi-FI" dirty="0" err="1" smtClean="0"/>
              <a:t>Heightened</a:t>
            </a:r>
            <a:r>
              <a:rPr lang="fi-FI" dirty="0" smtClean="0"/>
              <a:t> </a:t>
            </a:r>
            <a:r>
              <a:rPr lang="fi-FI" dirty="0" err="1" smtClean="0"/>
              <a:t>transparency</a:t>
            </a:r>
            <a:r>
              <a:rPr lang="fi-FI" dirty="0" smtClean="0"/>
              <a:t> in </a:t>
            </a:r>
            <a:r>
              <a:rPr lang="fi-FI" dirty="0" err="1" smtClean="0"/>
              <a:t>lending</a:t>
            </a:r>
            <a:r>
              <a:rPr lang="fi-FI" dirty="0" smtClean="0"/>
              <a:t> </a:t>
            </a:r>
            <a:endParaRPr lang="fi-FI" dirty="0" smtClean="0"/>
          </a:p>
          <a:p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studies</a:t>
            </a:r>
            <a:r>
              <a:rPr lang="fi-FI" dirty="0" smtClean="0"/>
              <a:t> (</a:t>
            </a:r>
            <a:r>
              <a:rPr lang="fi-FI" dirty="0" err="1" smtClean="0"/>
              <a:t>e.g</a:t>
            </a:r>
            <a:r>
              <a:rPr lang="fi-FI" dirty="0" smtClean="0"/>
              <a:t>.</a:t>
            </a:r>
            <a:r>
              <a:rPr lang="fi-FI" dirty="0" smtClean="0"/>
              <a:t> San José et al. 2011 JBE) look at the </a:t>
            </a:r>
            <a:r>
              <a:rPr lang="fi-FI" dirty="0" err="1" smtClean="0"/>
              <a:t>operational</a:t>
            </a:r>
            <a:r>
              <a:rPr lang="fi-FI" dirty="0" smtClean="0"/>
              <a:t> </a:t>
            </a:r>
            <a:r>
              <a:rPr lang="fi-FI" dirty="0" err="1" smtClean="0"/>
              <a:t>principles</a:t>
            </a:r>
            <a:r>
              <a:rPr lang="fi-FI" dirty="0" smtClean="0"/>
              <a:t>;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try</a:t>
            </a:r>
            <a:r>
              <a:rPr lang="fi-FI" dirty="0" smtClean="0"/>
              <a:t> to </a:t>
            </a:r>
            <a:r>
              <a:rPr lang="fi-FI" dirty="0" err="1" smtClean="0"/>
              <a:t>analyze</a:t>
            </a:r>
            <a:r>
              <a:rPr lang="fi-FI" dirty="0" smtClean="0"/>
              <a:t> the </a:t>
            </a:r>
            <a:r>
              <a:rPr lang="fi-FI" dirty="0" err="1" smtClean="0"/>
              <a:t>difference</a:t>
            </a:r>
            <a:r>
              <a:rPr lang="fi-FI" dirty="0" smtClean="0"/>
              <a:t> of social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through</a:t>
            </a:r>
            <a:r>
              <a:rPr lang="fi-FI" dirty="0" smtClean="0"/>
              <a:t> </a:t>
            </a:r>
            <a:r>
              <a:rPr lang="fi-FI" dirty="0" err="1" smtClean="0"/>
              <a:t>financial</a:t>
            </a:r>
            <a:r>
              <a:rPr lang="fi-FI" dirty="0" smtClean="0"/>
              <a:t> data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844433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Why</a:t>
            </a:r>
            <a:r>
              <a:rPr lang="fi-FI" dirty="0" smtClean="0"/>
              <a:t> is </a:t>
            </a:r>
            <a:r>
              <a:rPr lang="fi-FI" dirty="0" err="1" smtClean="0"/>
              <a:t>there</a:t>
            </a:r>
            <a:r>
              <a:rPr lang="fi-FI" dirty="0" smtClean="0"/>
              <a:t> a </a:t>
            </a:r>
            <a:r>
              <a:rPr lang="fi-FI" dirty="0" err="1" smtClean="0"/>
              <a:t>need</a:t>
            </a:r>
            <a:r>
              <a:rPr lang="fi-FI" dirty="0" smtClean="0"/>
              <a:t> for social </a:t>
            </a:r>
            <a:r>
              <a:rPr lang="fi-FI" dirty="0" err="1" smtClean="0"/>
              <a:t>banks</a:t>
            </a:r>
            <a:r>
              <a:rPr lang="fi-FI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The </a:t>
            </a:r>
            <a:r>
              <a:rPr lang="fi-FI" dirty="0" err="1" smtClean="0"/>
              <a:t>evaluation</a:t>
            </a:r>
            <a:r>
              <a:rPr lang="fi-FI" dirty="0" smtClean="0"/>
              <a:t> of social </a:t>
            </a:r>
            <a:r>
              <a:rPr lang="fi-FI" dirty="0" err="1" smtClean="0"/>
              <a:t>enterprises</a:t>
            </a:r>
            <a:r>
              <a:rPr lang="fi-FI" dirty="0" smtClean="0"/>
              <a:t> </a:t>
            </a:r>
            <a:r>
              <a:rPr lang="fi-FI" dirty="0" err="1" smtClean="0"/>
              <a:t>differs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conventional</a:t>
            </a:r>
            <a:r>
              <a:rPr lang="fi-FI" dirty="0" smtClean="0"/>
              <a:t> </a:t>
            </a:r>
            <a:r>
              <a:rPr lang="fi-FI" dirty="0" err="1" smtClean="0"/>
              <a:t>enterprises</a:t>
            </a:r>
            <a:r>
              <a:rPr lang="fi-FI" dirty="0" smtClean="0"/>
              <a:t>: social </a:t>
            </a:r>
            <a:r>
              <a:rPr lang="fi-FI" dirty="0" err="1" smtClean="0"/>
              <a:t>aspect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evaluated</a:t>
            </a:r>
            <a:r>
              <a:rPr lang="fi-FI" dirty="0" smtClean="0"/>
              <a:t> </a:t>
            </a:r>
            <a:r>
              <a:rPr lang="fi-FI" dirty="0" err="1" smtClean="0"/>
              <a:t>alongside</a:t>
            </a:r>
            <a:r>
              <a:rPr lang="fi-FI" dirty="0" smtClean="0"/>
              <a:t> the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aspect</a:t>
            </a:r>
            <a:r>
              <a:rPr lang="fi-FI" dirty="0" smtClean="0"/>
              <a:t> (</a:t>
            </a:r>
            <a:r>
              <a:rPr lang="fi-FI" dirty="0" err="1" smtClean="0"/>
              <a:t>Cornée</a:t>
            </a:r>
            <a:r>
              <a:rPr lang="fi-FI" dirty="0" smtClean="0"/>
              <a:t> and </a:t>
            </a:r>
            <a:r>
              <a:rPr lang="fi-FI" dirty="0" err="1" smtClean="0"/>
              <a:t>Szafarz</a:t>
            </a:r>
            <a:r>
              <a:rPr lang="fi-FI" dirty="0" smtClean="0"/>
              <a:t>, 2014)</a:t>
            </a:r>
          </a:p>
          <a:p>
            <a:r>
              <a:rPr lang="fi-FI" dirty="0" err="1" smtClean="0"/>
              <a:t>There</a:t>
            </a:r>
            <a:r>
              <a:rPr lang="fi-FI" dirty="0" smtClean="0"/>
              <a:t> is a </a:t>
            </a:r>
            <a:r>
              <a:rPr lang="fi-FI" dirty="0" err="1" smtClean="0"/>
              <a:t>need</a:t>
            </a:r>
            <a:r>
              <a:rPr lang="fi-FI" dirty="0" smtClean="0"/>
              <a:t> for </a:t>
            </a:r>
            <a:r>
              <a:rPr lang="fi-FI" dirty="0" err="1" smtClean="0"/>
              <a:t>specialized</a:t>
            </a:r>
            <a:r>
              <a:rPr lang="fi-FI" dirty="0" smtClean="0"/>
              <a:t> </a:t>
            </a:r>
            <a:r>
              <a:rPr lang="fi-FI" dirty="0" err="1" smtClean="0"/>
              <a:t>screening</a:t>
            </a:r>
            <a:r>
              <a:rPr lang="fi-FI" dirty="0" smtClean="0"/>
              <a:t> </a:t>
            </a:r>
            <a:r>
              <a:rPr lang="fi-FI" dirty="0" err="1" smtClean="0"/>
              <a:t>technology</a:t>
            </a:r>
            <a:r>
              <a:rPr lang="fi-FI" dirty="0" smtClean="0"/>
              <a:t> </a:t>
            </a:r>
            <a:r>
              <a:rPr lang="fi-FI" dirty="0" err="1" smtClean="0"/>
              <a:t>based</a:t>
            </a:r>
            <a:r>
              <a:rPr lang="fi-FI" dirty="0" smtClean="0"/>
              <a:t> on </a:t>
            </a:r>
            <a:r>
              <a:rPr lang="fi-FI" dirty="0" err="1" smtClean="0"/>
              <a:t>relationship</a:t>
            </a:r>
            <a:r>
              <a:rPr lang="fi-FI" dirty="0" smtClean="0"/>
              <a:t> </a:t>
            </a:r>
            <a:r>
              <a:rPr lang="fi-FI" dirty="0" err="1" smtClean="0"/>
              <a:t>lending</a:t>
            </a:r>
            <a:r>
              <a:rPr lang="fi-FI" dirty="0" smtClean="0"/>
              <a:t> and soft </a:t>
            </a:r>
            <a:r>
              <a:rPr lang="fi-FI" dirty="0" err="1" smtClean="0"/>
              <a:t>information</a:t>
            </a:r>
            <a:endParaRPr lang="fi-FI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the </a:t>
            </a:r>
            <a:r>
              <a:rPr lang="fi-FI" dirty="0" err="1" smtClean="0"/>
              <a:t>consequences</a:t>
            </a:r>
            <a:r>
              <a:rPr lang="fi-FI" dirty="0" smtClean="0"/>
              <a:t> for social </a:t>
            </a:r>
            <a:r>
              <a:rPr lang="fi-FI" dirty="0" err="1" smtClean="0"/>
              <a:t>banks</a:t>
            </a:r>
            <a:r>
              <a:rPr lang="fi-FI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 smtClean="0"/>
              <a:t>Simple</a:t>
            </a:r>
            <a:r>
              <a:rPr lang="fi-FI" dirty="0" smtClean="0"/>
              <a:t> </a:t>
            </a:r>
            <a:r>
              <a:rPr lang="fi-FI" dirty="0" err="1" smtClean="0"/>
              <a:t>intermediation</a:t>
            </a:r>
            <a:r>
              <a:rPr lang="fi-FI" dirty="0" smtClean="0"/>
              <a:t>, </a:t>
            </a:r>
            <a:r>
              <a:rPr lang="fi-FI" dirty="0" err="1" smtClean="0"/>
              <a:t>focus</a:t>
            </a:r>
            <a:r>
              <a:rPr lang="fi-FI" dirty="0" smtClean="0"/>
              <a:t> on </a:t>
            </a:r>
            <a:r>
              <a:rPr lang="fi-FI" dirty="0" err="1" smtClean="0"/>
              <a:t>loans</a:t>
            </a:r>
            <a:r>
              <a:rPr lang="fi-FI" dirty="0" smtClean="0"/>
              <a:t> (</a:t>
            </a:r>
            <a:r>
              <a:rPr lang="fi-FI" dirty="0" err="1" smtClean="0"/>
              <a:t>rather</a:t>
            </a:r>
            <a:r>
              <a:rPr lang="fi-FI" dirty="0" smtClean="0"/>
              <a:t> </a:t>
            </a:r>
            <a:r>
              <a:rPr lang="fi-FI" dirty="0" err="1" smtClean="0"/>
              <a:t>than</a:t>
            </a:r>
            <a:r>
              <a:rPr lang="fi-FI" dirty="0" smtClean="0"/>
              <a:t> </a:t>
            </a:r>
            <a:r>
              <a:rPr lang="fi-FI" dirty="0" err="1" smtClean="0"/>
              <a:t>non-interest</a:t>
            </a:r>
            <a:r>
              <a:rPr lang="fi-FI" dirty="0" smtClean="0"/>
              <a:t> </a:t>
            </a:r>
            <a:r>
              <a:rPr lang="fi-FI" dirty="0" err="1" smtClean="0"/>
              <a:t>income</a:t>
            </a:r>
            <a:r>
              <a:rPr lang="fi-FI" dirty="0" smtClean="0"/>
              <a:t> </a:t>
            </a:r>
            <a:r>
              <a:rPr lang="fi-FI" dirty="0" err="1" smtClean="0"/>
              <a:t>sources</a:t>
            </a:r>
            <a:r>
              <a:rPr lang="fi-FI" dirty="0" smtClean="0"/>
              <a:t>)</a:t>
            </a:r>
          </a:p>
          <a:p>
            <a:r>
              <a:rPr lang="fi-FI" dirty="0" smtClean="0"/>
              <a:t>On the </a:t>
            </a:r>
            <a:r>
              <a:rPr lang="fi-FI" dirty="0" err="1" smtClean="0"/>
              <a:t>funding</a:t>
            </a:r>
            <a:r>
              <a:rPr lang="fi-FI" dirty="0" smtClean="0"/>
              <a:t> side, </a:t>
            </a:r>
            <a:r>
              <a:rPr lang="fi-FI" dirty="0" err="1" smtClean="0"/>
              <a:t>reliance</a:t>
            </a:r>
            <a:r>
              <a:rPr lang="fi-FI" dirty="0" smtClean="0"/>
              <a:t> on </a:t>
            </a:r>
            <a:r>
              <a:rPr lang="fi-FI" dirty="0" err="1" smtClean="0"/>
              <a:t>deposits</a:t>
            </a:r>
            <a:r>
              <a:rPr lang="fi-FI" dirty="0" smtClean="0"/>
              <a:t> (</a:t>
            </a:r>
            <a:r>
              <a:rPr lang="fi-FI" dirty="0" err="1" smtClean="0"/>
              <a:t>rather</a:t>
            </a:r>
            <a:r>
              <a:rPr lang="fi-FI" dirty="0" smtClean="0"/>
              <a:t> </a:t>
            </a:r>
            <a:r>
              <a:rPr lang="fi-FI" dirty="0" err="1" smtClean="0"/>
              <a:t>than</a:t>
            </a:r>
            <a:r>
              <a:rPr lang="fi-FI" dirty="0" smtClean="0"/>
              <a:t> </a:t>
            </a:r>
            <a:r>
              <a:rPr lang="fi-FI" dirty="0" err="1" smtClean="0"/>
              <a:t>interbank</a:t>
            </a:r>
            <a:r>
              <a:rPr lang="fi-FI" dirty="0" smtClean="0"/>
              <a:t> </a:t>
            </a:r>
            <a:r>
              <a:rPr lang="fi-FI" dirty="0" err="1" smtClean="0"/>
              <a:t>market</a:t>
            </a:r>
            <a:r>
              <a:rPr lang="fi-FI" dirty="0" smtClean="0"/>
              <a:t> </a:t>
            </a:r>
            <a:r>
              <a:rPr lang="fi-FI" dirty="0" err="1" smtClean="0"/>
              <a:t>funding</a:t>
            </a:r>
            <a:r>
              <a:rPr lang="fi-FI" dirty="0" smtClean="0"/>
              <a:t>) to </a:t>
            </a:r>
            <a:r>
              <a:rPr lang="fi-FI" dirty="0" err="1" smtClean="0"/>
              <a:t>ensure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make</a:t>
            </a:r>
            <a:r>
              <a:rPr lang="fi-FI" dirty="0" smtClean="0"/>
              <a:t> </a:t>
            </a:r>
            <a:r>
              <a:rPr lang="fi-FI" dirty="0" err="1" smtClean="0"/>
              <a:t>long-term</a:t>
            </a:r>
            <a:r>
              <a:rPr lang="fi-FI" dirty="0" smtClean="0"/>
              <a:t> </a:t>
            </a:r>
            <a:r>
              <a:rPr lang="fi-FI" dirty="0" err="1" smtClean="0"/>
              <a:t>contracts</a:t>
            </a:r>
            <a:r>
              <a:rPr lang="fi-FI" dirty="0" smtClean="0"/>
              <a:t> with </a:t>
            </a:r>
            <a:r>
              <a:rPr lang="fi-FI" dirty="0" err="1" smtClean="0"/>
              <a:t>borrowers</a:t>
            </a:r>
            <a:r>
              <a:rPr lang="fi-FI" dirty="0" smtClean="0"/>
              <a:t> (Berlin and </a:t>
            </a:r>
            <a:r>
              <a:rPr lang="fi-FI" dirty="0" err="1" smtClean="0"/>
              <a:t>Mester</a:t>
            </a:r>
            <a:r>
              <a:rPr lang="fi-FI" dirty="0" smtClean="0"/>
              <a:t>, 1999)</a:t>
            </a:r>
          </a:p>
          <a:p>
            <a:r>
              <a:rPr lang="fi-FI" dirty="0" err="1" smtClean="0"/>
              <a:t>Depositors</a:t>
            </a:r>
            <a:r>
              <a:rPr lang="fi-FI" dirty="0" smtClean="0"/>
              <a:t> and </a:t>
            </a:r>
            <a:r>
              <a:rPr lang="fi-FI" dirty="0" err="1" smtClean="0"/>
              <a:t>investors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willing</a:t>
            </a:r>
            <a:r>
              <a:rPr lang="fi-FI" dirty="0" smtClean="0"/>
              <a:t> to </a:t>
            </a:r>
            <a:r>
              <a:rPr lang="fi-FI" dirty="0" err="1" smtClean="0"/>
              <a:t>accept</a:t>
            </a:r>
            <a:r>
              <a:rPr lang="fi-FI" dirty="0" smtClean="0"/>
              <a:t> </a:t>
            </a:r>
            <a:r>
              <a:rPr lang="fi-FI" dirty="0" err="1" smtClean="0"/>
              <a:t>lower</a:t>
            </a:r>
            <a:r>
              <a:rPr lang="fi-FI" dirty="0" smtClean="0"/>
              <a:t> </a:t>
            </a:r>
            <a:r>
              <a:rPr lang="fi-FI" dirty="0" err="1" smtClean="0"/>
              <a:t>than</a:t>
            </a:r>
            <a:r>
              <a:rPr lang="fi-FI" dirty="0" smtClean="0"/>
              <a:t> </a:t>
            </a:r>
            <a:r>
              <a:rPr lang="fi-FI" dirty="0" err="1" smtClean="0"/>
              <a:t>market</a:t>
            </a:r>
            <a:r>
              <a:rPr lang="fi-FI" dirty="0" smtClean="0"/>
              <a:t> </a:t>
            </a:r>
            <a:r>
              <a:rPr lang="fi-FI" dirty="0" err="1" smtClean="0"/>
              <a:t>rates</a:t>
            </a:r>
            <a:r>
              <a:rPr lang="fi-FI" dirty="0" smtClean="0"/>
              <a:t> of </a:t>
            </a:r>
            <a:r>
              <a:rPr lang="fi-FI" dirty="0" err="1" smtClean="0"/>
              <a:t>return</a:t>
            </a:r>
            <a:r>
              <a:rPr lang="fi-FI" dirty="0" smtClean="0"/>
              <a:t> to </a:t>
            </a:r>
            <a:r>
              <a:rPr lang="fi-FI" dirty="0" err="1" smtClean="0"/>
              <a:t>promote</a:t>
            </a:r>
            <a:r>
              <a:rPr lang="fi-FI" dirty="0" smtClean="0"/>
              <a:t> social </a:t>
            </a:r>
            <a:r>
              <a:rPr lang="fi-FI" dirty="0" err="1" smtClean="0"/>
              <a:t>goals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13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Testable</a:t>
            </a:r>
            <a:r>
              <a:rPr lang="fi-FI" dirty="0" smtClean="0"/>
              <a:t> </a:t>
            </a:r>
            <a:r>
              <a:rPr lang="fi-FI" dirty="0" err="1" smtClean="0"/>
              <a:t>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Social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</a:t>
            </a:r>
            <a:r>
              <a:rPr lang="fi-FI" dirty="0" err="1" smtClean="0"/>
              <a:t>deposit-to-asset</a:t>
            </a:r>
            <a:r>
              <a:rPr lang="fi-FI" dirty="0" smtClean="0"/>
              <a:t> </a:t>
            </a:r>
            <a:r>
              <a:rPr lang="fi-FI" dirty="0" err="1" smtClean="0"/>
              <a:t>rates</a:t>
            </a:r>
            <a:r>
              <a:rPr lang="fi-FI" dirty="0" smtClean="0"/>
              <a:t> </a:t>
            </a:r>
            <a:r>
              <a:rPr lang="fi-FI" dirty="0" err="1" smtClean="0"/>
              <a:t>than</a:t>
            </a:r>
            <a:r>
              <a:rPr lang="fi-FI" dirty="0" smtClean="0"/>
              <a:t> </a:t>
            </a:r>
            <a:r>
              <a:rPr lang="fi-FI" dirty="0" err="1" smtClean="0"/>
              <a:t>conventional</a:t>
            </a:r>
            <a:r>
              <a:rPr lang="fi-FI" dirty="0" smtClean="0"/>
              <a:t> </a:t>
            </a:r>
            <a:r>
              <a:rPr lang="fi-FI" dirty="0" err="1" smtClean="0"/>
              <a:t>banks</a:t>
            </a:r>
            <a:r>
              <a:rPr lang="fi-FI" dirty="0" smtClean="0"/>
              <a:t> (</a:t>
            </a:r>
            <a:r>
              <a:rPr lang="fi-FI" dirty="0" err="1" smtClean="0"/>
              <a:t>relationship</a:t>
            </a:r>
            <a:r>
              <a:rPr lang="fi-FI" dirty="0" smtClean="0"/>
              <a:t> </a:t>
            </a:r>
            <a:r>
              <a:rPr lang="fi-FI" dirty="0" err="1" smtClean="0"/>
              <a:t>banking</a:t>
            </a:r>
            <a:r>
              <a:rPr lang="fi-FI" dirty="0" smtClean="0"/>
              <a:t> &amp; </a:t>
            </a:r>
            <a:r>
              <a:rPr lang="fi-FI" dirty="0" err="1" smtClean="0"/>
              <a:t>screening</a:t>
            </a:r>
            <a:r>
              <a:rPr lang="fi-FI" dirty="0" smtClean="0"/>
              <a:t>)</a:t>
            </a:r>
          </a:p>
          <a:p>
            <a:r>
              <a:rPr lang="fi-FI" dirty="0" smtClean="0"/>
              <a:t>Social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</a:t>
            </a:r>
            <a:r>
              <a:rPr lang="fi-FI" dirty="0" err="1" smtClean="0"/>
              <a:t>shares</a:t>
            </a:r>
            <a:r>
              <a:rPr lang="fi-FI" dirty="0" smtClean="0"/>
              <a:t> of </a:t>
            </a:r>
            <a:r>
              <a:rPr lang="fi-FI" dirty="0" err="1" smtClean="0"/>
              <a:t>interest</a:t>
            </a:r>
            <a:r>
              <a:rPr lang="fi-FI" dirty="0" smtClean="0"/>
              <a:t> </a:t>
            </a:r>
            <a:r>
              <a:rPr lang="fi-FI" dirty="0" err="1" smtClean="0"/>
              <a:t>revenue</a:t>
            </a:r>
            <a:r>
              <a:rPr lang="fi-FI" dirty="0" smtClean="0"/>
              <a:t> of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total</a:t>
            </a:r>
            <a:r>
              <a:rPr lang="fi-FI" dirty="0" smtClean="0"/>
              <a:t> </a:t>
            </a:r>
            <a:r>
              <a:rPr lang="fi-FI" dirty="0" err="1" smtClean="0"/>
              <a:t>income</a:t>
            </a:r>
            <a:r>
              <a:rPr lang="fi-FI" dirty="0" smtClean="0"/>
              <a:t> (</a:t>
            </a:r>
            <a:r>
              <a:rPr lang="fi-FI" dirty="0" err="1" smtClean="0"/>
              <a:t>transparency</a:t>
            </a:r>
            <a:r>
              <a:rPr lang="fi-FI" dirty="0" smtClean="0"/>
              <a:t>)</a:t>
            </a:r>
          </a:p>
          <a:p>
            <a:r>
              <a:rPr lang="fi-FI" dirty="0" smtClean="0"/>
              <a:t>Social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</a:t>
            </a:r>
            <a:r>
              <a:rPr lang="fi-FI" dirty="0" err="1" smtClean="0"/>
              <a:t>loan-to-deposit</a:t>
            </a:r>
            <a:r>
              <a:rPr lang="fi-FI" dirty="0" smtClean="0"/>
              <a:t> </a:t>
            </a:r>
            <a:r>
              <a:rPr lang="fi-FI" dirty="0" err="1" smtClean="0"/>
              <a:t>gaps</a:t>
            </a:r>
            <a:r>
              <a:rPr lang="fi-FI" dirty="0" smtClean="0"/>
              <a:t> </a:t>
            </a:r>
            <a:r>
              <a:rPr lang="fi-FI" dirty="0" err="1" smtClean="0"/>
              <a:t>than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banks</a:t>
            </a:r>
            <a:r>
              <a:rPr lang="fi-FI" dirty="0" smtClean="0"/>
              <a:t> (</a:t>
            </a:r>
            <a:r>
              <a:rPr lang="fi-FI" dirty="0" err="1" smtClean="0"/>
              <a:t>intermediation</a:t>
            </a:r>
            <a:r>
              <a:rPr lang="fi-FI" dirty="0" smtClean="0"/>
              <a:t> </a:t>
            </a:r>
            <a:r>
              <a:rPr lang="fi-FI" dirty="0" err="1" smtClean="0"/>
              <a:t>efficiency</a:t>
            </a:r>
            <a:r>
              <a:rPr lang="fi-FI" dirty="0" smtClean="0"/>
              <a:t>, </a:t>
            </a:r>
            <a:r>
              <a:rPr lang="fi-FI" dirty="0" err="1" smtClean="0"/>
              <a:t>transparency</a:t>
            </a:r>
            <a:r>
              <a:rPr lang="fi-FI" dirty="0" smtClean="0"/>
              <a:t>)</a:t>
            </a:r>
          </a:p>
          <a:p>
            <a:endParaRPr lang="fi-F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94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Empirical</a:t>
            </a:r>
            <a:r>
              <a:rPr lang="fi-FI" dirty="0" smtClean="0"/>
              <a:t> </a:t>
            </a:r>
            <a:r>
              <a:rPr lang="fi-FI" dirty="0" err="1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analyze</a:t>
            </a:r>
            <a:r>
              <a:rPr lang="fi-FI" dirty="0" smtClean="0"/>
              <a:t> the </a:t>
            </a:r>
            <a:r>
              <a:rPr lang="fi-FI" dirty="0" err="1" smtClean="0"/>
              <a:t>performance</a:t>
            </a:r>
            <a:r>
              <a:rPr lang="fi-FI" dirty="0" smtClean="0"/>
              <a:t> of 30 social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compared</a:t>
            </a:r>
            <a:r>
              <a:rPr lang="fi-FI" dirty="0" smtClean="0"/>
              <a:t> with </a:t>
            </a:r>
            <a:r>
              <a:rPr lang="fi-FI" dirty="0" err="1" smtClean="0"/>
              <a:t>around</a:t>
            </a:r>
            <a:r>
              <a:rPr lang="fi-FI" dirty="0" smtClean="0"/>
              <a:t> 5,000 </a:t>
            </a:r>
            <a:r>
              <a:rPr lang="fi-FI" dirty="0" err="1" smtClean="0"/>
              <a:t>conventional</a:t>
            </a:r>
            <a:r>
              <a:rPr lang="fi-FI" dirty="0" smtClean="0"/>
              <a:t> </a:t>
            </a:r>
            <a:r>
              <a:rPr lang="fi-FI" dirty="0" err="1" smtClean="0"/>
              <a:t>banks</a:t>
            </a:r>
            <a:r>
              <a:rPr lang="fi-FI" dirty="0" smtClean="0"/>
              <a:t>, </a:t>
            </a:r>
            <a:r>
              <a:rPr lang="fi-FI" dirty="0" err="1" smtClean="0"/>
              <a:t>using</a:t>
            </a:r>
            <a:r>
              <a:rPr lang="fi-FI" dirty="0" smtClean="0"/>
              <a:t> </a:t>
            </a:r>
            <a:r>
              <a:rPr lang="fi-FI" dirty="0" err="1" smtClean="0"/>
              <a:t>Bankscope</a:t>
            </a:r>
            <a:r>
              <a:rPr lang="fi-FI" dirty="0" smtClean="0"/>
              <a:t> as </a:t>
            </a:r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 smtClean="0"/>
              <a:t>source</a:t>
            </a:r>
            <a:r>
              <a:rPr lang="fi-FI" dirty="0" smtClean="0"/>
              <a:t> of </a:t>
            </a:r>
            <a:r>
              <a:rPr lang="fi-FI" dirty="0" err="1" smtClean="0"/>
              <a:t>information</a:t>
            </a:r>
            <a:endParaRPr lang="fi-FI" dirty="0" smtClean="0"/>
          </a:p>
          <a:p>
            <a:r>
              <a:rPr lang="fi-FI" dirty="0" smtClean="0"/>
              <a:t>The </a:t>
            </a:r>
            <a:r>
              <a:rPr lang="fi-FI" dirty="0" err="1" smtClean="0"/>
              <a:t>performance</a:t>
            </a:r>
            <a:r>
              <a:rPr lang="fi-FI" dirty="0" smtClean="0"/>
              <a:t> is </a:t>
            </a:r>
            <a:r>
              <a:rPr lang="fi-FI" dirty="0" err="1" smtClean="0"/>
              <a:t>analyzed</a:t>
            </a:r>
            <a:r>
              <a:rPr lang="fi-FI" dirty="0" smtClean="0"/>
              <a:t> </a:t>
            </a:r>
            <a:r>
              <a:rPr lang="fi-FI" dirty="0" err="1" smtClean="0"/>
              <a:t>during</a:t>
            </a:r>
            <a:r>
              <a:rPr lang="fi-FI" dirty="0" smtClean="0"/>
              <a:t> the </a:t>
            </a:r>
            <a:r>
              <a:rPr lang="fi-FI" dirty="0" err="1" smtClean="0"/>
              <a:t>years</a:t>
            </a:r>
            <a:r>
              <a:rPr lang="fi-FI" dirty="0" smtClean="0"/>
              <a:t> 1998-2013</a:t>
            </a:r>
          </a:p>
          <a:p>
            <a:r>
              <a:rPr lang="fi-FI" dirty="0" err="1" smtClean="0"/>
              <a:t>Sources</a:t>
            </a:r>
            <a:r>
              <a:rPr lang="fi-FI" dirty="0" smtClean="0"/>
              <a:t> for </a:t>
            </a:r>
            <a:r>
              <a:rPr lang="fi-FI" dirty="0" err="1" smtClean="0"/>
              <a:t>identifying</a:t>
            </a:r>
            <a:r>
              <a:rPr lang="fi-FI" dirty="0" smtClean="0"/>
              <a:t> social </a:t>
            </a:r>
            <a:r>
              <a:rPr lang="fi-FI" dirty="0" err="1" smtClean="0"/>
              <a:t>banks</a:t>
            </a:r>
            <a:r>
              <a:rPr lang="fi-FI" dirty="0" smtClean="0"/>
              <a:t>: </a:t>
            </a:r>
            <a:r>
              <a:rPr lang="fi-FI" dirty="0" err="1" smtClean="0"/>
              <a:t>membership</a:t>
            </a:r>
            <a:r>
              <a:rPr lang="fi-FI" dirty="0" smtClean="0"/>
              <a:t> </a:t>
            </a:r>
            <a:r>
              <a:rPr lang="fi-FI" dirty="0" err="1" smtClean="0"/>
              <a:t>lists</a:t>
            </a:r>
            <a:r>
              <a:rPr lang="fi-FI" dirty="0" smtClean="0"/>
              <a:t> of </a:t>
            </a:r>
            <a:r>
              <a:rPr lang="fi-FI" dirty="0" err="1" smtClean="0"/>
              <a:t>relevant</a:t>
            </a:r>
            <a:r>
              <a:rPr lang="fi-FI" dirty="0" smtClean="0"/>
              <a:t> </a:t>
            </a:r>
            <a:r>
              <a:rPr lang="fi-FI" dirty="0" err="1" smtClean="0"/>
              <a:t>associations</a:t>
            </a:r>
            <a:r>
              <a:rPr lang="fi-FI" dirty="0" smtClean="0"/>
              <a:t> (FEBEA, GABV); </a:t>
            </a:r>
            <a:r>
              <a:rPr lang="fi-FI" dirty="0" err="1" smtClean="0"/>
              <a:t>previous</a:t>
            </a:r>
            <a:r>
              <a:rPr lang="fi-FI" dirty="0" smtClean="0"/>
              <a:t> </a:t>
            </a:r>
            <a:r>
              <a:rPr lang="fi-FI" dirty="0" err="1" smtClean="0"/>
              <a:t>literature</a:t>
            </a:r>
            <a:r>
              <a:rPr lang="fi-FI" dirty="0" smtClean="0"/>
              <a:t>; </a:t>
            </a:r>
            <a:r>
              <a:rPr lang="fi-FI" dirty="0" err="1" smtClean="0"/>
              <a:t>own</a:t>
            </a:r>
            <a:r>
              <a:rPr lang="fi-FI" dirty="0" smtClean="0"/>
              <a:t> internet </a:t>
            </a:r>
            <a:r>
              <a:rPr lang="fi-FI" dirty="0" err="1" smtClean="0"/>
              <a:t>searches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19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Estimated</a:t>
            </a:r>
            <a:r>
              <a:rPr lang="fi-FI" dirty="0" smtClean="0"/>
              <a:t> </a:t>
            </a:r>
            <a:r>
              <a:rPr lang="fi-FI" dirty="0" err="1" smtClean="0"/>
              <a:t>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Depvar</a:t>
            </a:r>
            <a:r>
              <a:rPr lang="fi-FI" i="1" baseline="-25000" dirty="0" err="1"/>
              <a:t>i,t</a:t>
            </a:r>
            <a:r>
              <a:rPr lang="fi-FI" dirty="0" smtClean="0"/>
              <a:t> = </a:t>
            </a:r>
            <a:r>
              <a:rPr lang="fi-FI" i="1" dirty="0" smtClean="0"/>
              <a:t>b</a:t>
            </a:r>
            <a:r>
              <a:rPr lang="fi-FI" i="1" baseline="-25000" dirty="0" smtClean="0"/>
              <a:t>1 </a:t>
            </a:r>
            <a:r>
              <a:rPr lang="fi-FI" i="1" dirty="0" err="1" smtClean="0"/>
              <a:t>Socialbank</a:t>
            </a:r>
            <a:r>
              <a:rPr lang="fi-FI" i="1" baseline="-25000" dirty="0" err="1" smtClean="0"/>
              <a:t>i</a:t>
            </a:r>
            <a:r>
              <a:rPr lang="fi-FI" i="1" dirty="0" smtClean="0"/>
              <a:t> + b</a:t>
            </a:r>
            <a:r>
              <a:rPr lang="fi-FI" i="1" baseline="-25000" dirty="0" smtClean="0"/>
              <a:t>2</a:t>
            </a:r>
            <a:r>
              <a:rPr lang="fi-FI" i="1" dirty="0" smtClean="0"/>
              <a:t>size</a:t>
            </a:r>
            <a:r>
              <a:rPr lang="fi-FI" i="1" baseline="-25000" dirty="0" smtClean="0"/>
              <a:t>i,t</a:t>
            </a:r>
            <a:r>
              <a:rPr lang="fi-FI" i="1" dirty="0" smtClean="0"/>
              <a:t> </a:t>
            </a:r>
            <a:r>
              <a:rPr lang="fi-FI" dirty="0" smtClean="0"/>
              <a:t>+ </a:t>
            </a:r>
            <a:r>
              <a:rPr lang="fi-FI" i="1" dirty="0" err="1" smtClean="0"/>
              <a:t>stake</a:t>
            </a:r>
            <a:r>
              <a:rPr lang="fi-FI" i="1" baseline="-25000" dirty="0" err="1" smtClean="0"/>
              <a:t>i</a:t>
            </a:r>
            <a:r>
              <a:rPr lang="fi-FI" i="1" baseline="-25000" dirty="0" smtClean="0"/>
              <a:t> </a:t>
            </a:r>
            <a:r>
              <a:rPr lang="fi-FI" dirty="0" smtClean="0"/>
              <a:t>+ </a:t>
            </a:r>
            <a:r>
              <a:rPr lang="fi-FI" i="1" dirty="0" err="1" smtClean="0"/>
              <a:t>year</a:t>
            </a:r>
            <a:r>
              <a:rPr lang="fi-FI" i="1" baseline="-25000" dirty="0" err="1" smtClean="0"/>
              <a:t>t</a:t>
            </a:r>
            <a:r>
              <a:rPr lang="fi-FI" i="1" dirty="0" smtClean="0"/>
              <a:t> + country </a:t>
            </a:r>
            <a:r>
              <a:rPr lang="fi-FI" i="1" baseline="-25000" dirty="0" smtClean="0"/>
              <a:t>i</a:t>
            </a:r>
            <a:r>
              <a:rPr lang="fi-FI" i="1" dirty="0" smtClean="0"/>
              <a:t> </a:t>
            </a:r>
            <a:r>
              <a:rPr lang="fi-FI" dirty="0" smtClean="0"/>
              <a:t>+ </a:t>
            </a:r>
            <a:r>
              <a:rPr lang="fi-FI" dirty="0" err="1" smtClean="0"/>
              <a:t>e</a:t>
            </a:r>
            <a:r>
              <a:rPr lang="fi-FI" baseline="-25000" dirty="0" err="1" smtClean="0"/>
              <a:t>i,t</a:t>
            </a:r>
            <a:r>
              <a:rPr lang="fi-FI" dirty="0" smtClean="0"/>
              <a:t>,</a:t>
            </a:r>
          </a:p>
          <a:p>
            <a:r>
              <a:rPr lang="fi-FI" dirty="0" smtClean="0"/>
              <a:t>The </a:t>
            </a:r>
            <a:r>
              <a:rPr lang="fi-FI" dirty="0" err="1" smtClean="0"/>
              <a:t>dependent</a:t>
            </a:r>
            <a:r>
              <a:rPr lang="fi-FI" dirty="0" smtClean="0"/>
              <a:t> </a:t>
            </a:r>
            <a:r>
              <a:rPr lang="fi-FI" dirty="0" err="1" smtClean="0"/>
              <a:t>variables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: </a:t>
            </a:r>
            <a:r>
              <a:rPr lang="fi-FI" dirty="0" err="1" smtClean="0"/>
              <a:t>Deposit-to-asset</a:t>
            </a:r>
            <a:r>
              <a:rPr lang="fi-FI" dirty="0" smtClean="0"/>
              <a:t> </a:t>
            </a:r>
            <a:r>
              <a:rPr lang="fi-FI" dirty="0" err="1" smtClean="0"/>
              <a:t>ratios</a:t>
            </a:r>
            <a:r>
              <a:rPr lang="fi-FI" dirty="0" smtClean="0"/>
              <a:t> (DTA), </a:t>
            </a:r>
            <a:r>
              <a:rPr lang="fi-FI" dirty="0" err="1" smtClean="0"/>
              <a:t>Interest-to-income</a:t>
            </a:r>
            <a:r>
              <a:rPr lang="fi-FI" dirty="0" smtClean="0"/>
              <a:t> </a:t>
            </a:r>
            <a:r>
              <a:rPr lang="fi-FI" dirty="0" err="1" smtClean="0"/>
              <a:t>share</a:t>
            </a:r>
            <a:r>
              <a:rPr lang="fi-FI" dirty="0" smtClean="0"/>
              <a:t> (IIS), </a:t>
            </a:r>
            <a:r>
              <a:rPr lang="fi-FI" dirty="0" err="1" smtClean="0"/>
              <a:t>Loan-minus</a:t>
            </a:r>
            <a:r>
              <a:rPr lang="fi-FI" dirty="0" err="1" smtClean="0"/>
              <a:t>-deposit</a:t>
            </a:r>
            <a:r>
              <a:rPr lang="fi-FI" dirty="0" smtClean="0"/>
              <a:t> (LMD)</a:t>
            </a:r>
            <a:endParaRPr lang="fi-FI" dirty="0" smtClean="0"/>
          </a:p>
          <a:p>
            <a:r>
              <a:rPr lang="fi-FI" dirty="0"/>
              <a:t>C</a:t>
            </a:r>
            <a:r>
              <a:rPr lang="fi-FI" dirty="0" smtClean="0"/>
              <a:t>ontrols </a:t>
            </a:r>
            <a:r>
              <a:rPr lang="fi-FI" dirty="0" err="1" smtClean="0"/>
              <a:t>include</a:t>
            </a:r>
            <a:r>
              <a:rPr lang="fi-FI" dirty="0" smtClean="0"/>
              <a:t> </a:t>
            </a:r>
            <a:r>
              <a:rPr lang="fi-FI" dirty="0" err="1" smtClean="0"/>
              <a:t>log</a:t>
            </a:r>
            <a:r>
              <a:rPr lang="fi-FI" dirty="0" smtClean="0"/>
              <a:t> of </a:t>
            </a:r>
            <a:r>
              <a:rPr lang="fi-FI" dirty="0" err="1" smtClean="0"/>
              <a:t>assets</a:t>
            </a:r>
            <a:r>
              <a:rPr lang="fi-FI" dirty="0" smtClean="0"/>
              <a:t> (</a:t>
            </a:r>
            <a:r>
              <a:rPr lang="fi-FI" dirty="0" err="1" smtClean="0"/>
              <a:t>size</a:t>
            </a:r>
            <a:r>
              <a:rPr lang="fi-FI" dirty="0" smtClean="0"/>
              <a:t>), </a:t>
            </a:r>
            <a:r>
              <a:rPr lang="fi-FI" dirty="0" err="1" smtClean="0"/>
              <a:t>year</a:t>
            </a:r>
            <a:r>
              <a:rPr lang="fi-FI" dirty="0" smtClean="0"/>
              <a:t> </a:t>
            </a:r>
            <a:r>
              <a:rPr lang="fi-FI" dirty="0" err="1" smtClean="0"/>
              <a:t>dummies</a:t>
            </a:r>
            <a:r>
              <a:rPr lang="fi-FI" dirty="0" smtClean="0"/>
              <a:t>, country </a:t>
            </a:r>
            <a:r>
              <a:rPr lang="fi-FI" dirty="0" err="1" smtClean="0"/>
              <a:t>dummies</a:t>
            </a:r>
            <a:r>
              <a:rPr lang="fi-FI" dirty="0" smtClean="0"/>
              <a:t>, and </a:t>
            </a:r>
            <a:r>
              <a:rPr lang="fi-FI" dirty="0" err="1" smtClean="0"/>
              <a:t>dummy</a:t>
            </a:r>
            <a:r>
              <a:rPr lang="fi-FI" dirty="0" smtClean="0"/>
              <a:t> for </a:t>
            </a:r>
            <a:r>
              <a:rPr lang="fi-FI" dirty="0" err="1" smtClean="0"/>
              <a:t>stakeholder</a:t>
            </a:r>
            <a:r>
              <a:rPr lang="fi-FI" dirty="0" smtClean="0"/>
              <a:t> (</a:t>
            </a:r>
            <a:r>
              <a:rPr lang="fi-FI" dirty="0" err="1" smtClean="0"/>
              <a:t>cooperative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savings</a:t>
            </a:r>
            <a:r>
              <a:rPr lang="fi-FI" dirty="0" smtClean="0"/>
              <a:t>) </a:t>
            </a:r>
            <a:r>
              <a:rPr lang="fi-FI" dirty="0" err="1" smtClean="0"/>
              <a:t>banks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914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Results</a:t>
            </a:r>
            <a:r>
              <a:rPr lang="fi-FI" dirty="0" smtClean="0"/>
              <a:t>: </a:t>
            </a:r>
            <a:r>
              <a:rPr lang="fi-FI" dirty="0" err="1" smtClean="0"/>
              <a:t>coefficients</a:t>
            </a:r>
            <a:r>
              <a:rPr lang="fi-FI" dirty="0" smtClean="0"/>
              <a:t> of social </a:t>
            </a:r>
            <a:r>
              <a:rPr lang="fi-FI" dirty="0" err="1" smtClean="0"/>
              <a:t>banks</a:t>
            </a:r>
            <a:r>
              <a:rPr lang="fi-FI" dirty="0" smtClean="0"/>
              <a:t> (</a:t>
            </a:r>
            <a:r>
              <a:rPr lang="fi-FI" dirty="0" err="1" smtClean="0"/>
              <a:t>standard</a:t>
            </a:r>
            <a:r>
              <a:rPr lang="fi-FI" dirty="0" smtClean="0"/>
              <a:t> </a:t>
            </a:r>
            <a:r>
              <a:rPr lang="fi-FI" dirty="0" err="1" smtClean="0"/>
              <a:t>errors</a:t>
            </a:r>
            <a:r>
              <a:rPr lang="fi-FI" dirty="0" smtClean="0"/>
              <a:t> in </a:t>
            </a:r>
            <a:r>
              <a:rPr lang="fi-FI" dirty="0" err="1" smtClean="0"/>
              <a:t>parentheses</a:t>
            </a:r>
            <a:r>
              <a:rPr lang="fi-FI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542911"/>
              </p:ext>
            </p:extLst>
          </p:nvPr>
        </p:nvGraphicFramePr>
        <p:xfrm>
          <a:off x="457200" y="1600200"/>
          <a:ext cx="8229600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Deposit-to-asset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ratio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8.93**</a:t>
                      </a:r>
                    </a:p>
                    <a:p>
                      <a:r>
                        <a:rPr lang="fi-FI" dirty="0" smtClean="0"/>
                        <a:t>(3.78)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Interest-income-share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8.84**</a:t>
                      </a:r>
                    </a:p>
                    <a:p>
                      <a:r>
                        <a:rPr lang="fi-FI" dirty="0" smtClean="0"/>
                        <a:t>(3.64)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Loan-minus-deposits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-9.53**</a:t>
                      </a:r>
                    </a:p>
                    <a:p>
                      <a:r>
                        <a:rPr lang="fi-FI" dirty="0" smtClean="0"/>
                        <a:t>(3.95)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93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 smtClean="0"/>
              <a:t>There</a:t>
            </a:r>
            <a:r>
              <a:rPr lang="fi-FI" dirty="0" smtClean="0"/>
              <a:t> is </a:t>
            </a:r>
            <a:r>
              <a:rPr lang="fi-FI" dirty="0" err="1" smtClean="0"/>
              <a:t>support</a:t>
            </a:r>
            <a:r>
              <a:rPr lang="fi-FI" dirty="0" smtClean="0"/>
              <a:t> for the </a:t>
            </a:r>
            <a:r>
              <a:rPr lang="fi-FI" dirty="0" err="1" smtClean="0"/>
              <a:t>hypotheses</a:t>
            </a:r>
            <a:r>
              <a:rPr lang="fi-FI" dirty="0" smtClean="0"/>
              <a:t> of </a:t>
            </a:r>
            <a:r>
              <a:rPr lang="fi-FI" dirty="0" err="1" smtClean="0"/>
              <a:t>greater</a:t>
            </a:r>
            <a:r>
              <a:rPr lang="fi-FI" dirty="0" smtClean="0"/>
              <a:t> </a:t>
            </a:r>
            <a:r>
              <a:rPr lang="fi-FI" dirty="0" err="1" smtClean="0"/>
              <a:t>selectivity</a:t>
            </a:r>
            <a:r>
              <a:rPr lang="fi-FI" dirty="0" smtClean="0"/>
              <a:t> and </a:t>
            </a:r>
            <a:r>
              <a:rPr lang="fi-FI" dirty="0" err="1" smtClean="0"/>
              <a:t>transparency</a:t>
            </a:r>
            <a:endParaRPr lang="fi-FI" dirty="0" smtClean="0"/>
          </a:p>
          <a:p>
            <a:r>
              <a:rPr lang="fi-FI" dirty="0" err="1" smtClean="0"/>
              <a:t>However</a:t>
            </a:r>
            <a:r>
              <a:rPr lang="fi-FI" dirty="0" smtClean="0"/>
              <a:t>, social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lower</a:t>
            </a:r>
            <a:r>
              <a:rPr lang="fi-FI" dirty="0" smtClean="0"/>
              <a:t> </a:t>
            </a:r>
            <a:r>
              <a:rPr lang="fi-FI" dirty="0" err="1" smtClean="0"/>
              <a:t>intermediation</a:t>
            </a:r>
            <a:r>
              <a:rPr lang="fi-FI" dirty="0" smtClean="0"/>
              <a:t> </a:t>
            </a:r>
            <a:r>
              <a:rPr lang="fi-FI" dirty="0" err="1" smtClean="0"/>
              <a:t>efficiency</a:t>
            </a:r>
            <a:r>
              <a:rPr lang="fi-FI" dirty="0" smtClean="0"/>
              <a:t>;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indicate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at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point</a:t>
            </a:r>
            <a:r>
              <a:rPr lang="fi-FI" dirty="0" smtClean="0"/>
              <a:t> </a:t>
            </a:r>
            <a:r>
              <a:rPr lang="fi-FI" dirty="0" err="1" smtClean="0"/>
              <a:t>selectivity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lead</a:t>
            </a:r>
            <a:r>
              <a:rPr lang="fi-FI" dirty="0" smtClean="0"/>
              <a:t> to </a:t>
            </a:r>
            <a:r>
              <a:rPr lang="fi-FI" dirty="0" err="1" smtClean="0"/>
              <a:t>excess</a:t>
            </a:r>
            <a:r>
              <a:rPr lang="fi-FI" dirty="0" smtClean="0"/>
              <a:t> </a:t>
            </a:r>
            <a:r>
              <a:rPr lang="fi-FI" dirty="0" err="1" smtClean="0"/>
              <a:t>deposits</a:t>
            </a:r>
            <a:r>
              <a:rPr lang="fi-FI" dirty="0" smtClean="0"/>
              <a:t> (</a:t>
            </a:r>
            <a:r>
              <a:rPr lang="fi-FI" dirty="0" err="1" smtClean="0"/>
              <a:t>liquidity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result</a:t>
            </a:r>
            <a:r>
              <a:rPr lang="fi-FI" dirty="0" smtClean="0"/>
              <a:t> is </a:t>
            </a:r>
            <a:r>
              <a:rPr lang="fi-FI" dirty="0" err="1" smtClean="0"/>
              <a:t>interesting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r>
              <a:rPr lang="fi-FI" dirty="0" smtClean="0"/>
              <a:t> in the </a:t>
            </a:r>
            <a:r>
              <a:rPr lang="fi-FI" dirty="0" err="1" smtClean="0"/>
              <a:t>light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of the </a:t>
            </a:r>
            <a:r>
              <a:rPr lang="fi-FI" dirty="0" err="1" smtClean="0"/>
              <a:t>evidence</a:t>
            </a:r>
            <a:r>
              <a:rPr lang="fi-FI" dirty="0" smtClean="0"/>
              <a:t> (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reported</a:t>
            </a:r>
            <a:r>
              <a:rPr lang="fi-FI" dirty="0" smtClean="0"/>
              <a:t> in the </a:t>
            </a:r>
            <a:r>
              <a:rPr lang="fi-FI" dirty="0" err="1" smtClean="0"/>
              <a:t>paper</a:t>
            </a:r>
            <a:r>
              <a:rPr lang="fi-FI" dirty="0" smtClean="0"/>
              <a:t>) </a:t>
            </a:r>
            <a:r>
              <a:rPr lang="fi-FI" dirty="0" err="1" smtClean="0"/>
              <a:t>that</a:t>
            </a:r>
            <a:r>
              <a:rPr lang="fi-FI" dirty="0" smtClean="0"/>
              <a:t> social </a:t>
            </a:r>
            <a:r>
              <a:rPr lang="fi-FI" dirty="0" err="1" smtClean="0"/>
              <a:t>banks</a:t>
            </a:r>
            <a:r>
              <a:rPr lang="fi-FI" dirty="0" smtClean="0"/>
              <a:t> </a:t>
            </a:r>
            <a:r>
              <a:rPr lang="fi-FI" dirty="0" err="1" smtClean="0"/>
              <a:t>give</a:t>
            </a:r>
            <a:r>
              <a:rPr lang="fi-FI" dirty="0" smtClean="0"/>
              <a:t> </a:t>
            </a:r>
            <a:r>
              <a:rPr lang="fi-FI" dirty="0" err="1" smtClean="0"/>
              <a:t>loans</a:t>
            </a:r>
            <a:r>
              <a:rPr lang="fi-FI" dirty="0" smtClean="0"/>
              <a:t> in </a:t>
            </a:r>
            <a:r>
              <a:rPr lang="fi-FI" dirty="0" err="1" smtClean="0"/>
              <a:t>preferential</a:t>
            </a:r>
            <a:r>
              <a:rPr lang="fi-FI" dirty="0" smtClean="0"/>
              <a:t> </a:t>
            </a:r>
            <a:r>
              <a:rPr lang="fi-FI" dirty="0" err="1" smtClean="0"/>
              <a:t>interest</a:t>
            </a:r>
            <a:r>
              <a:rPr lang="fi-FI" dirty="0" smtClean="0"/>
              <a:t> </a:t>
            </a:r>
            <a:r>
              <a:rPr lang="fi-FI" dirty="0" err="1" smtClean="0"/>
              <a:t>rates</a:t>
            </a:r>
            <a:r>
              <a:rPr lang="fi-FI" dirty="0" smtClean="0"/>
              <a:t> at the </a:t>
            </a:r>
            <a:r>
              <a:rPr lang="fi-FI" dirty="0" err="1" smtClean="0"/>
              <a:t>expense</a:t>
            </a:r>
            <a:r>
              <a:rPr lang="fi-FI" dirty="0" smtClean="0"/>
              <a:t> of </a:t>
            </a:r>
            <a:r>
              <a:rPr lang="fi-FI" dirty="0" err="1" smtClean="0"/>
              <a:t>depositors</a:t>
            </a:r>
            <a:r>
              <a:rPr lang="fi-FI" dirty="0" smtClean="0"/>
              <a:t> and </a:t>
            </a:r>
            <a:r>
              <a:rPr lang="fi-FI" dirty="0" err="1" smtClean="0"/>
              <a:t>investors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98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1921</TotalTime>
  <Words>531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Selectivity and Transparency in Social Banking: Evidence from Europe</vt:lpstr>
      <vt:lpstr>What are social banks?</vt:lpstr>
      <vt:lpstr>Why is there a need for social banks?</vt:lpstr>
      <vt:lpstr>What are the consequences for social banks?</vt:lpstr>
      <vt:lpstr>Testable hypotheses</vt:lpstr>
      <vt:lpstr>Empirical analysis</vt:lpstr>
      <vt:lpstr>Estimated equation</vt:lpstr>
      <vt:lpstr>Results: coefficients of social banks (standard errors in parentheses)</vt:lpstr>
      <vt:lpstr>Discussion</vt:lpstr>
      <vt:lpstr>Some further results: coefficients of social banks (standard errors in parenthesis)</vt:lpstr>
    </vt:vector>
  </TitlesOfParts>
  <Company>University of Vaasa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Social Banks Really Different? Evidence from Europe</dc:title>
  <dc:creator>Panu Kalmi</dc:creator>
  <cp:lastModifiedBy>Panu Kalmi</cp:lastModifiedBy>
  <cp:revision>29</cp:revision>
  <cp:lastPrinted>2015-12-29T19:18:58Z</cp:lastPrinted>
  <dcterms:created xsi:type="dcterms:W3CDTF">2015-06-17T05:44:29Z</dcterms:created>
  <dcterms:modified xsi:type="dcterms:W3CDTF">2015-12-29T19:20:11Z</dcterms:modified>
</cp:coreProperties>
</file>