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297" r:id="rId3"/>
    <p:sldId id="298" r:id="rId4"/>
    <p:sldId id="318" r:id="rId5"/>
    <p:sldId id="263" r:id="rId6"/>
    <p:sldId id="314" r:id="rId7"/>
    <p:sldId id="267" r:id="rId8"/>
    <p:sldId id="313" r:id="rId9"/>
    <p:sldId id="285" r:id="rId10"/>
    <p:sldId id="269" r:id="rId11"/>
    <p:sldId id="300" r:id="rId12"/>
    <p:sldId id="273" r:id="rId13"/>
    <p:sldId id="274" r:id="rId14"/>
    <p:sldId id="278" r:id="rId15"/>
    <p:sldId id="277" r:id="rId16"/>
    <p:sldId id="287" r:id="rId17"/>
    <p:sldId id="307" r:id="rId18"/>
    <p:sldId id="309" r:id="rId19"/>
    <p:sldId id="308" r:id="rId20"/>
    <p:sldId id="302" r:id="rId21"/>
    <p:sldId id="315" r:id="rId22"/>
    <p:sldId id="316" r:id="rId23"/>
    <p:sldId id="311" r:id="rId24"/>
    <p:sldId id="317" r:id="rId2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ith, L. Douglas" initials="SL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CCFF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9" autoAdjust="0"/>
    <p:restoredTop sz="94638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56A72B-D432-4FA8-8843-02E1C29B60C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347546-F16D-48F1-9B5D-F0764FCD3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2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680D2F-DE14-4434-A5FC-0FC610B0C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80D2F-DE14-4434-A5FC-0FC610B0CE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C2DB-D249-40A6-B562-236B2199C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Business and Industrial  Studies</a:t>
            </a:r>
          </a:p>
          <a:p>
            <a:pPr>
              <a:defRPr/>
            </a:pPr>
            <a:r>
              <a:rPr lang="en-US" dirty="0"/>
              <a:t>University of Missouri-St. Louis</a:t>
            </a:r>
          </a:p>
          <a:p>
            <a:pPr>
              <a:defRPr/>
            </a:pPr>
            <a:r>
              <a:rPr lang="en-US" dirty="0"/>
              <a:t>(314) 516-6108</a:t>
            </a:r>
          </a:p>
          <a:p>
            <a:pPr>
              <a:defRPr/>
            </a:pPr>
            <a:r>
              <a:rPr lang="en-US" dirty="0"/>
              <a:t>ldsmith@umsl.edu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4702-9EC2-4FF5-B43C-851BD80B4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Business and Industrial  Studies</a:t>
            </a:r>
          </a:p>
          <a:p>
            <a:pPr>
              <a:defRPr/>
            </a:pPr>
            <a:r>
              <a:rPr lang="en-US" dirty="0"/>
              <a:t>University of Missouri-St. Louis</a:t>
            </a:r>
          </a:p>
          <a:p>
            <a:pPr>
              <a:defRPr/>
            </a:pPr>
            <a:r>
              <a:rPr lang="en-US" dirty="0"/>
              <a:t>(314) 516-6108</a:t>
            </a:r>
          </a:p>
          <a:p>
            <a:pPr>
              <a:defRPr/>
            </a:pPr>
            <a:r>
              <a:rPr lang="en-US" dirty="0"/>
              <a:t>ldsmith@umsl.edu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3A2F-4451-4F7B-8D48-BB604DFBF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Business and Industrial  Studies University of Missouri-St. Louis (314) 516-6108 ldsmith@umsl.edu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106A-1FE6-4AD5-8B9A-C51A2DA85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Business and Industrial  Studies</a:t>
            </a:r>
          </a:p>
          <a:p>
            <a:pPr>
              <a:defRPr/>
            </a:pPr>
            <a:r>
              <a:rPr lang="en-US" dirty="0"/>
              <a:t>University of Missouri-St. Louis</a:t>
            </a:r>
          </a:p>
          <a:p>
            <a:pPr>
              <a:defRPr/>
            </a:pPr>
            <a:r>
              <a:rPr lang="en-US" dirty="0"/>
              <a:t>(314) 516-6108</a:t>
            </a:r>
          </a:p>
          <a:p>
            <a:pPr>
              <a:defRPr/>
            </a:pPr>
            <a:r>
              <a:rPr lang="en-US" dirty="0"/>
              <a:t>ldsmith@umsl.edu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9CD6-352A-49F2-880D-547AB51E3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Business and Industrial  Studies</a:t>
            </a:r>
          </a:p>
          <a:p>
            <a:pPr>
              <a:defRPr/>
            </a:pPr>
            <a:r>
              <a:rPr lang="en-US" dirty="0"/>
              <a:t>University of Missouri-St. Louis</a:t>
            </a:r>
          </a:p>
          <a:p>
            <a:pPr>
              <a:defRPr/>
            </a:pPr>
            <a:r>
              <a:rPr lang="en-US" dirty="0"/>
              <a:t>(314) 516-6108</a:t>
            </a:r>
          </a:p>
          <a:p>
            <a:pPr>
              <a:defRPr/>
            </a:pPr>
            <a:r>
              <a:rPr lang="en-US" dirty="0"/>
              <a:t>ldsmith@umsl.edu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8B99-4DF0-4313-8CD4-4E469D9A7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Business and Industrial  Studies University of Missouri-St. Louis (314) 516-6108 ldsmith@umsl.edu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BB99-BC6A-41A1-B1F4-F5D4DC3EF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Business and Industrial  Studies University of Missouri-St. Louis (314) 516-6108 ldsmith@umsl.edu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3DBD-FFB6-4250-BEF5-17A27A173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Business and Industrial  Studies</a:t>
            </a:r>
          </a:p>
          <a:p>
            <a:pPr>
              <a:defRPr/>
            </a:pPr>
            <a:r>
              <a:rPr lang="en-US" dirty="0"/>
              <a:t>University of Missouri-St. Louis</a:t>
            </a:r>
          </a:p>
          <a:p>
            <a:pPr>
              <a:defRPr/>
            </a:pPr>
            <a:r>
              <a:rPr lang="en-US" dirty="0"/>
              <a:t>(314) 516-6108</a:t>
            </a:r>
          </a:p>
          <a:p>
            <a:pPr>
              <a:defRPr/>
            </a:pPr>
            <a:r>
              <a:rPr lang="en-US" dirty="0"/>
              <a:t>ldsmith@umsl.edu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759F-A8D0-4EC1-BCDE-91D5F04DF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Business and Industrial  Studies</a:t>
            </a:r>
          </a:p>
          <a:p>
            <a:pPr>
              <a:defRPr/>
            </a:pPr>
            <a:r>
              <a:rPr lang="en-US" dirty="0"/>
              <a:t>University of Missouri-St. Louis</a:t>
            </a:r>
          </a:p>
          <a:p>
            <a:pPr>
              <a:defRPr/>
            </a:pPr>
            <a:r>
              <a:rPr lang="en-US" dirty="0"/>
              <a:t>(314) 516-6108</a:t>
            </a:r>
          </a:p>
          <a:p>
            <a:pPr>
              <a:defRPr/>
            </a:pPr>
            <a:r>
              <a:rPr lang="en-US" dirty="0"/>
              <a:t>ldsmith@umsl.edu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8000">
              <a:srgbClr val="85C2FF">
                <a:alpha val="47000"/>
              </a:srgbClr>
            </a:gs>
            <a:gs pos="99000">
              <a:srgbClr val="C4D6EB">
                <a:alpha val="51000"/>
                <a:lumMod val="56000"/>
                <a:lumOff val="44000"/>
              </a:srgbClr>
            </a:gs>
            <a:gs pos="100000">
              <a:srgbClr val="FFEBFA">
                <a:alpha val="49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</a:t>
            </a:r>
            <a:r>
              <a:rPr lang="en-US" dirty="0" err="1" smtClean="0"/>
              <a:t>editMaster</a:t>
            </a:r>
            <a:r>
              <a:rPr lang="en-US" dirty="0" smtClean="0"/>
              <a:t>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857F6C-C4C1-4F5C-A5A2-D23CFD9CD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7" descr="C:\logo-bw.t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6249988"/>
            <a:ext cx="4667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1722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 smtClean="0"/>
            </a:lvl1pPr>
          </a:lstStyle>
          <a:p>
            <a:pPr>
              <a:defRPr/>
            </a:pPr>
            <a:r>
              <a:rPr lang="en-US" dirty="0"/>
              <a:t>Center for Business and Industrial  Studies University of Missouri-St. Louis (314) 516-6108 ldsmith@umsl.edu</a:t>
            </a:r>
          </a:p>
        </p:txBody>
      </p:sp>
      <p:pic>
        <p:nvPicPr>
          <p:cNvPr id="8" name="Picture 7" descr="http://www.komu.com/images/news/2013-03/Ameren-Missouri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6167437"/>
            <a:ext cx="13811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0" r:id="rId3"/>
    <p:sldLayoutId id="2147483725" r:id="rId4"/>
    <p:sldLayoutId id="2147483726" r:id="rId5"/>
    <p:sldLayoutId id="2147483721" r:id="rId6"/>
    <p:sldLayoutId id="2147483722" r:id="rId7"/>
    <p:sldLayoutId id="2147483727" r:id="rId8"/>
    <p:sldLayoutId id="2147483728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&amp;imgrefurl=http://thinkplanwin.com/communication/&amp;h=0&amp;w=0&amp;tbnid=SEAW0lhDmI-fXM&amp;zoom=1&amp;tbnh=141&amp;tbnw=240&amp;docid=8vlVjAuxWnb3sM&amp;tbm=isch&amp;ei=FDxpU9e_C6O08QGY94DIBQ&amp;ved=0CAUQsCUoA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imgres?imgurl&amp;imgrefurl=http://www.inc.com/magazine/201209/leigh-buchanan/life-after-the-inc-500-william-roetzheim-marotz.html&amp;h=0&amp;w=0&amp;tbnid=C1o4mvyBvV9zHM&amp;zoom=1&amp;tbnh=153&amp;tbnw=330&amp;docid=V1CG7kpWXK_GRM&amp;tbm=isch&amp;ei=j1RpU8njH8i-8QGk7oHQBA&amp;ved=0CAUQsCUoA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/>
          <a:lstStyle/>
          <a:p>
            <a:r>
              <a:rPr lang="en-US" b="1" dirty="0" smtClean="0"/>
              <a:t>Assessing Residential Customer Satisfaction </a:t>
            </a:r>
            <a:br>
              <a:rPr lang="en-US" b="1" dirty="0" smtClean="0"/>
            </a:br>
            <a:r>
              <a:rPr lang="en-US" b="1" dirty="0" smtClean="0"/>
              <a:t>for Large Electric Utilities</a:t>
            </a:r>
            <a:endParaRPr lang="en-US" dirty="0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  <p:pic>
        <p:nvPicPr>
          <p:cNvPr id="6" name="Picture 5" descr="electricity-post-100199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828800"/>
            <a:ext cx="2514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0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704335"/>
          </a:xfrm>
        </p:spPr>
        <p:txBody>
          <a:bodyPr/>
          <a:lstStyle/>
          <a:p>
            <a:pPr algn="l"/>
            <a:r>
              <a:rPr lang="en-US" dirty="0" smtClean="0"/>
              <a:t>Beyond maximizing actual power quality and reliability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382000" cy="1480101"/>
          </a:xfrm>
        </p:spPr>
        <p:txBody>
          <a:bodyPr/>
          <a:lstStyle/>
          <a:p>
            <a:r>
              <a:rPr lang="en-US" dirty="0" smtClean="0"/>
              <a:t>Customers with high monthly bills give lower ratings for  </a:t>
            </a:r>
            <a:r>
              <a:rPr lang="en-US" dirty="0"/>
              <a:t>power quality and reliability and </a:t>
            </a:r>
            <a:r>
              <a:rPr lang="en-US" dirty="0" smtClean="0"/>
              <a:t>lower ratings on other dimensions as well.</a:t>
            </a:r>
          </a:p>
          <a:p>
            <a:endParaRPr lang="en-US" sz="1000" dirty="0" smtClean="0"/>
          </a:p>
          <a:p>
            <a:r>
              <a:rPr lang="en-US" dirty="0" smtClean="0"/>
              <a:t>Moving the meter a little for reliability (and price) matters more for overall ratings than moving the meter the same amount on other dimensions.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" y="12192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Ameren’s average ratings for power quality and reliability are quite high but not as high as other utilities that seem to deliver comparable levels of </a:t>
            </a:r>
            <a:r>
              <a:rPr lang="en-US" sz="2000" dirty="0" smtClean="0"/>
              <a:t>service.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8600" y="2438400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Good communications around outages  and good predictions of restoration times  help customer ratings of reliability and customer service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48130" name="Picture 2" descr="https://encrypted-tbn0.gstatic.com/images?q=tbn:ANd9GcSbSUdmWRAa6ZOnozTxTvG--7Ifr73PQ0AqWJaklaFppyEHQ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57400"/>
            <a:ext cx="2438400" cy="1762126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724400" cy="609600"/>
          </a:xfrm>
        </p:spPr>
        <p:txBody>
          <a:bodyPr/>
          <a:lstStyle/>
          <a:p>
            <a:r>
              <a:rPr lang="en-US" dirty="0" smtClean="0"/>
              <a:t>The Importance of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191000"/>
          </a:xfrm>
        </p:spPr>
        <p:txBody>
          <a:bodyPr/>
          <a:lstStyle/>
          <a:p>
            <a:r>
              <a:rPr lang="en-US" b="1" dirty="0" smtClean="0"/>
              <a:t>Customers with higher average bills (not surprisingly) gave lower ratings for the reasonableness of rates</a:t>
            </a:r>
          </a:p>
          <a:p>
            <a:pPr lvl="1"/>
            <a:r>
              <a:rPr lang="en-US" sz="2000" b="1" dirty="0"/>
              <a:t>This relationship was also evident  when rates and average ratings were examined across utilities.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dirty="0" smtClean="0"/>
              <a:t>After accounting for size of bill, ratings on price were lower among households that </a:t>
            </a:r>
          </a:p>
          <a:p>
            <a:pPr lvl="1"/>
            <a:r>
              <a:rPr lang="en-US" sz="2000" dirty="0" smtClean="0"/>
              <a:t>experienced a collection action </a:t>
            </a:r>
          </a:p>
          <a:p>
            <a:pPr lvl="1"/>
            <a:r>
              <a:rPr lang="en-US" sz="2000" dirty="0" smtClean="0"/>
              <a:t>received assistance from a rate-relief program in the previous year </a:t>
            </a:r>
          </a:p>
          <a:p>
            <a:pPr lvl="1"/>
            <a:r>
              <a:rPr lang="en-US" sz="2000" dirty="0" smtClean="0"/>
              <a:t>recalled having experienced an outage</a:t>
            </a:r>
          </a:p>
          <a:p>
            <a:pPr lvl="1"/>
            <a:r>
              <a:rPr lang="en-US" sz="2000" dirty="0" smtClean="0"/>
              <a:t>described themselves as nonwhite</a:t>
            </a:r>
          </a:p>
          <a:p>
            <a:pPr lvl="1"/>
            <a:r>
              <a:rPr lang="en-US" sz="2000" dirty="0" smtClean="0"/>
              <a:t>had bills which represented a higher percentage of household income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44" name="Picture 4" descr="http://ts1.mm.bing.net/th?&amp;id=HN.608014872124785352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2590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24669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41" y="228600"/>
            <a:ext cx="7772400" cy="609600"/>
          </a:xfrm>
        </p:spPr>
        <p:txBody>
          <a:bodyPr/>
          <a:lstStyle/>
          <a:p>
            <a:r>
              <a:rPr lang="en-US" dirty="0" smtClean="0"/>
              <a:t>Billing &amp;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5943600" cy="2183026"/>
          </a:xfrm>
        </p:spPr>
        <p:txBody>
          <a:bodyPr/>
          <a:lstStyle/>
          <a:p>
            <a:r>
              <a:rPr lang="en-US" dirty="0" smtClean="0"/>
              <a:t>Consumers who received payment-assistance or had a collection action in the previous year gave lower ratings.  </a:t>
            </a:r>
          </a:p>
          <a:p>
            <a:endParaRPr lang="en-US" sz="1000" dirty="0" smtClean="0"/>
          </a:p>
          <a:p>
            <a:r>
              <a:rPr lang="en-US" dirty="0" smtClean="0"/>
              <a:t>Youngest (under 25) and oldest (over 55) customers were a bit more satisfied. </a:t>
            </a:r>
            <a:endParaRPr lang="en-US" b="1" dirty="0" smtClean="0"/>
          </a:p>
        </p:txBody>
      </p:sp>
      <p:pic>
        <p:nvPicPr>
          <p:cNvPr id="11266" name="Picture 2" descr="http://www.ameren.com/sites/aue/csc/PublishingImages/AmerenMissouriPostCardB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3528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0" y="1295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Comments on billing and payment in the 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survey 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dwell on bill amounts more than billing processes.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endParaRPr lang="en-US" sz="2000" b="1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1771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dirty="0" smtClean="0"/>
              <a:t>Corporate 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95800"/>
            <a:ext cx="8458200" cy="1371600"/>
          </a:xfrm>
        </p:spPr>
        <p:txBody>
          <a:bodyPr/>
          <a:lstStyle/>
          <a:p>
            <a:r>
              <a:rPr lang="en-US" dirty="0" smtClean="0"/>
              <a:t>Considering objective data and demographics only</a:t>
            </a:r>
          </a:p>
          <a:p>
            <a:pPr lvl="1"/>
            <a:r>
              <a:rPr lang="en-US" sz="2000" dirty="0" smtClean="0"/>
              <a:t>lower ratings occurred with collection actions and payment-assistance in the previous year </a:t>
            </a:r>
          </a:p>
          <a:p>
            <a:pPr lvl="1"/>
            <a:r>
              <a:rPr lang="en-US" sz="2000" dirty="0" smtClean="0"/>
              <a:t>Higher ratings occurred with customers over 65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066800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Higher ratings for corporate citizenship were related with higher ratings on energy-efficiency </a:t>
            </a:r>
            <a:r>
              <a:rPr lang="en-US" sz="2000" b="1" dirty="0" smtClean="0"/>
              <a:t>programs.</a:t>
            </a:r>
            <a:endParaRPr lang="en-US" sz="2000" b="1" dirty="0"/>
          </a:p>
        </p:txBody>
      </p:sp>
      <p:pic>
        <p:nvPicPr>
          <p:cNvPr id="12296" name="Picture 8" descr="http://www.treehousewildlifecenter.com/gallery/events/sponsoredevents/Team%20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39067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pennenergy.com/content/dam/Pennenergy/online-articles/2014/01/SolarPan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7147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28574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762000"/>
          </a:xfrm>
        </p:spPr>
        <p:txBody>
          <a:bodyPr/>
          <a:lstStyle/>
          <a:p>
            <a:r>
              <a:rPr lang="en-US" dirty="0" smtClean="0"/>
              <a:t>Effectiveness of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5334000" cy="1905000"/>
          </a:xfrm>
        </p:spPr>
        <p:txBody>
          <a:bodyPr/>
          <a:lstStyle/>
          <a:p>
            <a:r>
              <a:rPr lang="en-US" b="1" dirty="0" smtClean="0"/>
              <a:t>Customers who rated Ameren highly for helping them save energy also gave higher ratings for effectiveness of communications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 smtClean="0"/>
              <a:t>Other factors were not strongly related.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184304" cy="39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s://encrypted-tbn0.gstatic.com/images?q=tbn:ANd9GcRDnSpB8XLw2UY9P5wpYl9qvoX0QMA8fwulgz2chOBjXyBPm0Lq-TH8O8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3352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3657600" cy="1143000"/>
          </a:xfrm>
        </p:spPr>
        <p:txBody>
          <a:bodyPr/>
          <a:lstStyle/>
          <a:p>
            <a:r>
              <a:rPr lang="en-US" dirty="0" smtClean="0"/>
              <a:t>Customer </a:t>
            </a:r>
            <a:r>
              <a:rPr lang="en-US" dirty="0"/>
              <a:t>S</a:t>
            </a:r>
            <a:r>
              <a:rPr lang="en-US" dirty="0" smtClean="0"/>
              <a:t>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8686800" cy="2209800"/>
          </a:xfrm>
        </p:spPr>
        <p:txBody>
          <a:bodyPr/>
          <a:lstStyle/>
          <a:p>
            <a:r>
              <a:rPr lang="en-US" dirty="0" smtClean="0"/>
              <a:t>After  accounting for web experience, older                                                   customers (over 65) gave higher ratings for customer service.</a:t>
            </a:r>
          </a:p>
          <a:p>
            <a:r>
              <a:rPr lang="en-US" dirty="0" smtClean="0"/>
              <a:t>Lower ratings were given by </a:t>
            </a:r>
          </a:p>
          <a:p>
            <a:pPr lvl="1"/>
            <a:r>
              <a:rPr lang="en-US" dirty="0" smtClean="0"/>
              <a:t>individuals who had experienced collection actions or payment support  in the previous year </a:t>
            </a:r>
          </a:p>
          <a:p>
            <a:pPr lvl="1"/>
            <a:r>
              <a:rPr lang="en-US" dirty="0" smtClean="0"/>
              <a:t>people who recalled experiencing short or long outages.</a:t>
            </a:r>
            <a:endParaRPr lang="en-US" dirty="0"/>
          </a:p>
        </p:txBody>
      </p:sp>
      <p:pic>
        <p:nvPicPr>
          <p:cNvPr id="13314" name="Picture 2" descr="https://encrypted-tbn3.gstatic.com/images?q=tbn:ANd9GcQD6i1JFrlydzjoSw9IQgR05Q79oT7Vz2n9lyFUG4MMWe93h12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2514600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279912" cy="179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36220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Considering only contact </a:t>
            </a:r>
            <a:r>
              <a:rPr lang="en-US" sz="2000" dirty="0" smtClean="0"/>
              <a:t>information,  demographics </a:t>
            </a:r>
            <a:r>
              <a:rPr lang="en-US" sz="2000" dirty="0"/>
              <a:t>and objective corporate data</a:t>
            </a:r>
            <a:r>
              <a:rPr lang="en-US" sz="2000" dirty="0" smtClean="0"/>
              <a:t>, higher </a:t>
            </a:r>
            <a:r>
              <a:rPr lang="en-US" sz="2000" dirty="0"/>
              <a:t>ratings occurred for customers with favorable ratings of the company’s </a:t>
            </a:r>
            <a:r>
              <a:rPr lang="en-US" sz="2000" dirty="0" smtClean="0"/>
              <a:t>website.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657339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Higher ratings occurred for customers who rated Ameren highly on energy-efficiency programs and felt they got good </a:t>
            </a:r>
            <a:r>
              <a:rPr lang="en-US" sz="2000" dirty="0" smtClean="0"/>
              <a:t>value.</a:t>
            </a:r>
            <a:endParaRPr lang="en-US" sz="20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r>
              <a:rPr lang="en-US" dirty="0" smtClean="0"/>
              <a:t>Geographical (Zip-Code) Patterns in Heat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3276600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Residents of St. Louis City and inner St. Louis County gave lower average ratings for most levels of satisfaction than residents of outer St. Louis County.</a:t>
            </a:r>
          </a:p>
          <a:p>
            <a:endParaRPr lang="en-US" sz="1000" dirty="0"/>
          </a:p>
          <a:p>
            <a:r>
              <a:rPr lang="en-US" dirty="0" smtClean="0"/>
              <a:t>No strong relationship of satisfaction measures with demographic variables provided by LexisNexis or Axciom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15839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Av. Overall Satisfaction</a:t>
            </a:r>
            <a:endParaRPr lang="en-US" sz="20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9693"/>
            <a:ext cx="8077200" cy="528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0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Av. No. Long Outages Recalled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9914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8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Av. No. Long Outages Prev. 90 days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23925"/>
            <a:ext cx="80676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4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75" y="533400"/>
            <a:ext cx="4114800" cy="2133600"/>
          </a:xfrm>
        </p:spPr>
        <p:txBody>
          <a:bodyPr/>
          <a:lstStyle/>
          <a:p>
            <a:r>
              <a:rPr lang="en-US" dirty="0" smtClean="0"/>
              <a:t>Scope and Purpose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To study an apparent gap between customer ratings and objective measures of services delivered (especially for price and reliability)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3058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Main Questions Asked:</a:t>
            </a:r>
          </a:p>
          <a:p>
            <a:r>
              <a:rPr lang="en-US" dirty="0" smtClean="0"/>
              <a:t>How are measures of customer satisfaction interrelated?</a:t>
            </a:r>
          </a:p>
          <a:p>
            <a:r>
              <a:rPr lang="en-US" dirty="0" smtClean="0"/>
              <a:t>How do measures of customer satisfaction relate to account activity?</a:t>
            </a:r>
          </a:p>
          <a:p>
            <a:r>
              <a:rPr lang="en-US" dirty="0" smtClean="0"/>
              <a:t>How do measures of customer satisfaction relate to customer characteristics?</a:t>
            </a:r>
          </a:p>
          <a:p>
            <a:r>
              <a:rPr lang="en-US" dirty="0" smtClean="0"/>
              <a:t>How do measures of customer satisfaction relate to actual service delivery?</a:t>
            </a:r>
          </a:p>
        </p:txBody>
      </p:sp>
      <p:pic>
        <p:nvPicPr>
          <p:cNvPr id="3074" name="Picture 2" descr="COLORADO RIVER AERIAL 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3124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964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 smtClean="0"/>
              <a:t>Some Observations/Conclusions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125" y="11430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customers do not have a sense of whether rates are reasonable or not (38% did not have an opinion on rates</a:t>
            </a:r>
            <a:r>
              <a:rPr lang="en-US" sz="2000" dirty="0" smtClean="0"/>
              <a:t>). More education needed here.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Utilities serving </a:t>
            </a:r>
            <a:r>
              <a:rPr lang="en-US" sz="2000" dirty="0"/>
              <a:t>a territory with high </a:t>
            </a:r>
            <a:r>
              <a:rPr lang="en-US" sz="2000" dirty="0" smtClean="0"/>
              <a:t>consumption (i.e. Ameren Missouri) face </a:t>
            </a:r>
            <a:r>
              <a:rPr lang="en-US" sz="2000" dirty="0"/>
              <a:t>a challenge in matching ratings of utilities where consumers use less electricity</a:t>
            </a:r>
            <a:r>
              <a:rPr lang="en-US" sz="2000" dirty="0" smtClean="0"/>
              <a:t>.  In </a:t>
            </a:r>
            <a:r>
              <a:rPr lang="en-US" sz="2000" dirty="0"/>
              <a:t>other words, </a:t>
            </a:r>
            <a:r>
              <a:rPr lang="en-US" sz="2000" dirty="0" smtClean="0"/>
              <a:t>reputational </a:t>
            </a:r>
            <a:r>
              <a:rPr lang="en-US" sz="2000" dirty="0"/>
              <a:t>drag occurs for all utilities where climate causes electrical bills to be high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Programs to help consumers conserve energy are valued and help to shape corporate image.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Responses to surveys on power reliability may reflect neighborhood reliability rather than household-level reliability.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Statistics </a:t>
            </a:r>
            <a:r>
              <a:rPr lang="en-US" sz="2000" dirty="0"/>
              <a:t>for reliability of power at the neighborhood level (rather than the transformer level) might help further analysis of customer </a:t>
            </a:r>
            <a:r>
              <a:rPr lang="en-US" sz="2000" dirty="0" smtClean="0"/>
              <a:t>service.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Customers appreciate information and initiatives that help them understand and reduce their energy </a:t>
            </a:r>
            <a:r>
              <a:rPr lang="en-US" sz="2000" dirty="0" smtClean="0"/>
              <a:t>usage.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15098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4800600" cy="1447800"/>
          </a:xfrm>
        </p:spPr>
        <p:txBody>
          <a:bodyPr/>
          <a:lstStyle/>
          <a:p>
            <a:r>
              <a:rPr lang="en-US" b="1" dirty="0" smtClean="0"/>
              <a:t>Ongoing/Future Extensions</a:t>
            </a:r>
            <a:br>
              <a:rPr lang="en-US" b="1" dirty="0" smtClean="0"/>
            </a:br>
            <a:r>
              <a:rPr lang="en-US" dirty="0" smtClean="0"/>
              <a:t>of the Research</a:t>
            </a:r>
          </a:p>
        </p:txBody>
      </p:sp>
      <p:pic>
        <p:nvPicPr>
          <p:cNvPr id="20482" name="Picture 2" descr="https://encrypted-tbn3.gstatic.com/images?q=tbn:ANd9GcT0GD0wx09rm6q9ete_kZuRALUm0qqtAWOClrtKSf4VdVAAabhvEpu5Uvb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2956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2590800"/>
            <a:ext cx="529946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Profiled </a:t>
            </a:r>
            <a:r>
              <a:rPr lang="en-US" sz="2000" dirty="0" smtClean="0"/>
              <a:t>16 Peer </a:t>
            </a:r>
            <a:r>
              <a:rPr lang="en-US" sz="2000" dirty="0"/>
              <a:t>Utilities in Large Midwestern Group  (service areas, customer-support programs, website characteristics, etc</a:t>
            </a:r>
            <a:r>
              <a:rPr lang="en-US" sz="20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Compared </a:t>
            </a:r>
            <a:r>
              <a:rPr lang="en-US" sz="2000" dirty="0" smtClean="0"/>
              <a:t>key characteristics related to J.D. Power ratings for each utility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Analyzed</a:t>
            </a:r>
            <a:r>
              <a:rPr lang="en-US" sz="2000" dirty="0" smtClean="0"/>
              <a:t> Media streams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Visited</a:t>
            </a:r>
            <a:r>
              <a:rPr lang="en-US" sz="2000" dirty="0" smtClean="0"/>
              <a:t> DTE Energy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4818" name="Picture 2" descr="https://encrypted-tbn3.gstatic.com/images?q=tbn:ANd9GcROyvAvTGZURrBTQ-uymKXZkiYxcF9JxWhjuxbnT2NkzTjmfbdH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43200"/>
            <a:ext cx="2748195" cy="2286000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2730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3429000" cy="685800"/>
          </a:xfrm>
        </p:spPr>
        <p:txBody>
          <a:bodyPr/>
          <a:lstStyle/>
          <a:p>
            <a:r>
              <a:rPr lang="en-US" dirty="0"/>
              <a:t>Differentiating features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24000"/>
            <a:ext cx="5105400" cy="1798769"/>
          </a:xfrm>
        </p:spPr>
        <p:txBody>
          <a:bodyPr/>
          <a:lstStyle/>
          <a:p>
            <a:r>
              <a:rPr lang="en-US" dirty="0"/>
              <a:t>Use of new communications media  (mobile apps and social media</a:t>
            </a:r>
            <a:r>
              <a:rPr lang="en-US" dirty="0" smtClean="0"/>
              <a:t>) for customer transactions and CRM</a:t>
            </a:r>
            <a:endParaRPr lang="en-US" dirty="0"/>
          </a:p>
          <a:p>
            <a:r>
              <a:rPr lang="en-US" dirty="0" smtClean="0"/>
              <a:t>Communications  during </a:t>
            </a:r>
            <a:r>
              <a:rPr lang="en-US" dirty="0"/>
              <a:t>outages (channels used, message </a:t>
            </a:r>
            <a:r>
              <a:rPr lang="en-US" dirty="0" smtClean="0"/>
              <a:t>content</a:t>
            </a:r>
            <a:r>
              <a:rPr lang="en-US" dirty="0"/>
              <a:t>, timing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Bill content and information</a:t>
            </a:r>
          </a:p>
          <a:p>
            <a:r>
              <a:rPr lang="en-US" dirty="0" smtClean="0"/>
              <a:t>Payment terms (10 to 21 days)</a:t>
            </a:r>
          </a:p>
          <a:p>
            <a:r>
              <a:rPr lang="en-US" dirty="0" smtClean="0"/>
              <a:t>Availability of payment plans</a:t>
            </a:r>
          </a:p>
          <a:p>
            <a:r>
              <a:rPr lang="en-US" dirty="0" smtClean="0"/>
              <a:t>Terminology differences (“delinquent” or “past due”)</a:t>
            </a:r>
          </a:p>
          <a:p>
            <a:r>
              <a:rPr lang="en-US" dirty="0" smtClean="0"/>
              <a:t>Community outreach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286000" cy="18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35812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More Ongoing Research - Analysis of Media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105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News alerts studied (Google alerts)</a:t>
            </a:r>
          </a:p>
          <a:p>
            <a:pPr lvl="1"/>
            <a:r>
              <a:rPr lang="en-US" sz="2000" dirty="0" smtClean="0"/>
              <a:t>December 2013-April 2014 for KCP&amp;L, MidAmerican Energy, Ameren Missouri</a:t>
            </a:r>
          </a:p>
          <a:p>
            <a:pPr lvl="1"/>
            <a:r>
              <a:rPr lang="en-US" sz="2000" dirty="0" smtClean="0"/>
              <a:t> March-April 2014 for DTE Energy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" y="3276600"/>
            <a:ext cx="8090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>
              <a:spcBef>
                <a:spcPct val="20000"/>
              </a:spcBef>
            </a:pPr>
            <a:r>
              <a:rPr lang="en-US" sz="2000" b="1" dirty="0" smtClean="0">
                <a:latin typeface="+mn-lt"/>
              </a:rPr>
              <a:t>Some utilities (i.e. Ameren) </a:t>
            </a:r>
            <a:r>
              <a:rPr lang="en-US" sz="2000" b="1" dirty="0">
                <a:latin typeface="+mn-lt"/>
              </a:rPr>
              <a:t>had a higher proportion of media reports with a negative tone than the others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 smtClean="0">
                <a:latin typeface="+mn-lt"/>
              </a:rPr>
              <a:t>This may have affected survey results…</a:t>
            </a:r>
            <a:endParaRPr lang="en-US" sz="2000" dirty="0">
              <a:latin typeface="+mn-lt"/>
            </a:endParaRPr>
          </a:p>
        </p:txBody>
      </p:sp>
      <p:pic>
        <p:nvPicPr>
          <p:cNvPr id="15365" name="Picture 5" descr="http://tyrannyoftradition.files.wordpress.com/2011/08/news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2667001" cy="20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35302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0"/>
            <a:ext cx="7315200" cy="56388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 smtClean="0"/>
              <a:t>Thank You!</a:t>
            </a:r>
          </a:p>
          <a:p>
            <a:pPr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1800" dirty="0" smtClean="0"/>
              <a:t>L. Douglas Smith, Ph.D.</a:t>
            </a:r>
          </a:p>
          <a:p>
            <a:pPr algn="ctr">
              <a:buNone/>
            </a:pPr>
            <a:r>
              <a:rPr lang="en-US" sz="1800" dirty="0" smtClean="0"/>
              <a:t>Satish Nayak, Ph.D.</a:t>
            </a:r>
          </a:p>
          <a:p>
            <a:pPr algn="ctr">
              <a:buNone/>
            </a:pPr>
            <a:r>
              <a:rPr lang="en-US" sz="1800" dirty="0" smtClean="0"/>
              <a:t>Maureen F. Karig, M.B.A.</a:t>
            </a:r>
          </a:p>
          <a:p>
            <a:pPr algn="ctr">
              <a:buNone/>
            </a:pPr>
            <a:r>
              <a:rPr lang="en-US" sz="1800" dirty="0" smtClean="0"/>
              <a:t>Lea Kosnik, Ph.D.</a:t>
            </a:r>
          </a:p>
          <a:p>
            <a:pPr algn="ctr">
              <a:buNone/>
            </a:pPr>
            <a:r>
              <a:rPr lang="en-US" sz="1800" dirty="0" smtClean="0"/>
              <a:t>Mark Konya, M.S., M.A., PE</a:t>
            </a:r>
          </a:p>
          <a:p>
            <a:pPr algn="ctr">
              <a:buNone/>
            </a:pPr>
            <a:r>
              <a:rPr lang="en-US" sz="1800" dirty="0" smtClean="0"/>
              <a:t>Kristy Lovett, M.A.</a:t>
            </a:r>
          </a:p>
          <a:p>
            <a:pPr algn="ctr">
              <a:buNone/>
            </a:pPr>
            <a:r>
              <a:rPr lang="en-US" sz="1800" dirty="0" smtClean="0"/>
              <a:t>Zhennan Liu, M.S.</a:t>
            </a:r>
          </a:p>
          <a:p>
            <a:pPr algn="ctr">
              <a:buNone/>
            </a:pPr>
            <a:r>
              <a:rPr lang="en-US" sz="1800" dirty="0"/>
              <a:t>Harrison Luvai, Ph.D. Student</a:t>
            </a:r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143000"/>
            <a:ext cx="3124200" cy="609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Sources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352800"/>
            <a:ext cx="7772400" cy="2057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J.D. Power &amp; Associates electric-utility performance ratings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Customer telephone surveys (from 2012 &amp; 2013)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Account activity data from electric utility’s records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Service interruption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Consumer data from LexisNexis Risk Solutions and </a:t>
            </a:r>
            <a:r>
              <a:rPr lang="en-US" dirty="0" err="1" smtClean="0"/>
              <a:t>Axciom</a:t>
            </a:r>
            <a:r>
              <a:rPr lang="en-US" dirty="0" smtClean="0"/>
              <a:t>, Inc.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3124200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10668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724400"/>
          </a:xfrm>
        </p:spPr>
        <p:txBody>
          <a:bodyPr/>
          <a:lstStyle/>
          <a:p>
            <a:r>
              <a:rPr lang="en-US" b="1" dirty="0"/>
              <a:t>R</a:t>
            </a:r>
            <a:r>
              <a:rPr lang="en-US" b="1" dirty="0" smtClean="0"/>
              <a:t>elationships</a:t>
            </a:r>
            <a:r>
              <a:rPr lang="en-US" dirty="0" smtClean="0"/>
              <a:t> between benchmark measures and their drivers as revealed by customer responses to survey items (examined in several ways) </a:t>
            </a:r>
          </a:p>
          <a:p>
            <a:pPr lvl="1"/>
            <a:r>
              <a:rPr lang="en-US" sz="2000" dirty="0" smtClean="0"/>
              <a:t>simple correlations</a:t>
            </a:r>
          </a:p>
          <a:p>
            <a:pPr lvl="1"/>
            <a:r>
              <a:rPr lang="en-US" sz="2000" dirty="0" smtClean="0"/>
              <a:t>cluster (CHAID) trees </a:t>
            </a:r>
          </a:p>
          <a:p>
            <a:pPr lvl="1"/>
            <a:r>
              <a:rPr lang="en-US" sz="2000" dirty="0" smtClean="0"/>
              <a:t>multiple regression models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ogistics models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eat maps </a:t>
            </a:r>
          </a:p>
          <a:p>
            <a:endParaRPr lang="en-US" sz="1000" dirty="0" smtClean="0"/>
          </a:p>
          <a:p>
            <a:r>
              <a:rPr lang="en-US" dirty="0" smtClean="0"/>
              <a:t>Levels of </a:t>
            </a:r>
            <a:r>
              <a:rPr lang="en-US" b="1" dirty="0" smtClean="0"/>
              <a:t>statistical significance </a:t>
            </a:r>
          </a:p>
          <a:p>
            <a:endParaRPr lang="en-US" sz="1000" dirty="0" smtClean="0"/>
          </a:p>
          <a:p>
            <a:r>
              <a:rPr lang="en-US" b="1" dirty="0" smtClean="0"/>
              <a:t>Open-ended comments </a:t>
            </a:r>
            <a:r>
              <a:rPr lang="en-US" dirty="0" smtClean="0"/>
              <a:t>offered by survey respondents (sorted by ratings on a relevant benchmark and classified by theme)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217779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3863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b="1" dirty="0" smtClean="0"/>
              <a:t>Target measures for statistical analysis</a:t>
            </a:r>
            <a:br>
              <a:rPr lang="en-US" b="1" dirty="0" smtClean="0"/>
            </a:br>
            <a:r>
              <a:rPr lang="en-US" sz="2000" b="1" dirty="0" smtClean="0"/>
              <a:t>(performance benchmarks)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572000"/>
          </a:xfrm>
        </p:spPr>
        <p:txBody>
          <a:bodyPr/>
          <a:lstStyle/>
          <a:p>
            <a:pPr lvl="0" algn="ctr">
              <a:buNone/>
            </a:pPr>
            <a:r>
              <a:rPr lang="en-US" b="1" dirty="0" smtClean="0"/>
              <a:t>	</a:t>
            </a:r>
            <a:r>
              <a:rPr lang="en-US" sz="2400" b="1" dirty="0" smtClean="0"/>
              <a:t>Overall customer satisfaction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endParaRPr lang="en-US" sz="1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Power quality and reliability </a:t>
            </a:r>
            <a:r>
              <a:rPr lang="en-US" dirty="0" smtClean="0"/>
              <a:t>(which contributes 27% to the J.D. Power rating)</a:t>
            </a:r>
          </a:p>
          <a:p>
            <a:pPr marL="457200" lvl="0" indent="-457200">
              <a:buFont typeface="+mj-lt"/>
              <a:buAutoNum type="arabicPeriod"/>
            </a:pPr>
            <a:endParaRPr lang="en-US" sz="1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Price</a:t>
            </a:r>
            <a:r>
              <a:rPr lang="en-US" dirty="0" smtClean="0"/>
              <a:t> (which contributes 22% to the J.D. Power rating)</a:t>
            </a:r>
          </a:p>
          <a:p>
            <a:pPr marL="457200" lvl="0" indent="-457200">
              <a:buFont typeface="+mj-lt"/>
              <a:buAutoNum type="arabicPeriod"/>
            </a:pPr>
            <a:endParaRPr lang="en-US" sz="1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Billing and payment </a:t>
            </a:r>
            <a:r>
              <a:rPr lang="en-US" dirty="0" smtClean="0"/>
              <a:t>(which contributes 19% to the J.D. Power rating)</a:t>
            </a:r>
          </a:p>
          <a:p>
            <a:pPr marL="457200" lvl="0" indent="-457200">
              <a:buFont typeface="+mj-lt"/>
              <a:buAutoNum type="arabicPeriod"/>
            </a:pPr>
            <a:endParaRPr lang="en-US" sz="1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Corporate citizenship </a:t>
            </a:r>
            <a:r>
              <a:rPr lang="en-US" dirty="0" smtClean="0"/>
              <a:t>(which contributes 13% to the J.D. Power rating)</a:t>
            </a:r>
          </a:p>
          <a:p>
            <a:pPr marL="457200" lvl="0" indent="-457200">
              <a:buFont typeface="+mj-lt"/>
              <a:buAutoNum type="arabicPeriod"/>
            </a:pPr>
            <a:endParaRPr lang="en-US" sz="1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Communications</a:t>
            </a:r>
            <a:r>
              <a:rPr lang="en-US" dirty="0" smtClean="0"/>
              <a:t> (which contributes 13% to the J.D. Power rating)</a:t>
            </a:r>
          </a:p>
          <a:p>
            <a:pPr marL="457200" lvl="0" indent="-457200">
              <a:buFont typeface="+mj-lt"/>
              <a:buAutoNum type="arabicPeriod"/>
            </a:pPr>
            <a:endParaRPr lang="en-US" sz="1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Customer service </a:t>
            </a:r>
            <a:r>
              <a:rPr lang="en-US" dirty="0" smtClean="0"/>
              <a:t>(which contributes 6% to the J.D. Power rating)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393323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 that the correlation between JD Power ratings and related survey questions was </a:t>
            </a:r>
            <a:r>
              <a:rPr lang="en-US" sz="1600" b="1" dirty="0" smtClean="0"/>
              <a:t>91%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685800"/>
          </a:xfrm>
        </p:spPr>
        <p:txBody>
          <a:bodyPr/>
          <a:lstStyle/>
          <a:p>
            <a:r>
              <a:rPr lang="en-US" b="1" dirty="0" smtClean="0"/>
              <a:t>Explaining Overall Satisfaction </a:t>
            </a:r>
            <a:endParaRPr lang="en-US" b="1" dirty="0"/>
          </a:p>
        </p:txBody>
      </p:sp>
      <p:sp>
        <p:nvSpPr>
          <p:cNvPr id="40" name="Content Placeholder 6"/>
          <p:cNvSpPr txBox="1">
            <a:spLocks/>
          </p:cNvSpPr>
          <p:nvPr/>
        </p:nvSpPr>
        <p:spPr>
          <a:xfrm>
            <a:off x="3505200" y="5029200"/>
            <a:ext cx="1444752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Service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err="1" smtClean="0">
                <a:solidFill>
                  <a:schemeClr val="tx1"/>
                </a:solidFill>
              </a:rPr>
              <a:t>Wt</a:t>
            </a:r>
            <a:r>
              <a:rPr lang="en-US" sz="1400" kern="0" dirty="0" smtClean="0">
                <a:solidFill>
                  <a:schemeClr val="tx1"/>
                </a:solidFill>
              </a:rPr>
              <a:t>=6%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486400" y="1447800"/>
            <a:ext cx="1447800" cy="1371600"/>
          </a:xfrm>
          <a:prstGeom prst="ellipse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Price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Wt</a:t>
            </a:r>
            <a:r>
              <a:rPr lang="en-US" sz="1400" dirty="0" smtClean="0">
                <a:solidFill>
                  <a:schemeClr val="tx1"/>
                </a:solidFill>
              </a:rPr>
              <a:t> = 22%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Content Placeholder 6"/>
          <p:cNvSpPr txBox="1">
            <a:spLocks/>
          </p:cNvSpPr>
          <p:nvPr/>
        </p:nvSpPr>
        <p:spPr>
          <a:xfrm>
            <a:off x="1527048" y="1524000"/>
            <a:ext cx="1444752" cy="1371600"/>
          </a:xfrm>
          <a:prstGeom prst="ellipse">
            <a:avLst/>
          </a:prstGeom>
          <a:solidFill>
            <a:srgbClr val="FF66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Billing &amp;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Payment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19%</a:t>
            </a:r>
          </a:p>
        </p:txBody>
      </p:sp>
      <p:sp>
        <p:nvSpPr>
          <p:cNvPr id="43" name="Oval 42"/>
          <p:cNvSpPr/>
          <p:nvPr/>
        </p:nvSpPr>
        <p:spPr>
          <a:xfrm>
            <a:off x="5562600" y="4114800"/>
            <a:ext cx="1444752" cy="13716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400" kern="0" dirty="0" err="1" smtClean="0">
                <a:solidFill>
                  <a:schemeClr val="tx1"/>
                </a:solidFill>
              </a:rPr>
              <a:t>Communic</a:t>
            </a:r>
            <a:r>
              <a:rPr lang="en-US" sz="1400" kern="0" dirty="0" smtClean="0">
                <a:solidFill>
                  <a:schemeClr val="tx1"/>
                </a:solidFill>
              </a:rPr>
              <a:t>.</a:t>
            </a:r>
            <a:endParaRPr lang="en-US" sz="1400" kern="0" dirty="0">
              <a:solidFill>
                <a:schemeClr val="tx1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Wt</a:t>
            </a:r>
            <a:r>
              <a:rPr lang="en-US" sz="1400" dirty="0" smtClean="0">
                <a:solidFill>
                  <a:schemeClr val="tx1"/>
                </a:solidFill>
              </a:rPr>
              <a:t>=13%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Content Placeholder 6"/>
          <p:cNvSpPr txBox="1">
            <a:spLocks/>
          </p:cNvSpPr>
          <p:nvPr/>
        </p:nvSpPr>
        <p:spPr>
          <a:xfrm>
            <a:off x="3352800" y="609600"/>
            <a:ext cx="1676400" cy="1371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&amp;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27%</a:t>
            </a:r>
          </a:p>
        </p:txBody>
      </p:sp>
      <p:sp>
        <p:nvSpPr>
          <p:cNvPr id="45" name="Content Placeholder 6"/>
          <p:cNvSpPr txBox="1">
            <a:spLocks/>
          </p:cNvSpPr>
          <p:nvPr/>
        </p:nvSpPr>
        <p:spPr>
          <a:xfrm>
            <a:off x="1447800" y="3962400"/>
            <a:ext cx="1444752" cy="1371600"/>
          </a:xfrm>
          <a:prstGeom prst="ellipse">
            <a:avLst/>
          </a:prstGeom>
          <a:solidFill>
            <a:srgbClr val="92D05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Corporate Citizenship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Wt</a:t>
            </a:r>
            <a:r>
              <a:rPr lang="en-US" sz="1400" dirty="0" smtClean="0">
                <a:solidFill>
                  <a:schemeClr val="tx1"/>
                </a:solidFill>
              </a:rPr>
              <a:t>=13%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Content Placeholder 6"/>
          <p:cNvSpPr txBox="1">
            <a:spLocks/>
          </p:cNvSpPr>
          <p:nvPr/>
        </p:nvSpPr>
        <p:spPr>
          <a:xfrm>
            <a:off x="3505200" y="2819400"/>
            <a:ext cx="1524000" cy="1371600"/>
          </a:xfrm>
          <a:prstGeom prst="ellipse">
            <a:avLst/>
          </a:prstGeom>
          <a:solidFill>
            <a:srgbClr val="CCFF66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Overall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Satisfaction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Av=7.78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819400" y="2590800"/>
            <a:ext cx="762000" cy="609600"/>
          </a:xfrm>
          <a:prstGeom prst="line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54752" y="382441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=0.70</a:t>
            </a:r>
            <a:endParaRPr lang="en-US" sz="14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2819400" y="3810000"/>
            <a:ext cx="758952" cy="612648"/>
          </a:xfrm>
          <a:prstGeom prst="line">
            <a:avLst/>
          </a:prstGeom>
          <a:ln w="50800"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0"/>
            <a:endCxn id="46" idx="4"/>
          </p:cNvCxnSpPr>
          <p:nvPr/>
        </p:nvCxnSpPr>
        <p:spPr>
          <a:xfrm flipV="1">
            <a:off x="4227576" y="4191000"/>
            <a:ext cx="39624" cy="838200"/>
          </a:xfrm>
          <a:prstGeom prst="line">
            <a:avLst/>
          </a:prstGeom>
          <a:ln w="825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76800" y="3886200"/>
            <a:ext cx="762000" cy="609600"/>
          </a:xfrm>
          <a:prstGeom prst="line">
            <a:avLst/>
          </a:prstGeom>
          <a:ln w="101600">
            <a:solidFill>
              <a:schemeClr val="accent2"/>
            </a:solidFill>
            <a:bevel/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876800" y="2514600"/>
            <a:ext cx="758952" cy="612648"/>
          </a:xfrm>
          <a:prstGeom prst="line">
            <a:avLst/>
          </a:prstGeom>
          <a:ln w="25400">
            <a:head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191000" y="1981200"/>
            <a:ext cx="0" cy="838200"/>
          </a:xfrm>
          <a:prstGeom prst="line">
            <a:avLst/>
          </a:prstGeom>
          <a:ln w="50800">
            <a:head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67000" y="3886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=0.57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279557" y="458431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=0.68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3048000" y="2590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=0.62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5257800" y="282092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=0.48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191000" y="22068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=0.51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34175" y="2586305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Wt</a:t>
            </a:r>
            <a:r>
              <a:rPr lang="en-US" sz="1600" dirty="0" smtClean="0"/>
              <a:t> is J.D. Power weight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41515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b="1" dirty="0" smtClean="0"/>
              <a:t>Explaining Overall Satisfaction </a:t>
            </a:r>
            <a:br>
              <a:rPr lang="en-US" b="1" dirty="0" smtClean="0"/>
            </a:br>
            <a:r>
              <a:rPr lang="en-US" sz="2000" b="1" dirty="0" smtClean="0"/>
              <a:t>(Multiple Methods)</a:t>
            </a:r>
            <a:endParaRPr lang="en-US" sz="2000" b="1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988484"/>
              </p:ext>
            </p:extLst>
          </p:nvPr>
        </p:nvGraphicFramePr>
        <p:xfrm>
          <a:off x="47625" y="1676400"/>
          <a:ext cx="9001125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Document" r:id="rId4" imgW="6093237" imgH="3143893" progId="Word.Document.12">
                  <p:embed/>
                </p:oleObj>
              </mc:Choice>
              <mc:Fallback>
                <p:oleObj name="Document" r:id="rId4" imgW="6093237" imgH="3143893" progId="Word.Document.12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676400"/>
                        <a:ext cx="9001125" cy="465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762000"/>
          </a:xfrm>
        </p:spPr>
        <p:txBody>
          <a:bodyPr/>
          <a:lstStyle/>
          <a:p>
            <a:r>
              <a:rPr lang="en-US" dirty="0" smtClean="0"/>
              <a:t>An Interesting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334000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Customers’ ratings of power quality and reliability overall </a:t>
            </a:r>
            <a:r>
              <a:rPr lang="en-US" b="1" dirty="0" smtClean="0"/>
              <a:t>are highly correlated (.7) with their subjective assessments </a:t>
            </a:r>
            <a:r>
              <a:rPr lang="en-US" dirty="0" smtClean="0"/>
              <a:t>of whether Ameren effectively minimizes the number of outages, minimizes length of outages, and accurately estimates restoration times.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7" name="Picture 6" descr="220px-Lightn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371600"/>
            <a:ext cx="1981200" cy="179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733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But!</a:t>
            </a:r>
          </a:p>
          <a:p>
            <a:r>
              <a:rPr lang="en-US" sz="2000" b="1" dirty="0" smtClean="0"/>
              <a:t>Scores </a:t>
            </a:r>
            <a:r>
              <a:rPr lang="en-US" sz="2000" b="1" dirty="0"/>
              <a:t>given for power quality and reliability reflect respondents’ subjective assessments much more than the actual outages in their residential </a:t>
            </a:r>
            <a:r>
              <a:rPr lang="en-US" sz="2000" b="1" dirty="0" smtClean="0"/>
              <a:t>service.</a:t>
            </a:r>
            <a:endParaRPr lang="en-US" sz="2000" b="1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  <p:extLst>
      <p:ext uri="{BB962C8B-B14F-4D97-AF65-F5344CB8AC3E}">
        <p14:creationId xmlns:p14="http://schemas.microsoft.com/office/powerpoint/2010/main" val="15204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685800"/>
          </a:xfrm>
        </p:spPr>
        <p:txBody>
          <a:bodyPr/>
          <a:lstStyle/>
          <a:p>
            <a:r>
              <a:rPr lang="en-US" dirty="0" smtClean="0"/>
              <a:t>Checks against objective measures of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648200"/>
          </a:xfrm>
        </p:spPr>
        <p:txBody>
          <a:bodyPr/>
          <a:lstStyle/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Overall ratings of power quality and reliability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	are less strongly correlated with customers’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	recall (.2) </a:t>
            </a:r>
            <a:r>
              <a:rPr lang="en-US" dirty="0" smtClean="0"/>
              <a:t>of the number of long and short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outages in the previous 90 days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Overall ratings of power quality and reliability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	are even less correlated with actual outage statistics</a:t>
            </a:r>
            <a:r>
              <a:rPr lang="en-US" dirty="0" smtClean="0"/>
              <a:t>  </a:t>
            </a:r>
            <a:r>
              <a:rPr lang="en-US" b="1" dirty="0" smtClean="0"/>
              <a:t>(.1) </a:t>
            </a:r>
            <a:r>
              <a:rPr lang="en-US" dirty="0" smtClean="0"/>
              <a:t>for the customer’s household  as derived from  Ameren’s transformer data 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47105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581400" cy="609600"/>
          </a:xfrm>
          <a:noFill/>
        </p:spPr>
        <p:txBody>
          <a:bodyPr/>
          <a:lstStyle/>
          <a:p>
            <a:r>
              <a:rPr lang="en-US" dirty="0" smtClean="0"/>
              <a:t>Center for Business and Industrial  Studies</a:t>
            </a:r>
          </a:p>
          <a:p>
            <a:r>
              <a:rPr lang="en-US" dirty="0" smtClean="0"/>
              <a:t>and the Economics Department</a:t>
            </a:r>
          </a:p>
          <a:p>
            <a:r>
              <a:rPr lang="en-US" dirty="0" smtClean="0"/>
              <a:t>University of Missouri-St. Louis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99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C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6281</TotalTime>
  <Words>1452</Words>
  <Application>Microsoft Office PowerPoint</Application>
  <PresentationFormat>On-screen Show (4:3)</PresentationFormat>
  <Paragraphs>247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 Presentation</vt:lpstr>
      <vt:lpstr>Document</vt:lpstr>
      <vt:lpstr>Assessing Residential Customer Satisfaction  for Large Electric Utilities</vt:lpstr>
      <vt:lpstr>Scope and Purpose  To study an apparent gap between customer ratings and objective measures of services delivered (especially for price and reliability)</vt:lpstr>
      <vt:lpstr> Data Sources </vt:lpstr>
      <vt:lpstr>Methodology</vt:lpstr>
      <vt:lpstr>Target measures for statistical analysis (performance benchmarks)</vt:lpstr>
      <vt:lpstr>Explaining Overall Satisfaction </vt:lpstr>
      <vt:lpstr>Explaining Overall Satisfaction  (Multiple Methods)</vt:lpstr>
      <vt:lpstr>An Interesting Result</vt:lpstr>
      <vt:lpstr>Checks against objective measures of reliability</vt:lpstr>
      <vt:lpstr>Beyond maximizing actual power quality and reliability</vt:lpstr>
      <vt:lpstr>The Importance of Price</vt:lpstr>
      <vt:lpstr>Billing &amp; Payment</vt:lpstr>
      <vt:lpstr>Corporate Citizenship</vt:lpstr>
      <vt:lpstr>Effectiveness of Communications</vt:lpstr>
      <vt:lpstr>Customer Service</vt:lpstr>
      <vt:lpstr>Geographical (Zip-Code) Patterns in Heat Maps</vt:lpstr>
      <vt:lpstr>Av. Overall Satisfaction</vt:lpstr>
      <vt:lpstr>Av. No. Long Outages Recalled </vt:lpstr>
      <vt:lpstr>Av. No. Long Outages Prev. 90 days</vt:lpstr>
      <vt:lpstr>Some Observations/Conclusions</vt:lpstr>
      <vt:lpstr>Ongoing/Future Extensions of the Research</vt:lpstr>
      <vt:lpstr>Differentiating features  </vt:lpstr>
      <vt:lpstr>More Ongoing Research - Analysis of Media Streams</vt:lpstr>
      <vt:lpstr>PowerPoint Presentation</vt:lpstr>
    </vt:vector>
  </TitlesOfParts>
  <Company>University of Mo. St.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Computer-Based System for Generalized Manpower Planning at the Missouri State Highway Patrol</dc:title>
  <dc:creator>Doug Smith</dc:creator>
  <cp:lastModifiedBy>Kosnik, Lea-Rachel</cp:lastModifiedBy>
  <cp:revision>441</cp:revision>
  <cp:lastPrinted>2014-05-14T15:49:30Z</cp:lastPrinted>
  <dcterms:created xsi:type="dcterms:W3CDTF">1997-11-13T16:24:54Z</dcterms:created>
  <dcterms:modified xsi:type="dcterms:W3CDTF">2015-12-13T21:56:49Z</dcterms:modified>
</cp:coreProperties>
</file>