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91" r:id="rId3"/>
    <p:sldId id="293" r:id="rId4"/>
    <p:sldId id="316" r:id="rId5"/>
    <p:sldId id="300" r:id="rId6"/>
    <p:sldId id="318" r:id="rId7"/>
    <p:sldId id="322" r:id="rId8"/>
    <p:sldId id="323" r:id="rId9"/>
    <p:sldId id="296" r:id="rId10"/>
    <p:sldId id="298" r:id="rId11"/>
    <p:sldId id="299" r:id="rId12"/>
    <p:sldId id="302" r:id="rId13"/>
    <p:sldId id="311" r:id="rId14"/>
    <p:sldId id="315" r:id="rId15"/>
    <p:sldId id="312" r:id="rId16"/>
    <p:sldId id="313" r:id="rId17"/>
    <p:sldId id="317" r:id="rId18"/>
    <p:sldId id="321" r:id="rId19"/>
    <p:sldId id="287" r:id="rId2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onathan L Rothbaum" initials="JLR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886" autoAdjust="0"/>
  </p:normalViewPr>
  <p:slideViewPr>
    <p:cSldViewPr>
      <p:cViewPr varScale="1">
        <p:scale>
          <a:sx n="84" d="100"/>
          <a:sy n="84" d="100"/>
        </p:scale>
        <p:origin x="21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9A947-A41D-4015-8CFD-ADF5F8C68CF2}" type="datetimeFigureOut">
              <a:rPr lang="en-US" smtClean="0"/>
              <a:t>1/2/2016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42DE6C-9226-40AF-AEB8-65D9127CAA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7698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29B0D-0F7D-415D-9F61-3E422411EA6C}" type="datetimeFigureOut">
              <a:rPr lang="en-US" smtClean="0"/>
              <a:t>1/2/2016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0FBEAE-2979-492A-A416-4644DEE524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833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FBEAE-2979-492A-A416-4644DEE524C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532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subtitle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290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20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085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800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32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05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63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i="0" kern="1200" baseline="0">
          <a:solidFill>
            <a:schemeClr val="tx2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32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jonathan.l.rothbaum@census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470025"/>
          </a:xfrm>
        </p:spPr>
        <p:txBody>
          <a:bodyPr>
            <a:normAutofit/>
          </a:bodyPr>
          <a:lstStyle/>
          <a:p>
            <a:r>
              <a:rPr lang="en-US" sz="2800" dirty="0" smtClean="0">
                <a:cs typeface="Arial" panose="020B0604020202020204" pitchFamily="34" charset="0"/>
              </a:rPr>
              <a:t>Sequential Regression Multivariate Imputation in </a:t>
            </a:r>
            <a:r>
              <a:rPr lang="en-US" sz="2800" dirty="0">
                <a:cs typeface="Arial" panose="020B0604020202020204" pitchFamily="34" charset="0"/>
              </a:rPr>
              <a:t>the </a:t>
            </a:r>
            <a:r>
              <a:rPr lang="en-US" sz="2800" dirty="0" smtClean="0">
                <a:cs typeface="Arial" panose="020B0604020202020204" pitchFamily="34" charset="0"/>
              </a:rPr>
              <a:t>CPS ASEC</a:t>
            </a:r>
            <a:endParaRPr lang="en-US" sz="2800" dirty="0"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362200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Charles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Hokayem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Trivellore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Raghunathan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and Jonathan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Rothbaum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ASSA Meetings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January 3, 2016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1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219200" y="4419600"/>
            <a:ext cx="67056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None/>
              <a:defRPr sz="32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None/>
              <a:defRPr sz="28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None/>
              <a:defRPr sz="2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None/>
              <a:defRPr sz="20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None/>
              <a:defRPr sz="20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is to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 interested parties of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ongoing research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to encourage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discussion.  The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views expressed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this research are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those of the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not necessarily those of the U.S. Census Bureau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3827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197"/>
    </mc:Choice>
    <mc:Fallback xmlns="">
      <p:transition spd="slow" advTm="20197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cs typeface="Arial" panose="020B0604020202020204" pitchFamily="34" charset="0"/>
              </a:rPr>
              <a:t>Sequential Regression </a:t>
            </a:r>
            <a:r>
              <a:rPr lang="en-US" dirty="0">
                <a:cs typeface="Arial" panose="020B0604020202020204" pitchFamily="34" charset="0"/>
              </a:rPr>
              <a:t>Multivariate Imputation </a:t>
            </a:r>
            <a:r>
              <a:rPr lang="en-US" dirty="0" smtClean="0">
                <a:cs typeface="Arial" panose="020B0604020202020204" pitchFamily="34" charset="0"/>
              </a:rPr>
              <a:t>(SRMI)</a:t>
            </a:r>
            <a:endParaRPr lang="en-US" dirty="0"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Given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,…,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– set of variables with missing values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𝑈</m:t>
                    </m:r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– set of variables with no missing values</a:t>
                </a:r>
              </a:p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In the first iteration</a:t>
                </a:r>
              </a:p>
              <a:p>
                <a:pPr lvl="1"/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Use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𝑈</m:t>
                    </m:r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to predict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𝑈</m:t>
                        </m:r>
                        <m:r>
                          <a:rPr lang="en-US" b="0" i="1" smtClean="0">
                            <a:latin typeface="Cambria Math"/>
                          </a:rPr>
                          <m:t>,</m:t>
                        </m:r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1</m:t>
                            </m:r>
                          </m:sub>
                          <m:sup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1</m:t>
                                </m:r>
                              </m:e>
                            </m:d>
                          </m:sup>
                        </m:sSubSup>
                      </m:e>
                    </m:d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to predict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…,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𝑈</m:t>
                        </m:r>
                        <m:r>
                          <a:rPr lang="en-US" b="0" i="1" smtClean="0">
                            <a:latin typeface="Cambria Math"/>
                          </a:rPr>
                          <m:t>,</m:t>
                        </m:r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sub>
                          <m:sup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1</m:t>
                                </m:r>
                              </m:e>
                            </m:d>
                          </m:sup>
                        </m:sSubSup>
                        <m:r>
                          <a:rPr lang="en-US" b="0" i="1" smtClean="0">
                            <a:latin typeface="Cambria Math"/>
                          </a:rPr>
                          <m:t>,…</m:t>
                        </m:r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𝑝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−1</m:t>
                            </m:r>
                          </m:sub>
                          <m:sup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1</m:t>
                                </m:r>
                              </m:e>
                            </m:d>
                          </m:sup>
                        </m:sSubSup>
                      </m:e>
                    </m:d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to predict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𝑝</m:t>
                        </m:r>
                      </m:sub>
                    </m:sSub>
                  </m:oMath>
                </a14:m>
                <a:endParaRPr lang="en-US" b="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Subsequent iteration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𝑡</m:t>
                    </m:r>
                  </m:oMath>
                </a14:m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1"/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Use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𝑈</m:t>
                        </m:r>
                        <m:r>
                          <a:rPr lang="en-US" b="0" i="1" smtClean="0">
                            <a:latin typeface="Cambria Math"/>
                          </a:rPr>
                          <m:t>,</m:t>
                        </m:r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d>
                          </m:sup>
                        </m:sSubSup>
                        <m:r>
                          <a:rPr lang="en-US" b="0" i="1" smtClean="0">
                            <a:latin typeface="Cambria Math"/>
                          </a:rPr>
                          <m:t>,…,</m:t>
                        </m:r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𝑝</m:t>
                            </m:r>
                          </m:sub>
                          <m:sup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𝑡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</m:d>
                          </m:sup>
                        </m:sSubSup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to predict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𝑈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</m:sup>
                        </m:sSubSup>
                        <m:r>
                          <a:rPr lang="en-US" b="0" i="1" smtClean="0">
                            <a:latin typeface="Cambria Math"/>
                          </a:rPr>
                          <m:t>,</m:t>
                        </m:r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</m:sub>
                          <m:sup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𝑡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</m:d>
                          </m:sup>
                        </m:sSubSup>
                        <m:r>
                          <a:rPr lang="en-US" i="1">
                            <a:latin typeface="Cambria Math"/>
                          </a:rPr>
                          <m:t>…,</m:t>
                        </m:r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𝑝</m:t>
                            </m:r>
                          </m:sub>
                          <m:sup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𝑡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−1</m:t>
                                </m:r>
                              </m:e>
                            </m:d>
                          </m:sup>
                        </m:sSubSup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to predict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…,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𝑈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1</m:t>
                            </m:r>
                          </m:sub>
                          <m:sup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𝑡</m:t>
                                </m:r>
                              </m:e>
                            </m:d>
                          </m:sup>
                        </m:sSubSup>
                        <m:r>
                          <a:rPr lang="en-US" i="1">
                            <a:latin typeface="Cambria Math"/>
                          </a:rPr>
                          <m:t>,…</m:t>
                        </m:r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𝑝</m:t>
                            </m:r>
                            <m:r>
                              <a:rPr lang="en-US" i="1">
                                <a:latin typeface="Cambria Math"/>
                              </a:rPr>
                              <m:t>−1</m:t>
                            </m:r>
                          </m:sub>
                          <m:sup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𝑡</m:t>
                                </m:r>
                              </m:e>
                            </m:d>
                          </m:sup>
                        </m:sSubSup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to predict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𝑝</m:t>
                        </m:r>
                      </m:sub>
                    </m:sSub>
                  </m:oMath>
                </a14:m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185" t="-31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10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12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cs typeface="Arial" panose="020B0604020202020204" pitchFamily="34" charset="0"/>
              </a:rPr>
              <a:t>SRMI, Continued</a:t>
            </a:r>
            <a:endParaRPr lang="en-US" dirty="0"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Cannot stop at iteration 1 as relationship between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is not accounted for in modelling</a:t>
                </a:r>
              </a:p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We use regression modelling (OLS or logistic) to predict each missing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variable</a:t>
                </a:r>
              </a:p>
              <a:p>
                <a:pPr lvl="1"/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Many more variables can be included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𝑈</m:t>
                    </m:r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than is possible using a hot deck approach</a:t>
                </a:r>
              </a:p>
              <a:p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 r="-5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11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08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panose="020B0604020202020204" pitchFamily="34" charset="0"/>
              </a:rPr>
              <a:t>Modelling</a:t>
            </a:r>
            <a:endParaRPr lang="en-US" dirty="0"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62500" lnSpcReduction="20000"/>
              </a:bodyPr>
              <a:lstStyle/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Variables imputed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𝑌</m:t>
                    </m:r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’s)</a:t>
                </a:r>
              </a:p>
              <a:p>
                <a:pPr lvl="1"/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Recipiency and value for all income types (45 variables), weeks worked in previous year, hours worked per week, occupation (11 separate categories)</a:t>
                </a:r>
              </a:p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Explanatory variables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𝑈</m:t>
                    </m:r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pPr lvl="1"/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gender, relationship to householder, 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education, marital/cohabiting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status, 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spouse/partner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earnings, number of 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children,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urban/rural status, small or large metropolitan area, Census region, 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means-tested benefits,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health insurance status and 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type,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renter/homeowner, 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unemployment status,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school enrollment, citizenship, 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race, age</a:t>
                </a:r>
              </a:p>
              <a:p>
                <a:pPr lvl="2"/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DER – number of separate W-2 jobs, total wages, total self-employment earnings</a:t>
                </a:r>
              </a:p>
              <a:p>
                <a:pPr lvl="1"/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Interaction terms for all possible combinations of a subset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𝑌</m:t>
                    </m:r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𝑈</m:t>
                    </m:r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variables</a:t>
                </a:r>
              </a:p>
              <a:p>
                <a:pPr lvl="1"/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Over 3,000 potential predictors in DER SRMI (given recoding of categorical variables as sets of dummies)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93" t="-1887" r="-7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12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46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Difference between Household Income in Hot Deck and SRMI Imputations by Percentile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657658" y="1524000"/>
            <a:ext cx="5797833" cy="4443412"/>
            <a:chOff x="1259840" y="890587"/>
            <a:chExt cx="6624320" cy="5076825"/>
          </a:xfrm>
        </p:grpSpPr>
        <p:pic>
          <p:nvPicPr>
            <p:cNvPr id="9" name="Picture 8"/>
            <p:cNvPicPr/>
            <p:nvPr/>
          </p:nvPicPr>
          <p:blipFill>
            <a:blip r:embed="rId2" cstate="print">
              <a:clrChange>
                <a:clrFrom>
                  <a:srgbClr val="EAF2F3"/>
                </a:clrFrom>
                <a:clrTo>
                  <a:srgbClr val="EAF2F3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259840" y="890587"/>
              <a:ext cx="6624320" cy="507682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cxnSp>
          <p:nvCxnSpPr>
            <p:cNvPr id="7" name="Straight Connector 6"/>
            <p:cNvCxnSpPr/>
            <p:nvPr/>
          </p:nvCxnSpPr>
          <p:spPr>
            <a:xfrm>
              <a:off x="1676400" y="2286000"/>
              <a:ext cx="601980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7991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Difference between Household Income in Hot Deck and SRMI Imputations by Percentile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EAF2F3"/>
              </a:clrFrom>
              <a:clrTo>
                <a:srgbClr val="EAF2F3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304" y="1524000"/>
            <a:ext cx="5797296" cy="4442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574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cs typeface="Arial" panose="020B0604020202020204" pitchFamily="34" charset="0"/>
              </a:rPr>
              <a:t>Poverty by Selected Characteristics</a:t>
            </a:r>
            <a:endParaRPr lang="en-US" sz="3600" dirty="0"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0954475"/>
              </p:ext>
            </p:extLst>
          </p:nvPr>
        </p:nvGraphicFramePr>
        <p:xfrm>
          <a:off x="641653" y="1676400"/>
          <a:ext cx="7740347" cy="2524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52179"/>
                <a:gridCol w="1596056"/>
                <a:gridCol w="1596056"/>
                <a:gridCol w="1596056"/>
              </a:tblGrid>
              <a:tr h="152400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Characteristic</a:t>
                      </a:r>
                    </a:p>
                  </a:txBody>
                  <a:tcPr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Poverty Rate</a:t>
                      </a:r>
                      <a:endParaRPr lang="en-US" sz="16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Hot Deck</a:t>
                      </a:r>
                      <a:endParaRPr lang="en-US" sz="1600" dirty="0"/>
                    </a:p>
                  </a:txBody>
                  <a:tcPr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SRMI</a:t>
                      </a:r>
                      <a:endParaRPr lang="en-US" sz="1600" dirty="0"/>
                    </a:p>
                  </a:txBody>
                  <a:tcPr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DER SRMI</a:t>
                      </a:r>
                      <a:endParaRPr lang="en-US" sz="1600" dirty="0"/>
                    </a:p>
                  </a:txBody>
                  <a:tcPr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Total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15.1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15.3</a:t>
                      </a:r>
                      <a:endParaRPr lang="en-US" sz="16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15.3</a:t>
                      </a:r>
                      <a:endParaRPr lang="en-US" sz="16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Race and Hispanic Origin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 White alone, Non-Hispanic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9.9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9.8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9.9</a:t>
                      </a:r>
                      <a:endParaRPr lang="en-US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 Black alone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27.4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28.2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27.7</a:t>
                      </a:r>
                      <a:endParaRPr lang="en-US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 Hispanic (of any race)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26.5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27.3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27.4</a:t>
                      </a:r>
                      <a:endParaRPr lang="en-US" sz="16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15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4414343"/>
            <a:ext cx="39319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No differences are statistically significant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4749225"/>
            <a:ext cx="78445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All SRMI and DER SRMI standard errors incorporate multiple imputation uncertainty.</a:t>
            </a: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However, hot deck standard errors do not.</a:t>
            </a:r>
          </a:p>
        </p:txBody>
      </p:sp>
    </p:spTree>
    <p:extLst>
      <p:ext uri="{BB962C8B-B14F-4D97-AF65-F5344CB8AC3E}">
        <p14:creationId xmlns:p14="http://schemas.microsoft.com/office/powerpoint/2010/main" val="331296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Median Household Income by Selected Characteristics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2065653"/>
              </p:ext>
            </p:extLst>
          </p:nvPr>
        </p:nvGraphicFramePr>
        <p:xfrm>
          <a:off x="457200" y="1828800"/>
          <a:ext cx="7740347" cy="25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52179"/>
                <a:gridCol w="1596056"/>
                <a:gridCol w="1596056"/>
                <a:gridCol w="1596056"/>
              </a:tblGrid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Characteristic</a:t>
                      </a:r>
                    </a:p>
                  </a:txBody>
                  <a:tcPr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Hot Deck</a:t>
                      </a:r>
                      <a:endParaRPr lang="en-US" sz="1600" dirty="0"/>
                    </a:p>
                  </a:txBody>
                  <a:tcPr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SRMI</a:t>
                      </a:r>
                      <a:endParaRPr lang="en-US" sz="1600" dirty="0"/>
                    </a:p>
                  </a:txBody>
                  <a:tcPr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DER SRMI</a:t>
                      </a:r>
                      <a:endParaRPr lang="en-US" sz="1600" dirty="0"/>
                    </a:p>
                  </a:txBody>
                  <a:tcPr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All Households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/>
                        <a:t>49,276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48,668</a:t>
                      </a:r>
                      <a:endParaRPr lang="en-US" sz="16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48,265*</a:t>
                      </a:r>
                      <a:endParaRPr lang="en-US" sz="16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Family Households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61,395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61,020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60,702*</a:t>
                      </a:r>
                      <a:endParaRPr lang="en-US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Race and Hispanic Origin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 White alone, Non-Hispanic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54,460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53,764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53,086*</a:t>
                      </a:r>
                      <a:endParaRPr lang="en-US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 Black alone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32,124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31,288*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31,577</a:t>
                      </a:r>
                      <a:endParaRPr lang="en-US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 Hispanic (of any race)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37,631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37,220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36,865*</a:t>
                      </a:r>
                      <a:endParaRPr lang="en-US" sz="16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4648200"/>
            <a:ext cx="48184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* If statistically different from hot deck at 90% level.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4953000"/>
            <a:ext cx="78445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All SRMI and DER SRMI standard errors incorporate multiple imputation uncertainty.</a:t>
            </a: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However, hot deck standard errors do not.</a:t>
            </a:r>
          </a:p>
        </p:txBody>
      </p:sp>
    </p:spTree>
    <p:extLst>
      <p:ext uri="{BB962C8B-B14F-4D97-AF65-F5344CB8AC3E}">
        <p14:creationId xmlns:p14="http://schemas.microsoft.com/office/powerpoint/2010/main" val="333063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Inequality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4497221"/>
              </p:ext>
            </p:extLst>
          </p:nvPr>
        </p:nvGraphicFramePr>
        <p:xfrm>
          <a:off x="457200" y="1828800"/>
          <a:ext cx="7740347" cy="1188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52179"/>
                <a:gridCol w="1596056"/>
                <a:gridCol w="1596056"/>
                <a:gridCol w="1596056"/>
              </a:tblGrid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/>
                    </a:p>
                  </a:txBody>
                  <a:tcPr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Hot Deck</a:t>
                      </a:r>
                      <a:endParaRPr lang="en-US" sz="2000" dirty="0"/>
                    </a:p>
                  </a:txBody>
                  <a:tcPr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SRMI</a:t>
                      </a:r>
                      <a:endParaRPr lang="en-US" sz="2000" dirty="0"/>
                    </a:p>
                  </a:txBody>
                  <a:tcPr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DER SRMI</a:t>
                      </a:r>
                      <a:endParaRPr lang="en-US" sz="2000" dirty="0"/>
                    </a:p>
                  </a:txBody>
                  <a:tcPr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GINI</a:t>
                      </a:r>
                      <a:endParaRPr lang="en-US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0.47</a:t>
                      </a:r>
                      <a:endParaRPr 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0.48</a:t>
                      </a:r>
                      <a:endParaRPr lang="en-US" sz="20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0.52</a:t>
                      </a:r>
                      <a:endParaRPr lang="en-US" sz="20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i="1" dirty="0" smtClean="0"/>
                        <a:t>Percent</a:t>
                      </a:r>
                      <a:r>
                        <a:rPr lang="en-US" sz="2000" i="1" baseline="0" dirty="0" smtClean="0"/>
                        <a:t> Difference</a:t>
                      </a:r>
                      <a:endParaRPr lang="en-US" sz="2000" i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 smtClean="0"/>
                        <a:t>2.3</a:t>
                      </a:r>
                      <a:endParaRPr lang="en-US" sz="2000" i="1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 smtClean="0"/>
                        <a:t>9.7</a:t>
                      </a:r>
                      <a:endParaRPr lang="en-US" sz="2000" i="1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505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Mincer Wage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Compared results from two SRMI models to Hot </a:t>
            </a:r>
            <a:r>
              <a:rPr lang="en-US" dirty="0" smtClean="0"/>
              <a:t>Deck</a:t>
            </a:r>
          </a:p>
          <a:p>
            <a:r>
              <a:rPr lang="en-US" dirty="0"/>
              <a:t>Experience and earnings</a:t>
            </a:r>
          </a:p>
          <a:p>
            <a:pPr lvl="1"/>
            <a:r>
              <a:rPr lang="en-US" dirty="0"/>
              <a:t>Greater returns to experience for both SRMIs relative to Hot Deck</a:t>
            </a:r>
          </a:p>
          <a:p>
            <a:pPr lvl="1"/>
            <a:r>
              <a:rPr lang="en-US" dirty="0"/>
              <a:t>Hot Deck Match Bias – nearly 80% with missing earnings from longest job match at levels with 3 or fewer age categories (&lt;25, 25-54, 55+)</a:t>
            </a:r>
          </a:p>
          <a:p>
            <a:r>
              <a:rPr lang="en-US" dirty="0" smtClean="0"/>
              <a:t>Education </a:t>
            </a:r>
            <a:r>
              <a:rPr lang="en-US" dirty="0" smtClean="0"/>
              <a:t>and earnings </a:t>
            </a:r>
          </a:p>
          <a:p>
            <a:pPr lvl="1"/>
            <a:r>
              <a:rPr lang="en-US" dirty="0" smtClean="0"/>
              <a:t>Stronger relationship for SRMI and DER SRMI relative to Hot Deck</a:t>
            </a:r>
          </a:p>
          <a:p>
            <a:pPr lvl="1"/>
            <a:r>
              <a:rPr lang="en-US" dirty="0" smtClean="0"/>
              <a:t>Especially for bachelor’s degree and </a:t>
            </a:r>
            <a:r>
              <a:rPr lang="en-US" dirty="0" smtClean="0"/>
              <a:t>above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982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Jonathan </a:t>
            </a:r>
            <a:r>
              <a:rPr lang="en-US" sz="2800" dirty="0" err="1" smtClean="0"/>
              <a:t>Rothbaum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Economist, Income Statistics Branch</a:t>
            </a:r>
          </a:p>
          <a:p>
            <a:pPr marL="0" indent="0">
              <a:buNone/>
            </a:pPr>
            <a:r>
              <a:rPr lang="en-US" sz="2800" dirty="0"/>
              <a:t>Social, Economic, and Housing Statistics </a:t>
            </a:r>
            <a:r>
              <a:rPr lang="en-US" sz="2800" dirty="0" smtClean="0"/>
              <a:t>Division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>
                <a:hlinkClick r:id="rId2"/>
              </a:rPr>
              <a:t>jonathan.l.rothbaum@census.gov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(301) 763-9681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26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cs typeface="Arial" panose="020B0604020202020204" pitchFamily="34" charset="0"/>
              </a:rPr>
              <a:t>Non-Response in the CPS ASEC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2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76400" y="5125234"/>
            <a:ext cx="38264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Hokayem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Bollinger, and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Ziliak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(2014)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676400" y="1219200"/>
            <a:ext cx="5562600" cy="3906034"/>
            <a:chOff x="2133600" y="1219200"/>
            <a:chExt cx="5562600" cy="3906034"/>
          </a:xfrm>
        </p:grpSpPr>
        <p:grpSp>
          <p:nvGrpSpPr>
            <p:cNvPr id="6" name="Group 5"/>
            <p:cNvGrpSpPr/>
            <p:nvPr/>
          </p:nvGrpSpPr>
          <p:grpSpPr>
            <a:xfrm>
              <a:off x="2133600" y="1219200"/>
              <a:ext cx="5562600" cy="3906034"/>
              <a:chOff x="2133600" y="1476206"/>
              <a:chExt cx="5562600" cy="3906034"/>
            </a:xfrm>
            <a:solidFill>
              <a:schemeClr val="bg1"/>
            </a:solidFill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 rotWithShape="1"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8680"/>
              <a:stretch/>
            </p:blipFill>
            <p:spPr bwMode="auto">
              <a:xfrm>
                <a:off x="2133600" y="2085806"/>
                <a:ext cx="5562600" cy="3296434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" name="TextBox 4"/>
              <p:cNvSpPr txBox="1"/>
              <p:nvPr/>
            </p:nvSpPr>
            <p:spPr>
              <a:xfrm>
                <a:off x="2882232" y="1476206"/>
                <a:ext cx="3903697" cy="646331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Trends in Earnings Imputations</a:t>
                </a:r>
              </a:p>
              <a:p>
                <a:pPr algn="ctr"/>
                <a:r>
                  <a:rPr lang="en-US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in the CPS ASEC among Workers</a:t>
                </a:r>
                <a:endParaRPr lang="en-US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" name="Rectangle 2"/>
            <p:cNvSpPr/>
            <p:nvPr/>
          </p:nvSpPr>
          <p:spPr>
            <a:xfrm>
              <a:off x="4495800" y="3028578"/>
              <a:ext cx="3200400" cy="4484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600036" y="3714378"/>
              <a:ext cx="3267364" cy="4484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657600" y="3409578"/>
              <a:ext cx="3267364" cy="4484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2924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panose="020B0604020202020204" pitchFamily="34" charset="0"/>
              </a:rPr>
              <a:t>Motivation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Non-response is a growing problem in surveys, including the CPS ASEC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Hot deck procedure for imputing non-response in CPS ASEC has been in place with few changes since 1989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Explore alternative imputation technique 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the inclusion of administrative data in imputation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3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154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Results </a:t>
            </a:r>
            <a:br>
              <a:rPr lang="en-US" sz="2800" dirty="0" smtClean="0"/>
            </a:b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165198" y="1295400"/>
            <a:ext cx="6661605" cy="5105400"/>
            <a:chOff x="1259840" y="890587"/>
            <a:chExt cx="6624320" cy="5076825"/>
          </a:xfrm>
        </p:grpSpPr>
        <p:pic>
          <p:nvPicPr>
            <p:cNvPr id="9" name="Picture 8"/>
            <p:cNvPicPr/>
            <p:nvPr/>
          </p:nvPicPr>
          <p:blipFill>
            <a:blip r:embed="rId2" cstate="print">
              <a:clrChange>
                <a:clrFrom>
                  <a:srgbClr val="EAF2F3"/>
                </a:clrFrom>
                <a:clrTo>
                  <a:srgbClr val="EAF2F3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259840" y="890587"/>
              <a:ext cx="6624320" cy="507682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cxnSp>
          <p:nvCxnSpPr>
            <p:cNvPr id="7" name="Straight Connector 6"/>
            <p:cNvCxnSpPr/>
            <p:nvPr/>
          </p:nvCxnSpPr>
          <p:spPr>
            <a:xfrm>
              <a:off x="1676400" y="2286000"/>
              <a:ext cx="601980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1828800" y="3524934"/>
            <a:ext cx="1885709" cy="584775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smtClean="0"/>
              <a:t>No significant </a:t>
            </a:r>
            <a:r>
              <a:rPr lang="en-US" sz="1600" dirty="0" smtClean="0"/>
              <a:t>effect </a:t>
            </a:r>
          </a:p>
          <a:p>
            <a:r>
              <a:rPr lang="en-US" sz="1600" dirty="0" smtClean="0"/>
              <a:t>on poverty rate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612241" y="1676400"/>
            <a:ext cx="2036583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/>
              <a:t>Lower median income</a:t>
            </a:r>
            <a:endParaRPr lang="en-US" sz="16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4636143" y="2014954"/>
            <a:ext cx="88257" cy="683713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162800" y="3771155"/>
            <a:ext cx="1510863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/>
              <a:t>More inequality</a:t>
            </a:r>
            <a:endParaRPr lang="en-US" sz="1600" dirty="0"/>
          </a:p>
        </p:txBody>
      </p:sp>
      <p:cxnSp>
        <p:nvCxnSpPr>
          <p:cNvPr id="12" name="Straight Arrow Connector 11"/>
          <p:cNvCxnSpPr>
            <a:stCxn id="11" idx="0"/>
          </p:cNvCxnSpPr>
          <p:nvPr/>
        </p:nvCxnSpPr>
        <p:spPr>
          <a:xfrm flipH="1" flipV="1">
            <a:off x="7391400" y="1676400"/>
            <a:ext cx="526832" cy="2094755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1676399" y="972234"/>
            <a:ext cx="59613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Model-Based Imputation (with and without </a:t>
            </a:r>
            <a:r>
              <a:rPr lang="en-US" dirty="0" smtClean="0"/>
              <a:t>Tax Data</a:t>
            </a:r>
            <a:r>
              <a:rPr lang="en-US" dirty="0"/>
              <a:t>) Compared to </a:t>
            </a:r>
            <a:r>
              <a:rPr lang="en-US" dirty="0" smtClean="0"/>
              <a:t>Existing Hot </a:t>
            </a:r>
            <a:r>
              <a:rPr lang="en-US" dirty="0"/>
              <a:t>Deck</a:t>
            </a:r>
          </a:p>
        </p:txBody>
      </p:sp>
    </p:spTree>
    <p:extLst>
      <p:ext uri="{BB962C8B-B14F-4D97-AF65-F5344CB8AC3E}">
        <p14:creationId xmlns:p14="http://schemas.microsoft.com/office/powerpoint/2010/main" val="35989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cs typeface="Arial" panose="020B0604020202020204" pitchFamily="34" charset="0"/>
              </a:rPr>
              <a:t>Data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2011 Current Population Survey Annual Social and Economic Supplement (CPS ASEC)</a:t>
            </a:r>
          </a:p>
          <a:p>
            <a:pPr lvl="1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Survey of ~100,000 addresses</a:t>
            </a:r>
          </a:p>
          <a:p>
            <a:pPr lvl="2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About 200,000 individuals</a:t>
            </a:r>
          </a:p>
          <a:p>
            <a:pPr lvl="1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Official source of US poverty estimates</a:t>
            </a:r>
          </a:p>
          <a:p>
            <a:pPr lvl="1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Income from 2010 calendar year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Social Security Administration Detailed Earnings File (DER)</a:t>
            </a:r>
          </a:p>
          <a:p>
            <a:pPr lvl="1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W-2 data linked to CPS ASEC using Protected Identification Key (PIK)</a:t>
            </a:r>
          </a:p>
          <a:p>
            <a:pPr lvl="1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Includes W-2 earnings, deferred contributions (i.e. 401k), and reported SSA covered self-employment earnings</a:t>
            </a:r>
          </a:p>
          <a:p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5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68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cs typeface="Arial" panose="020B0604020202020204" pitchFamily="34" charset="0"/>
              </a:rPr>
              <a:t>Non-Response by Income Type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6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6867473"/>
              </p:ext>
            </p:extLst>
          </p:nvPr>
        </p:nvGraphicFramePr>
        <p:xfrm>
          <a:off x="457200" y="1600200"/>
          <a:ext cx="8214170" cy="333756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879408"/>
                <a:gridCol w="2346896"/>
                <a:gridCol w="298786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Variable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Non-response rate (%)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Share of Income</a:t>
                      </a:r>
                      <a:r>
                        <a:rPr lang="en-US" baseline="0" dirty="0" smtClean="0"/>
                        <a:t> Imputed (%)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Earnings</a:t>
                      </a:r>
                      <a:r>
                        <a:rPr lang="en-US" baseline="0" dirty="0" smtClean="0"/>
                        <a:t> Recipiency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Wage Earnings (Primary Job)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20.7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Social Security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23.9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Interest Income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59.7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Supplement Non-response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12.9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smtClean="0"/>
                        <a:t>Total Non-response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Any Recipiency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Any 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34.7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57200" y="4971345"/>
            <a:ext cx="870411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Note: Share of income imputed is for income in the given category.  For Supplement non-response and total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non-response, the share is of all income in the CPS ASEC.</a:t>
            </a: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Source: Authors’ calculations from the 2011 CPS ASEC.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1981200"/>
            <a:ext cx="8229600" cy="762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57200" y="2743200"/>
            <a:ext cx="82296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57200" y="3048000"/>
            <a:ext cx="82296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7200" y="3429000"/>
            <a:ext cx="82296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57200" y="4190999"/>
            <a:ext cx="8229600" cy="78034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766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6" grpId="0" animBg="1"/>
      <p:bldP spid="16" grpId="1" animBg="1"/>
      <p:bldP spid="18" grpId="0" animBg="1"/>
      <p:bldP spid="18" grpId="1" animBg="1"/>
      <p:bldP spid="19" grpId="0" animBg="1"/>
      <p:bldP spid="19" grpId="1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Hot Deck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Recipients – non-respondents</a:t>
            </a:r>
          </a:p>
          <a:p>
            <a:r>
              <a:rPr lang="en-US" sz="2800" dirty="0" smtClean="0"/>
              <a:t>Donors – respondents</a:t>
            </a:r>
          </a:p>
          <a:p>
            <a:r>
              <a:rPr lang="en-US" sz="2800" dirty="0" smtClean="0"/>
              <a:t>Match recipients to “similar” donors and use donor response as imputed values for recipients</a:t>
            </a:r>
          </a:p>
          <a:p>
            <a:r>
              <a:rPr lang="en-US" sz="2800" dirty="0" smtClean="0"/>
              <a:t>Model – variables used to match and categories in each variable</a:t>
            </a: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0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Hot Deck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200" dirty="0"/>
              <a:t>2 variables 1) race and 2) gender</a:t>
            </a:r>
          </a:p>
          <a:p>
            <a:pPr lvl="1"/>
            <a:r>
              <a:rPr lang="en-US" sz="1800" dirty="0"/>
              <a:t>Race: 3 categories: 1) Black, 2) non-Black Hispanic, 3) other</a:t>
            </a:r>
          </a:p>
          <a:p>
            <a:pPr lvl="1"/>
            <a:r>
              <a:rPr lang="en-US" sz="1800" dirty="0"/>
              <a:t>Gender: 2 categories: 1) male, 2) female</a:t>
            </a:r>
          </a:p>
          <a:p>
            <a:r>
              <a:rPr lang="en-US" sz="2200" dirty="0"/>
              <a:t>Full model has 3*2 = 6 </a:t>
            </a:r>
            <a:r>
              <a:rPr lang="en-US" sz="2200" dirty="0" smtClean="0"/>
              <a:t>cells (Black males, Black females, Hispanic males,…)</a:t>
            </a:r>
            <a:endParaRPr lang="en-US" sz="2200" dirty="0"/>
          </a:p>
          <a:p>
            <a:r>
              <a:rPr lang="en-US" sz="2200" dirty="0"/>
              <a:t>Randomly select donor in each cell </a:t>
            </a:r>
            <a:r>
              <a:rPr lang="en-US" sz="2200" dirty="0" smtClean="0"/>
              <a:t>for </a:t>
            </a:r>
            <a:r>
              <a:rPr lang="en-US" sz="2200" dirty="0"/>
              <a:t>recipient in the same </a:t>
            </a:r>
            <a:r>
              <a:rPr lang="en-US" sz="2200" dirty="0" smtClean="0"/>
              <a:t>cell</a:t>
            </a:r>
          </a:p>
          <a:p>
            <a:endParaRPr lang="en-US" sz="2200" dirty="0" smtClean="0"/>
          </a:p>
          <a:p>
            <a:r>
              <a:rPr lang="en-US" sz="2200" dirty="0" smtClean="0"/>
              <a:t>With more finely specified models (more variables, more categories for each variable), can have no donors in a recipient’s cell</a:t>
            </a:r>
          </a:p>
          <a:p>
            <a:pPr lvl="1"/>
            <a:r>
              <a:rPr lang="en-US" sz="2200" dirty="0" smtClean="0"/>
              <a:t>Collapse to more coarse model by removing variables or collapsing categories</a:t>
            </a:r>
            <a:endParaRPr lang="en-US" sz="2200" dirty="0"/>
          </a:p>
          <a:p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97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panose="020B0604020202020204" pitchFamily="34" charset="0"/>
              </a:rPr>
              <a:t>CPS ASEC Hot Deck</a:t>
            </a:r>
            <a:endParaRPr lang="en-US" dirty="0"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0911599"/>
              </p:ext>
            </p:extLst>
          </p:nvPr>
        </p:nvGraphicFramePr>
        <p:xfrm>
          <a:off x="1066800" y="1219200"/>
          <a:ext cx="7196483" cy="468424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330506"/>
                <a:gridCol w="1219835"/>
                <a:gridCol w="1142047"/>
                <a:gridCol w="792797"/>
                <a:gridCol w="676910"/>
                <a:gridCol w="599123"/>
                <a:gridCol w="435265"/>
              </a:tblGrid>
              <a:tr h="211487">
                <a:tc gridSpan="7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Variables and Categories for “Earnings from the Longest Job Only” Hot Deck Match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1487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 </a:t>
                      </a:r>
                      <a:endParaRPr lang="en-US" sz="1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Match Variable</a:t>
                      </a:r>
                      <a:endParaRPr lang="en-US" sz="1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Match Level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1487"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14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Sex</a:t>
                      </a:r>
                      <a:endParaRPr lang="en-US" sz="1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14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Race</a:t>
                      </a:r>
                      <a:endParaRPr lang="en-US" sz="1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14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Age</a:t>
                      </a:r>
                      <a:endParaRPr lang="en-US" sz="1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14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Relationship</a:t>
                      </a:r>
                      <a:endParaRPr lang="en-US" sz="1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14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Years of School Completed</a:t>
                      </a:r>
                      <a:endParaRPr lang="en-US" sz="1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14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Marital Status</a:t>
                      </a:r>
                      <a:endParaRPr lang="en-US" sz="1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14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Presence of Children</a:t>
                      </a:r>
                      <a:endParaRPr lang="en-US" sz="1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14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Labor Force Status of Spouse</a:t>
                      </a:r>
                      <a:endParaRPr lang="en-US" sz="1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14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Weeks Worked</a:t>
                      </a:r>
                      <a:endParaRPr lang="en-US" sz="1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14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Hours Worked</a:t>
                      </a:r>
                      <a:endParaRPr lang="en-US" sz="1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14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Occupation</a:t>
                      </a:r>
                      <a:endParaRPr lang="en-US" sz="1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528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528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66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66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66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14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Class of Worker</a:t>
                      </a:r>
                      <a:endParaRPr lang="en-US" sz="1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14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Other Earnings</a:t>
                      </a:r>
                      <a:endParaRPr lang="en-US" sz="1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14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Type of Residence</a:t>
                      </a:r>
                      <a:endParaRPr lang="en-US" sz="1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14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Region</a:t>
                      </a:r>
                      <a:endParaRPr lang="en-US" sz="1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14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Transfers payments receipt</a:t>
                      </a:r>
                      <a:endParaRPr lang="en-US" sz="1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14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Number of </a:t>
                      </a:r>
                      <a:r>
                        <a:rPr lang="en-US" sz="1200" b="1" dirty="0" smtClean="0">
                          <a:effectLst/>
                        </a:rPr>
                        <a:t>Donor-Recipient</a:t>
                      </a:r>
                      <a:r>
                        <a:rPr lang="en-US" sz="1200" b="1" baseline="0" dirty="0" smtClean="0">
                          <a:effectLst/>
                        </a:rPr>
                        <a:t> </a:t>
                      </a:r>
                      <a:r>
                        <a:rPr lang="en-US" sz="1200" b="1" dirty="0" smtClean="0">
                          <a:effectLst/>
                        </a:rPr>
                        <a:t>Cells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620,786,073,600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17,031,168,000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3,801,600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456,192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50,688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96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Percent</a:t>
                      </a:r>
                      <a:r>
                        <a:rPr lang="en-US" sz="12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of Missing Matched (Weighted)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6.8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14.6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52.7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12.7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8.2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5.0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9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4400" y="5233012"/>
            <a:ext cx="7467600" cy="7105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2337412"/>
            <a:ext cx="7467600" cy="1771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3154681"/>
            <a:ext cx="7467600" cy="48387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598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7" grpId="2" animBg="1"/>
      <p:bldP spid="8" grpId="0" animBg="1"/>
      <p:bldP spid="8" grpId="1" animBg="1"/>
    </p:bldLst>
  </p:timing>
</p:sld>
</file>

<file path=ppt/theme/theme1.xml><?xml version="1.0" encoding="utf-8"?>
<a:theme xmlns:a="http://schemas.openxmlformats.org/drawingml/2006/main" name="ExternalStyle_20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ExternalStyle_2014</Template>
  <TotalTime>3639</TotalTime>
  <Words>1073</Words>
  <Application>Microsoft Office PowerPoint</Application>
  <PresentationFormat>On-screen Show (4:3)</PresentationFormat>
  <Paragraphs>330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Cambria Math</vt:lpstr>
      <vt:lpstr>Times New Roman</vt:lpstr>
      <vt:lpstr>Wingdings</vt:lpstr>
      <vt:lpstr>ExternalStyle_2014</vt:lpstr>
      <vt:lpstr>Sequential Regression Multivariate Imputation in the CPS ASEC</vt:lpstr>
      <vt:lpstr>Non-Response in the CPS ASEC</vt:lpstr>
      <vt:lpstr>Motivation</vt:lpstr>
      <vt:lpstr>Results  </vt:lpstr>
      <vt:lpstr>Data</vt:lpstr>
      <vt:lpstr>Non-Response by Income Type</vt:lpstr>
      <vt:lpstr>Hot Deck</vt:lpstr>
      <vt:lpstr>Hot Deck Example</vt:lpstr>
      <vt:lpstr>CPS ASEC Hot Deck</vt:lpstr>
      <vt:lpstr>Sequential Regression Multivariate Imputation (SRMI)</vt:lpstr>
      <vt:lpstr>SRMI, Continued</vt:lpstr>
      <vt:lpstr>Modelling</vt:lpstr>
      <vt:lpstr>Difference between Household Income in Hot Deck and SRMI Imputations by Percentile</vt:lpstr>
      <vt:lpstr>Difference between Household Income in Hot Deck and SRMI Imputations by Percentile</vt:lpstr>
      <vt:lpstr>Poverty by Selected Characteristics</vt:lpstr>
      <vt:lpstr>Median Household Income by Selected Characteristics</vt:lpstr>
      <vt:lpstr>Inequality</vt:lpstr>
      <vt:lpstr>Mincer Wage Regression</vt:lpstr>
      <vt:lpstr>Contact Information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on Creating a Full 2014 CPS File with Imputed Income</dc:title>
  <dc:creator>Jonathan L Rothbaum (CENSUS/SEHSD FED)</dc:creator>
  <cp:lastModifiedBy>Jon Rothbaum</cp:lastModifiedBy>
  <cp:revision>264</cp:revision>
  <cp:lastPrinted>2015-04-23T12:22:23Z</cp:lastPrinted>
  <dcterms:created xsi:type="dcterms:W3CDTF">2006-08-16T00:00:00Z</dcterms:created>
  <dcterms:modified xsi:type="dcterms:W3CDTF">2016-01-02T18:05:57Z</dcterms:modified>
</cp:coreProperties>
</file>