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301" r:id="rId2"/>
    <p:sldId id="267" r:id="rId3"/>
    <p:sldId id="268" r:id="rId4"/>
    <p:sldId id="340" r:id="rId5"/>
    <p:sldId id="344" r:id="rId6"/>
    <p:sldId id="305" r:id="rId7"/>
    <p:sldId id="270" r:id="rId8"/>
    <p:sldId id="299" r:id="rId9"/>
    <p:sldId id="273" r:id="rId10"/>
    <p:sldId id="343" r:id="rId11"/>
    <p:sldId id="347" r:id="rId12"/>
    <p:sldId id="348" r:id="rId13"/>
    <p:sldId id="345" r:id="rId14"/>
    <p:sldId id="303" r:id="rId15"/>
    <p:sldId id="392" r:id="rId16"/>
    <p:sldId id="277" r:id="rId17"/>
    <p:sldId id="280" r:id="rId18"/>
    <p:sldId id="281" r:id="rId19"/>
    <p:sldId id="362" r:id="rId20"/>
    <p:sldId id="397" r:id="rId21"/>
    <p:sldId id="342" r:id="rId22"/>
    <p:sldId id="329" r:id="rId23"/>
    <p:sldId id="399" r:id="rId24"/>
    <p:sldId id="400" r:id="rId25"/>
    <p:sldId id="401" r:id="rId26"/>
    <p:sldId id="402" r:id="rId27"/>
    <p:sldId id="387" r:id="rId28"/>
    <p:sldId id="388" r:id="rId29"/>
    <p:sldId id="389" r:id="rId30"/>
    <p:sldId id="390" r:id="rId31"/>
    <p:sldId id="391" r:id="rId32"/>
    <p:sldId id="403" r:id="rId33"/>
    <p:sldId id="386" r:id="rId34"/>
    <p:sldId id="341" r:id="rId35"/>
    <p:sldId id="293" r:id="rId36"/>
    <p:sldId id="398" r:id="rId37"/>
    <p:sldId id="295" r:id="rId38"/>
  </p:sldIdLst>
  <p:sldSz cx="9144000" cy="6858000" type="screen4x3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0000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8" autoAdjust="0"/>
    <p:restoredTop sz="86796" autoAdjust="0"/>
  </p:normalViewPr>
  <p:slideViewPr>
    <p:cSldViewPr snapToGrid="0" snapToObjects="1">
      <p:cViewPr>
        <p:scale>
          <a:sx n="100" d="100"/>
          <a:sy n="100" d="100"/>
        </p:scale>
        <p:origin x="-1240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5201D356-9F91-9E4C-ACBA-731D985D12F0}" type="datetimeFigureOut">
              <a:rPr lang="en-US" smtClean="0"/>
              <a:t>12/31/15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66B7A0A9-BFFC-C044-94C7-658D76949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14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900B9F57-0C4C-554F-AE10-4C20574AD708}" type="datetimeFigureOut">
              <a:rPr lang="en-US" smtClean="0"/>
              <a:t>12/31/15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D4B8D4FD-21CF-A04D-B704-E7293BD7F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98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8D4FD-21CF-A04D-B704-E7293BD7FA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93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8D4FD-21CF-A04D-B704-E7293BD7FA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22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8D4FD-21CF-A04D-B704-E7293BD7FA8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11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8D4FD-21CF-A04D-B704-E7293BD7FA8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11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25450" y="1193800"/>
            <a:ext cx="8293100" cy="15113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5450" y="2705100"/>
            <a:ext cx="8293100" cy="12573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2"/>
          </p:nvPr>
        </p:nvSpPr>
        <p:spPr>
          <a:xfrm>
            <a:off x="425450" y="4229100"/>
            <a:ext cx="8293100" cy="914400"/>
          </a:xfrm>
          <a:prstGeom prst="rect">
            <a:avLst/>
          </a:prstGeom>
        </p:spPr>
        <p:txBody>
          <a:bodyPr vert="horz"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09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no An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82492"/>
            <a:ext cx="9144000" cy="413311"/>
          </a:xfrm>
          <a:prstGeom prst="rect">
            <a:avLst/>
          </a:prstGeom>
        </p:spPr>
      </p:pic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83026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0035" y="303891"/>
            <a:ext cx="520700" cy="631669"/>
          </a:xfrm>
          <a:prstGeom prst="rect">
            <a:avLst/>
          </a:prstGeom>
        </p:spPr>
      </p:pic>
      <p:sp>
        <p:nvSpPr>
          <p:cNvPr id="8" name="Content Placeholder 5"/>
          <p:cNvSpPr>
            <a:spLocks noGrp="1"/>
          </p:cNvSpPr>
          <p:nvPr>
            <p:ph sz="quarter" idx="10"/>
          </p:nvPr>
        </p:nvSpPr>
        <p:spPr>
          <a:xfrm>
            <a:off x="450850" y="1257299"/>
            <a:ext cx="8242300" cy="4962367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>
              <a:lnSpc>
                <a:spcPct val="100000"/>
              </a:lnSpc>
              <a:spcBef>
                <a:spcPts val="1368"/>
              </a:spcBef>
              <a:defRPr sz="28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8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28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28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28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333619" y="6490650"/>
            <a:ext cx="55697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rgbClr val="990000"/>
                </a:solidFill>
                <a:latin typeface="Arial"/>
                <a:cs typeface="Arial"/>
              </a:rPr>
              <a:t>Paradox Lost? | October 15, 2015 |  </a:t>
            </a:r>
            <a:fld id="{C4CA475C-2FEB-E54C-8703-23F232B67EAB}" type="slidenum">
              <a:rPr lang="en-US" sz="1100" b="1" smtClean="0">
                <a:solidFill>
                  <a:srgbClr val="990000"/>
                </a:solidFill>
                <a:latin typeface="Arial"/>
                <a:cs typeface="Arial"/>
              </a:rPr>
              <a:pPr algn="r"/>
              <a:t>‹#›</a:t>
            </a:fld>
            <a:endParaRPr lang="en-US" sz="1100" b="1" dirty="0">
              <a:solidFill>
                <a:srgbClr val="990000"/>
              </a:solidFill>
              <a:latin typeface="Arial"/>
              <a:cs typeface="Arial"/>
            </a:endParaRPr>
          </a:p>
          <a:p>
            <a:pPr lvl="0" algn="r"/>
            <a:endParaRPr lang="en-US" sz="1100" b="1" dirty="0">
              <a:solidFill>
                <a:srgbClr val="990000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261865" y="6490650"/>
            <a:ext cx="1937801" cy="3051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56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222250" y="304800"/>
            <a:ext cx="793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333619" y="6490650"/>
            <a:ext cx="55697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rgbClr val="990000"/>
                </a:solidFill>
                <a:latin typeface="Arial"/>
                <a:cs typeface="Arial"/>
              </a:rPr>
              <a:t>  </a:t>
            </a:r>
            <a:fld id="{C4CA475C-2FEB-E54C-8703-23F232B67EAB}" type="slidenum">
              <a:rPr lang="en-US" sz="1100" b="1" smtClean="0">
                <a:solidFill>
                  <a:srgbClr val="990000"/>
                </a:solidFill>
                <a:latin typeface="Arial"/>
                <a:cs typeface="Arial"/>
              </a:rPr>
              <a:pPr algn="r"/>
              <a:t>‹#›</a:t>
            </a:fld>
            <a:endParaRPr lang="en-US" sz="1100" b="1" dirty="0">
              <a:solidFill>
                <a:srgbClr val="990000"/>
              </a:solidFill>
              <a:latin typeface="Arial"/>
              <a:cs typeface="Arial"/>
            </a:endParaRPr>
          </a:p>
          <a:p>
            <a:pPr lvl="0" algn="r"/>
            <a:endParaRPr lang="en-US" sz="1100" b="1" dirty="0">
              <a:solidFill>
                <a:srgbClr val="99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0850" y="1257300"/>
            <a:ext cx="8242300" cy="43053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830262"/>
          </a:xfrm>
          <a:prstGeom prst="rect">
            <a:avLst/>
          </a:prstGeom>
        </p:spPr>
        <p:txBody>
          <a:bodyPr vert="horz" anchor="t"/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0035" y="303891"/>
            <a:ext cx="520700" cy="63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3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 An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46800"/>
            <a:ext cx="9144000" cy="660400"/>
          </a:xfrm>
          <a:prstGeom prst="rect">
            <a:avLst/>
          </a:prstGeom>
        </p:spPr>
      </p:pic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83026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0035" y="303891"/>
            <a:ext cx="520700" cy="631669"/>
          </a:xfrm>
          <a:prstGeom prst="rect">
            <a:avLst/>
          </a:prstGeom>
        </p:spPr>
      </p:pic>
      <p:sp>
        <p:nvSpPr>
          <p:cNvPr id="8" name="Content Placeholder 5"/>
          <p:cNvSpPr>
            <a:spLocks noGrp="1"/>
          </p:cNvSpPr>
          <p:nvPr>
            <p:ph sz="quarter" idx="10"/>
          </p:nvPr>
        </p:nvSpPr>
        <p:spPr>
          <a:xfrm>
            <a:off x="450850" y="1257299"/>
            <a:ext cx="8242300" cy="4765955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>
              <a:lnSpc>
                <a:spcPct val="100000"/>
              </a:lnSpc>
              <a:spcBef>
                <a:spcPts val="1368"/>
              </a:spcBef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333619" y="6490650"/>
            <a:ext cx="55697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rgbClr val="990000"/>
                </a:solidFill>
                <a:latin typeface="Arial"/>
                <a:cs typeface="Arial"/>
              </a:rPr>
              <a:t>Paradox Lost? | October</a:t>
            </a:r>
            <a:r>
              <a:rPr lang="en-US" sz="1100" b="1" baseline="0" dirty="0" smtClean="0">
                <a:solidFill>
                  <a:srgbClr val="990000"/>
                </a:solidFill>
                <a:latin typeface="Arial"/>
                <a:cs typeface="Arial"/>
              </a:rPr>
              <a:t> 15</a:t>
            </a:r>
            <a:r>
              <a:rPr lang="en-US" sz="1100" b="1" dirty="0" smtClean="0">
                <a:solidFill>
                  <a:srgbClr val="990000"/>
                </a:solidFill>
                <a:latin typeface="Arial"/>
                <a:cs typeface="Arial"/>
              </a:rPr>
              <a:t>, 2015 |  </a:t>
            </a:r>
            <a:fld id="{C4CA475C-2FEB-E54C-8703-23F232B67EAB}" type="slidenum">
              <a:rPr lang="en-US" sz="1100" b="1" smtClean="0">
                <a:solidFill>
                  <a:srgbClr val="990000"/>
                </a:solidFill>
                <a:latin typeface="Arial"/>
                <a:cs typeface="Arial"/>
              </a:rPr>
              <a:pPr algn="r"/>
              <a:t>‹#›</a:t>
            </a:fld>
            <a:endParaRPr lang="en-US" sz="1100" b="1" dirty="0" smtClean="0">
              <a:solidFill>
                <a:srgbClr val="990000"/>
              </a:solidFill>
              <a:latin typeface="Arial"/>
              <a:cs typeface="Arial"/>
            </a:endParaRPr>
          </a:p>
          <a:p>
            <a:pPr lvl="0" algn="r"/>
            <a:endParaRPr lang="en-US" sz="1100" b="1" dirty="0">
              <a:solidFill>
                <a:srgbClr val="99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900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83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83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83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83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83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7527505-B269-4E82-A05F-FC590284742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6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jpg"/><Relationship Id="rId1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atial Sciences Institute wordmark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700" y="6462798"/>
            <a:ext cx="1841498" cy="300096"/>
          </a:xfrm>
          <a:prstGeom prst="rect">
            <a:avLst/>
          </a:prstGeom>
        </p:spPr>
      </p:pic>
      <p:pic>
        <p:nvPicPr>
          <p:cNvPr id="3" name="Picture 2" descr="USC-Dornsife-Cardinal-Black-on-White-RGB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5948775"/>
            <a:ext cx="2470149" cy="8151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0" y="5778500"/>
            <a:ext cx="9144000" cy="508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mall Use Shield_GoldOnTrans.eps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01027" y="238127"/>
            <a:ext cx="748239" cy="7482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97700" y="6462798"/>
            <a:ext cx="1841498" cy="3000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1" r:id="rId3"/>
    <p:sldLayoutId id="2147483662" r:id="rId4"/>
    <p:sldLayoutId id="2147483666" r:id="rId5"/>
    <p:sldLayoutId id="2147483667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sz="4800" dirty="0" smtClean="0"/>
              <a:t>Paradox Lost?</a:t>
            </a:r>
            <a:endParaRPr lang="en-US" sz="4800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25450" y="4186685"/>
            <a:ext cx="8293100" cy="1257300"/>
          </a:xfrm>
        </p:spPr>
        <p:txBody>
          <a:bodyPr/>
          <a:lstStyle/>
          <a:p>
            <a:r>
              <a:rPr lang="en-US" dirty="0" smtClean="0"/>
              <a:t>AEA Jan. 3, 2016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25450" y="2535860"/>
            <a:ext cx="8293100" cy="914400"/>
          </a:xfrm>
        </p:spPr>
        <p:txBody>
          <a:bodyPr/>
          <a:lstStyle/>
          <a:p>
            <a:r>
              <a:rPr lang="en-US" dirty="0" smtClean="0"/>
              <a:t>Richard A. Easterlin</a:t>
            </a:r>
            <a:endParaRPr lang="en-US" dirty="0"/>
          </a:p>
          <a:p>
            <a:r>
              <a:rPr lang="en-US" dirty="0"/>
              <a:t>University of Southern </a:t>
            </a:r>
            <a:r>
              <a:rPr lang="en-US" dirty="0" smtClean="0"/>
              <a:t>California</a:t>
            </a:r>
          </a:p>
          <a:p>
            <a:r>
              <a:rPr lang="en-US" dirty="0" smtClean="0"/>
              <a:t>Department of Economics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4194" y="5988574"/>
            <a:ext cx="2958406" cy="86942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21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9783B7-7154-4B64-9C60-30007493D76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90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Does the Latest Evidence Support the Paradox?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The data: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United States, 1946-70 and 1972-2014.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World Values Survey including Wave 6 (plus European Values Survey), through 2014.  Includes developed countries (DCS), transition countries (TCS), and less-developed countries (LDCS).</a:t>
            </a:r>
          </a:p>
          <a:p>
            <a:pPr marL="400050" lvl="1" indent="0">
              <a:buNone/>
            </a:pPr>
            <a:r>
              <a:rPr lang="en-US" dirty="0" smtClean="0"/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3802368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United States,1946-70</a:t>
            </a:r>
            <a:br>
              <a:rPr lang="en-US" sz="3600" dirty="0" smtClean="0"/>
            </a:br>
            <a:r>
              <a:rPr lang="en-US" sz="3600" dirty="0" smtClean="0"/>
              <a:t>(Easterlin 1974)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spcBef>
                <a:spcPts val="3000"/>
              </a:spcBef>
              <a:buNone/>
            </a:pPr>
            <a:endParaRPr lang="en-US" dirty="0" smtClean="0"/>
          </a:p>
          <a:p>
            <a:pPr marL="400050" lvl="1" indent="0">
              <a:spcBef>
                <a:spcPts val="3000"/>
              </a:spcBef>
              <a:buNone/>
            </a:pPr>
            <a:r>
              <a:rPr lang="en-US" dirty="0" smtClean="0"/>
              <a:t>1946 </a:t>
            </a:r>
            <a:r>
              <a:rPr lang="en-US" dirty="0"/>
              <a:t>to </a:t>
            </a:r>
            <a:r>
              <a:rPr lang="en-US" dirty="0" smtClean="0"/>
              <a:t>1956-57:    H </a:t>
            </a:r>
            <a:r>
              <a:rPr lang="en-US" dirty="0"/>
              <a:t>up</a:t>
            </a:r>
          </a:p>
          <a:p>
            <a:pPr marL="400050" lvl="1" indent="0">
              <a:spcBef>
                <a:spcPts val="3000"/>
              </a:spcBef>
              <a:buNone/>
            </a:pPr>
            <a:r>
              <a:rPr lang="en-US" dirty="0" smtClean="0"/>
              <a:t>1956-57 </a:t>
            </a:r>
            <a:r>
              <a:rPr lang="en-US" dirty="0"/>
              <a:t>to </a:t>
            </a:r>
            <a:r>
              <a:rPr lang="en-US" dirty="0" smtClean="0"/>
              <a:t>1970:</a:t>
            </a:r>
            <a:r>
              <a:rPr lang="en-US" dirty="0" smtClean="0">
                <a:solidFill>
                  <a:schemeClr val="bg1"/>
                </a:solidFill>
              </a:rPr>
              <a:t>-   </a:t>
            </a:r>
            <a:r>
              <a:rPr lang="en-US" dirty="0" smtClean="0"/>
              <a:t>H </a:t>
            </a:r>
            <a:r>
              <a:rPr lang="en-US" dirty="0"/>
              <a:t>down</a:t>
            </a:r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44560" y="2539185"/>
            <a:ext cx="19606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600"/>
              </a:spcBef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    (10.5 years)</a:t>
            </a:r>
          </a:p>
          <a:p>
            <a:pPr algn="ctr">
              <a:spcBef>
                <a:spcPts val="3600"/>
              </a:spcBef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  (13.5 years)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5136237" y="2015137"/>
            <a:ext cx="344448" cy="1833151"/>
          </a:xfrm>
          <a:prstGeom prst="rightBrace">
            <a:avLst>
              <a:gd name="adj1" fmla="val 37717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7935" y="2455443"/>
            <a:ext cx="17652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Net: no change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05845" y="3381257"/>
            <a:ext cx="1163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(24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years)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279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0850" y="274638"/>
            <a:ext cx="8242300" cy="8302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United States, 1972-2014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166" y="1380744"/>
            <a:ext cx="6487668" cy="47183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166" y="1380744"/>
            <a:ext cx="6487668" cy="471830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6513628" y="2826492"/>
            <a:ext cx="450629" cy="1775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85882" y="2853797"/>
            <a:ext cx="403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85302" y="288330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LT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7401229" y="2676293"/>
            <a:ext cx="168133" cy="2728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71247" y="1019034"/>
            <a:ext cx="7201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Percent Very Happy, United States General Social Survey, 1972 </a:t>
            </a:r>
            <a:r>
              <a:rPr lang="en-US" dirty="0" smtClean="0"/>
              <a:t>– 2014</a:t>
            </a:r>
          </a:p>
          <a:p>
            <a:pPr algn="ctr"/>
            <a:r>
              <a:rPr lang="en-US" dirty="0"/>
              <a:t>Source:  </a:t>
            </a:r>
            <a:r>
              <a:rPr lang="en-US" dirty="0" smtClean="0"/>
              <a:t>Tom Smith </a:t>
            </a:r>
            <a:r>
              <a:rPr lang="en-US" dirty="0"/>
              <a:t>et al, 2015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367908" y="5736225"/>
            <a:ext cx="1032669" cy="181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6770142" y="1665365"/>
            <a:ext cx="0" cy="35185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536562" y="1650281"/>
            <a:ext cx="0" cy="35185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18625" y="3628753"/>
            <a:ext cx="907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Great </a:t>
            </a:r>
          </a:p>
          <a:p>
            <a:pPr algn="ctr"/>
            <a:r>
              <a:rPr lang="en-US" sz="1400" dirty="0" smtClean="0"/>
              <a:t>Recession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498825" y="5945572"/>
            <a:ext cx="4146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ST, positive H-GDP relation; LT, nil relation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222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Trends in H and GDP, U.S. </a:t>
            </a:r>
            <a:r>
              <a:rPr lang="en-US" u="sng" dirty="0" smtClean="0"/>
              <a:t>since 1946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H trend flat over almost 7 decades (1946-70 and 1972-2014).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/>
              <a:t>Real GDP  triples (1946-2014).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/>
              <a:t>Paradox sustained.  (TS relation of trends in H, GDP- nil.)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310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Trends in H and GDP, U. S. since 1946</a:t>
            </a:r>
            <a:br>
              <a:rPr lang="en-US" dirty="0" smtClean="0"/>
            </a:br>
            <a:r>
              <a:rPr lang="en-US" dirty="0"/>
              <a:t>S</a:t>
            </a:r>
            <a:r>
              <a:rPr lang="en-US" dirty="0" smtClean="0"/>
              <a:t>upporting Evidence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u="sng" dirty="0" smtClean="0"/>
          </a:p>
          <a:p>
            <a:r>
              <a:rPr lang="en-US" u="sng" dirty="0" smtClean="0"/>
              <a:t>GSS:  H adjusted for comparability over time</a:t>
            </a:r>
            <a:r>
              <a:rPr lang="en-US" dirty="0" smtClean="0"/>
              <a:t>.      </a:t>
            </a:r>
          </a:p>
          <a:p>
            <a:pPr marL="0" indent="0">
              <a:buNone/>
            </a:pPr>
            <a:r>
              <a:rPr lang="en-US" dirty="0" smtClean="0"/>
              <a:t>	Stevenson and </a:t>
            </a:r>
            <a:r>
              <a:rPr lang="en-US" dirty="0" err="1" smtClean="0"/>
              <a:t>Wolfers</a:t>
            </a:r>
            <a:r>
              <a:rPr lang="en-US" dirty="0" smtClean="0"/>
              <a:t> 2009.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Firebaugh and Tach 2012. </a:t>
            </a:r>
          </a:p>
          <a:p>
            <a:r>
              <a:rPr lang="en-US" u="sng" dirty="0" smtClean="0"/>
              <a:t>Data other than GSS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	Virginia Slims surveys, 1972-2000 (cited by S&amp;W).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WVS, 1981-2011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	Veenhoven and </a:t>
            </a:r>
            <a:r>
              <a:rPr lang="en-US" dirty="0" err="1" smtClean="0"/>
              <a:t>Vergunst</a:t>
            </a:r>
            <a:r>
              <a:rPr lang="en-US" dirty="0" smtClean="0"/>
              <a:t> 2014, ca. 1950s-2000s.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0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Trends: International </a:t>
            </a:r>
            <a:br>
              <a:rPr lang="en-US" sz="3600" dirty="0" smtClean="0"/>
            </a:br>
            <a:r>
              <a:rPr lang="en-US" sz="3600" dirty="0" smtClean="0"/>
              <a:t>(WVS including </a:t>
            </a:r>
            <a:r>
              <a:rPr lang="en-US" sz="3600" dirty="0"/>
              <a:t>w</a:t>
            </a:r>
            <a:r>
              <a:rPr lang="en-US" sz="3600" dirty="0" smtClean="0"/>
              <a:t>ave 6; EVS)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0850" y="1424783"/>
            <a:ext cx="8242300" cy="4962367"/>
          </a:xfrm>
        </p:spPr>
        <p:txBody>
          <a:bodyPr/>
          <a:lstStyle/>
          <a:p>
            <a:pPr marL="0" indent="0">
              <a:spcBef>
                <a:spcPts val="1968"/>
              </a:spcBef>
              <a:buNone/>
            </a:pPr>
            <a:endParaRPr lang="en-US" dirty="0" smtClean="0"/>
          </a:p>
          <a:p>
            <a:pPr marL="0" indent="0">
              <a:spcBef>
                <a:spcPts val="1968"/>
              </a:spcBef>
              <a:buNone/>
            </a:pPr>
            <a:r>
              <a:rPr lang="en-US" dirty="0" smtClean="0"/>
              <a:t>Selection of countries: Minimum: 3 H obs. over at least 10 years. Data span a complete Happiness cycle. </a:t>
            </a:r>
          </a:p>
          <a:p>
            <a:pPr marL="0" indent="0">
              <a:spcBef>
                <a:spcPts val="1968"/>
              </a:spcBef>
              <a:buNone/>
            </a:pPr>
            <a:r>
              <a:rPr lang="en-US" dirty="0"/>
              <a:t>Method: For each country compute long term trend in H, GDP (as for </a:t>
            </a:r>
            <a:r>
              <a:rPr lang="en-US" dirty="0" smtClean="0"/>
              <a:t>H in U. S., 1972-2014). </a:t>
            </a:r>
          </a:p>
          <a:p>
            <a:pPr marL="0" indent="0">
              <a:spcBef>
                <a:spcPts val="1968"/>
              </a:spcBef>
              <a:buNone/>
            </a:pPr>
            <a:r>
              <a:rPr lang="en-US" dirty="0" smtClean="0"/>
              <a:t>Compare countries: Do those with higher long term  growth rate of GDP </a:t>
            </a:r>
            <a:r>
              <a:rPr lang="en-US" dirty="0"/>
              <a:t> </a:t>
            </a:r>
            <a:r>
              <a:rPr lang="en-US" dirty="0" smtClean="0"/>
              <a:t>also have, on average, higher long term growth rate of happiness?</a:t>
            </a:r>
          </a:p>
          <a:p>
            <a:pPr marL="0" indent="0">
              <a:spcBef>
                <a:spcPts val="1968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57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Empty Graph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39" y="2156280"/>
            <a:ext cx="2706624" cy="2297001"/>
          </a:xfrm>
          <a:prstGeom prst="rect">
            <a:avLst/>
          </a:prstGeom>
        </p:spPr>
      </p:pic>
      <p:pic>
        <p:nvPicPr>
          <p:cNvPr id="24" name="Picture 23" descr="Empty Graph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956" y="2156280"/>
            <a:ext cx="2706624" cy="2297001"/>
          </a:xfrm>
          <a:prstGeom prst="rect">
            <a:avLst/>
          </a:prstGeom>
        </p:spPr>
      </p:pic>
      <p:pic>
        <p:nvPicPr>
          <p:cNvPr id="23" name="Picture 22" descr="Empty Graph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46" y="2156280"/>
            <a:ext cx="2706624" cy="2297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4005" y="4179111"/>
            <a:ext cx="8275658" cy="3520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49142" y="318710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ΔH</a:t>
            </a:r>
            <a:r>
              <a:rPr lang="en-US" baseline="-25000" dirty="0" smtClean="0"/>
              <a:t>a</a:t>
            </a:r>
            <a:r>
              <a:rPr lang="en-US" dirty="0" smtClean="0"/>
              <a:t> = ΔH</a:t>
            </a:r>
            <a:r>
              <a:rPr lang="en-US" baseline="-25000" dirty="0" smtClean="0"/>
              <a:t>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5395" y="2822800"/>
            <a:ext cx="532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ΔH</a:t>
            </a:r>
            <a:r>
              <a:rPr lang="en-US" baseline="-25000" dirty="0" smtClean="0"/>
              <a:t>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7590" y="3220990"/>
            <a:ext cx="53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ΔH</a:t>
            </a:r>
            <a:r>
              <a:rPr lang="en-US" baseline="-25000" dirty="0"/>
              <a:t>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19655" y="4076520"/>
            <a:ext cx="734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ΔGDP</a:t>
            </a:r>
            <a:r>
              <a:rPr lang="en-US" sz="1600" baseline="-25000" dirty="0" smtClean="0"/>
              <a:t>b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22" name="Oval 21"/>
          <p:cNvSpPr/>
          <p:nvPr/>
        </p:nvSpPr>
        <p:spPr>
          <a:xfrm>
            <a:off x="1913924" y="2986740"/>
            <a:ext cx="90955" cy="91438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004800" y="33287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934935" y="2908516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24154" y="3474510"/>
            <a:ext cx="0" cy="582565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964435" y="3046330"/>
            <a:ext cx="0" cy="1058042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19613" y="3027441"/>
            <a:ext cx="1330796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614005" y="3448816"/>
            <a:ext cx="410150" cy="1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037757" y="3018803"/>
            <a:ext cx="917740" cy="44833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790657" y="4076520"/>
            <a:ext cx="734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ΔGDP</a:t>
            </a:r>
            <a:r>
              <a:rPr lang="en-US" sz="1600" baseline="-25000" dirty="0" smtClean="0"/>
              <a:t>b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4643322" y="4076520"/>
            <a:ext cx="727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ΔGDP</a:t>
            </a:r>
            <a:r>
              <a:rPr lang="en-US" sz="1600" baseline="-25000" dirty="0"/>
              <a:t>a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4065115" y="32902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 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982195" y="3264533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4071414" y="3435739"/>
            <a:ext cx="0" cy="646572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015469" y="3439286"/>
            <a:ext cx="614" cy="64436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3715885" y="3410046"/>
            <a:ext cx="346142" cy="1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085017" y="3403338"/>
            <a:ext cx="91774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75823" y="4080110"/>
            <a:ext cx="821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ΔGDP </a:t>
            </a:r>
            <a:r>
              <a:rPr lang="en-US" sz="1600" baseline="-25000" dirty="0" smtClean="0"/>
              <a:t>a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21" name="Oval 20"/>
          <p:cNvSpPr/>
          <p:nvPr/>
        </p:nvSpPr>
        <p:spPr>
          <a:xfrm>
            <a:off x="983189" y="3421505"/>
            <a:ext cx="90955" cy="91438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146225" y="2829365"/>
            <a:ext cx="53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ΔH</a:t>
            </a:r>
            <a:r>
              <a:rPr lang="en-US" baseline="-25000" dirty="0" smtClean="0"/>
              <a:t>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32570" y="3380541"/>
            <a:ext cx="532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ΔH</a:t>
            </a:r>
            <a:r>
              <a:rPr lang="en-US" baseline="-25000" dirty="0" smtClean="0"/>
              <a:t>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098883" y="280404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 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8016869" y="3398798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52" name="Straight Connector 51"/>
          <p:cNvCxnSpPr>
            <a:stCxn id="62" idx="4"/>
          </p:cNvCxnSpPr>
          <p:nvPr/>
        </p:nvCxnSpPr>
        <p:spPr>
          <a:xfrm>
            <a:off x="7059302" y="3084763"/>
            <a:ext cx="2557" cy="974507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61" idx="0"/>
          </p:cNvCxnSpPr>
          <p:nvPr/>
        </p:nvCxnSpPr>
        <p:spPr>
          <a:xfrm>
            <a:off x="7999302" y="3523675"/>
            <a:ext cx="2838" cy="582892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6665063" y="3573907"/>
            <a:ext cx="1330796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6638054" y="3032415"/>
            <a:ext cx="410150" cy="1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62" idx="6"/>
            <a:endCxn id="61" idx="6"/>
          </p:cNvCxnSpPr>
          <p:nvPr/>
        </p:nvCxnSpPr>
        <p:spPr>
          <a:xfrm>
            <a:off x="7104779" y="3039044"/>
            <a:ext cx="940000" cy="53035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4030449" y="3369080"/>
            <a:ext cx="90955" cy="91438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961184" y="3371275"/>
            <a:ext cx="90955" cy="91438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953824" y="3523675"/>
            <a:ext cx="90955" cy="91438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013824" y="2993325"/>
            <a:ext cx="90955" cy="91438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6694845" y="4076520"/>
            <a:ext cx="734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ΔGDP</a:t>
            </a:r>
            <a:r>
              <a:rPr lang="en-US" sz="1600" baseline="-25000" dirty="0" smtClean="0"/>
              <a:t>b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70" name="TextBox 69"/>
          <p:cNvSpPr txBox="1"/>
          <p:nvPr/>
        </p:nvSpPr>
        <p:spPr>
          <a:xfrm>
            <a:off x="7589982" y="4080110"/>
            <a:ext cx="727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ΔGDP</a:t>
            </a:r>
            <a:r>
              <a:rPr lang="en-US" sz="1600" baseline="-25000" dirty="0"/>
              <a:t>a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Trends: International - Possibilities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26402" y="1699080"/>
            <a:ext cx="203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positive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4349117" y="1698470"/>
            <a:ext cx="54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nil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7026042" y="1699080"/>
            <a:ext cx="1167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negative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532" y="4617706"/>
            <a:ext cx="2842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Paradox Lost</a:t>
            </a:r>
          </a:p>
          <a:p>
            <a:pPr algn="ctr"/>
            <a:r>
              <a:rPr lang="en-US" dirty="0" smtClean="0"/>
              <a:t>TS relation positive, like  CS. 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3818782" y="4617706"/>
            <a:ext cx="1850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Paradox Regained</a:t>
            </a:r>
          </a:p>
          <a:p>
            <a:pPr algn="ctr"/>
            <a:r>
              <a:rPr lang="en-US" dirty="0" smtClean="0"/>
              <a:t>TS relation, nil.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318289" y="4619957"/>
            <a:ext cx="2750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Paradox Regained</a:t>
            </a:r>
          </a:p>
          <a:p>
            <a:pPr algn="ctr"/>
            <a:r>
              <a:rPr lang="en-US" dirty="0"/>
              <a:t>TS  </a:t>
            </a:r>
            <a:r>
              <a:rPr lang="en-US" dirty="0" smtClean="0"/>
              <a:t>relation, opposite of CS.</a:t>
            </a:r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721083" y="3312720"/>
            <a:ext cx="634916" cy="329091"/>
          </a:xfrm>
          <a:prstGeom prst="ellipse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654963" y="2891899"/>
            <a:ext cx="634916" cy="329091"/>
          </a:xfrm>
          <a:prstGeom prst="ellipse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748792" y="3256959"/>
            <a:ext cx="634916" cy="329091"/>
          </a:xfrm>
          <a:prstGeom prst="ellipse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4696627" y="3241875"/>
            <a:ext cx="634916" cy="329091"/>
          </a:xfrm>
          <a:prstGeom prst="ellipse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6763963" y="2881784"/>
            <a:ext cx="634916" cy="329091"/>
          </a:xfrm>
          <a:prstGeom prst="ellipse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7683888" y="3410047"/>
            <a:ext cx="634916" cy="329091"/>
          </a:xfrm>
          <a:prstGeom prst="ellipse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84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9" grpId="0"/>
      <p:bldP spid="22" grpId="0" animBg="1"/>
      <p:bldP spid="26" grpId="0"/>
      <p:bldP spid="27" grpId="0"/>
      <p:bldP spid="41" grpId="0"/>
      <p:bldP spid="42" grpId="0"/>
      <p:bldP spid="43" grpId="0"/>
      <p:bldP spid="44" grpId="0"/>
      <p:bldP spid="20" grpId="0"/>
      <p:bldP spid="21" grpId="0" animBg="1"/>
      <p:bldP spid="17" grpId="0"/>
      <p:bldP spid="18" grpId="0"/>
      <p:bldP spid="50" grpId="0"/>
      <p:bldP spid="51" grpId="0"/>
      <p:bldP spid="58" grpId="0" animBg="1"/>
      <p:bldP spid="59" grpId="0" animBg="1"/>
      <p:bldP spid="61" grpId="0" animBg="1"/>
      <p:bldP spid="62" grpId="0" animBg="1"/>
      <p:bldP spid="69" grpId="0"/>
      <p:bldP spid="70" grpId="0"/>
      <p:bldP spid="8" grpId="0"/>
      <p:bldP spid="71" grpId="0"/>
      <p:bldP spid="72" grpId="0"/>
      <p:bldP spid="5" grpId="0"/>
      <p:bldP spid="57" grpId="0"/>
      <p:bldP spid="60" grpId="0"/>
      <p:bldP spid="63" grpId="0" animBg="1"/>
      <p:bldP spid="67" grpId="0" animBg="1"/>
      <p:bldP spid="68" grpId="0" animBg="1"/>
      <p:bldP spid="73" grpId="0" animBg="1"/>
      <p:bldP spid="74" grpId="0" animBg="1"/>
      <p:bldP spid="7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Trends: International - Actual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30" y="813816"/>
            <a:ext cx="7292340" cy="5303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30" y="813816"/>
            <a:ext cx="7292340" cy="53035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43698" y="1009901"/>
            <a:ext cx="505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(n = 43, Time </a:t>
            </a:r>
            <a:r>
              <a:rPr lang="en-US" dirty="0"/>
              <a:t>spans, 12 – 32 years, mean = 23 years)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79200" y="4589072"/>
            <a:ext cx="217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(slope = 0.00097, NS)</a:t>
            </a:r>
            <a:endParaRPr lang="en-US" dirty="0"/>
          </a:p>
        </p:txBody>
      </p:sp>
      <p:cxnSp>
        <p:nvCxnSpPr>
          <p:cNvPr id="15" name="Elbow Connector 14"/>
          <p:cNvCxnSpPr/>
          <p:nvPr/>
        </p:nvCxnSpPr>
        <p:spPr>
          <a:xfrm rot="5400000" flipH="1" flipV="1">
            <a:off x="6501201" y="4367296"/>
            <a:ext cx="447232" cy="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11450" y="5928464"/>
            <a:ext cx="2316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Paradox Regained.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4409154" y="5920448"/>
            <a:ext cx="44530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(Nil relation- </a:t>
            </a:r>
            <a:r>
              <a:rPr lang="en-US" sz="2200" dirty="0" smtClean="0"/>
              <a:t>growth  rates of H</a:t>
            </a:r>
            <a:r>
              <a:rPr lang="en-US" sz="2200" dirty="0"/>
              <a:t>, GDP)</a:t>
            </a:r>
          </a:p>
        </p:txBody>
      </p:sp>
    </p:spTree>
    <p:extLst>
      <p:ext uri="{BB962C8B-B14F-4D97-AF65-F5344CB8AC3E}">
        <p14:creationId xmlns:p14="http://schemas.microsoft.com/office/powerpoint/2010/main" val="3910842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Trends: International - Actual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H-GDP slope coefficient = .00097.</a:t>
            </a:r>
          </a:p>
          <a:p>
            <a:r>
              <a:rPr lang="en-US" u="sng" dirty="0" smtClean="0"/>
              <a:t>Statistical</a:t>
            </a:r>
            <a:r>
              <a:rPr lang="en-US" dirty="0" smtClean="0"/>
              <a:t> significance: NS</a:t>
            </a:r>
          </a:p>
          <a:p>
            <a:r>
              <a:rPr lang="en-US" u="sng" dirty="0" smtClean="0"/>
              <a:t>Economic</a:t>
            </a:r>
            <a:r>
              <a:rPr lang="en-US" dirty="0" smtClean="0"/>
              <a:t> significance: An increase in GDP growth rate of 1 percentage point sustained for 100 years would raise happiness by 0.1 point on a scale of 1-10.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366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Paradox Lost?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Economics (Sacks, Stevenson, and </a:t>
            </a:r>
            <a:r>
              <a:rPr lang="en-US" dirty="0" err="1"/>
              <a:t>Wolfers</a:t>
            </a:r>
            <a:r>
              <a:rPr lang="en-US" dirty="0"/>
              <a:t> 2012, p. 89)</a:t>
            </a:r>
            <a:endParaRPr lang="en-US" dirty="0" smtClean="0"/>
          </a:p>
          <a:p>
            <a:r>
              <a:rPr lang="en-US" i="1" dirty="0"/>
              <a:t>The fact that life satisfaction and other measures of subjective well-being rise with income has significant implications….  First, and most importantly, these findings cast doubt on the Easterlin paradox</a:t>
            </a:r>
            <a:r>
              <a:rPr lang="en-US" i="1" dirty="0" smtClean="0"/>
              <a:t>…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856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Robustness of Relation between Trends in H and GDP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0850" y="1237421"/>
            <a:ext cx="8242300" cy="496236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Comparability of </a:t>
            </a:r>
            <a:r>
              <a:rPr lang="en-US" dirty="0"/>
              <a:t>H</a:t>
            </a:r>
            <a:r>
              <a:rPr lang="en-US" dirty="0" smtClean="0"/>
              <a:t> (</a:t>
            </a:r>
            <a:r>
              <a:rPr lang="en-US" dirty="0" err="1" smtClean="0"/>
              <a:t>Satfin</a:t>
            </a:r>
            <a:r>
              <a:rPr lang="en-US" dirty="0" smtClean="0"/>
              <a:t>; Response options).</a:t>
            </a:r>
          </a:p>
          <a:p>
            <a:pPr marL="0" indent="0">
              <a:buNone/>
            </a:pPr>
            <a:r>
              <a:rPr lang="en-US" dirty="0" smtClean="0"/>
              <a:t>Representativeness of sample.</a:t>
            </a:r>
          </a:p>
          <a:p>
            <a:pPr marL="0" indent="0">
              <a:buNone/>
            </a:pPr>
            <a:r>
              <a:rPr lang="en-US" dirty="0" smtClean="0"/>
              <a:t>Outliers.</a:t>
            </a:r>
          </a:p>
          <a:p>
            <a:pPr marL="0" indent="0">
              <a:buNone/>
            </a:pPr>
            <a:r>
              <a:rPr lang="en-US" dirty="0" smtClean="0"/>
              <a:t>Growth measured by </a:t>
            </a:r>
            <a:r>
              <a:rPr lang="en-US" u="sng" dirty="0" smtClean="0"/>
              <a:t>total</a:t>
            </a:r>
            <a:r>
              <a:rPr lang="en-US" dirty="0" smtClean="0"/>
              <a:t> change (SSW) rather than </a:t>
            </a:r>
            <a:r>
              <a:rPr lang="en-US" u="sng" dirty="0" smtClean="0"/>
              <a:t>rate</a:t>
            </a:r>
            <a:r>
              <a:rPr lang="en-US" dirty="0" smtClean="0"/>
              <a:t> of change.   (loss of SWB data)</a:t>
            </a:r>
          </a:p>
          <a:p>
            <a:pPr marL="0" indent="0">
              <a:buNone/>
            </a:pPr>
            <a:r>
              <a:rPr lang="en-US" dirty="0" smtClean="0"/>
              <a:t>Consistent result: No significant relation between H and GDP</a:t>
            </a:r>
            <a:r>
              <a:rPr lang="en-US" dirty="0"/>
              <a:t> </a:t>
            </a:r>
            <a:r>
              <a:rPr lang="en-US" dirty="0" smtClean="0"/>
              <a:t>for DCs, LDCs, TCs, both separately and pooled.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95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9783B7-7154-4B64-9C60-30007493D76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90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238826"/>
            <a:ext cx="8242300" cy="830262"/>
          </a:xfrm>
        </p:spPr>
        <p:txBody>
          <a:bodyPr>
            <a:noAutofit/>
          </a:bodyPr>
          <a:lstStyle/>
          <a:p>
            <a:r>
              <a:rPr lang="en-US" sz="3600" dirty="0" smtClean="0"/>
              <a:t> </a:t>
            </a:r>
            <a:r>
              <a:rPr lang="en-US" sz="3200" dirty="0" smtClean="0"/>
              <a:t>Differences from SSW: Length </a:t>
            </a:r>
            <a:r>
              <a:rPr lang="en-US" sz="3200" dirty="0"/>
              <a:t>of Time </a:t>
            </a:r>
            <a:r>
              <a:rPr lang="en-US" sz="3200" dirty="0" smtClean="0"/>
              <a:t>Series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0850" y="1069088"/>
            <a:ext cx="8242300" cy="4962367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 smtClean="0"/>
              <a:t>Present study, WVS</a:t>
            </a:r>
            <a:r>
              <a:rPr lang="en-US" sz="2400" dirty="0" smtClean="0"/>
              <a:t>…………………….…………………………. </a:t>
            </a:r>
            <a:r>
              <a:rPr lang="en-US" sz="2400" u="sng" dirty="0" err="1" smtClean="0"/>
              <a:t>Mn</a:t>
            </a:r>
            <a:r>
              <a:rPr lang="en-US" sz="2400" u="sng" dirty="0" smtClean="0"/>
              <a:t> 23 yrs.</a:t>
            </a:r>
          </a:p>
          <a:p>
            <a:pPr marL="0" indent="0">
              <a:buNone/>
            </a:pPr>
            <a:r>
              <a:rPr lang="en-US" sz="2400" u="sng" dirty="0" smtClean="0"/>
              <a:t>Easterlin et al 2010, WVS</a:t>
            </a:r>
            <a:r>
              <a:rPr lang="en-US" sz="2400" dirty="0" smtClean="0"/>
              <a:t> ………………………………………. </a:t>
            </a:r>
            <a:r>
              <a:rPr lang="en-US" sz="2400" u="sng" dirty="0" err="1" smtClean="0"/>
              <a:t>Mn</a:t>
            </a:r>
            <a:r>
              <a:rPr lang="en-US" sz="2400" u="sng" dirty="0" smtClean="0"/>
              <a:t> 22 yrs</a:t>
            </a:r>
            <a:r>
              <a:rPr lang="en-US" sz="2400" dirty="0" smtClean="0"/>
              <a:t>.</a:t>
            </a:r>
            <a:endParaRPr lang="en-US" sz="2400" u="sng" dirty="0" smtClean="0"/>
          </a:p>
          <a:p>
            <a:pPr marL="0" indent="0">
              <a:buNone/>
            </a:pPr>
            <a:r>
              <a:rPr lang="en-US" sz="2400" u="sng" dirty="0" smtClean="0"/>
              <a:t>SSW</a:t>
            </a:r>
            <a:r>
              <a:rPr lang="en-US" sz="2400" dirty="0" smtClean="0"/>
              <a:t>,</a:t>
            </a:r>
            <a:r>
              <a:rPr lang="en-US" sz="2400" u="sng" dirty="0" smtClean="0"/>
              <a:t> WVS (p. 80)</a:t>
            </a:r>
            <a:r>
              <a:rPr lang="en-US" sz="2400" dirty="0" smtClean="0"/>
              <a:t>……………………...........”</a:t>
            </a:r>
            <a:r>
              <a:rPr lang="en-US" sz="2400" u="sng" dirty="0" smtClean="0"/>
              <a:t>Average</a:t>
            </a:r>
            <a:r>
              <a:rPr lang="en-US" sz="2400" dirty="0" smtClean="0"/>
              <a:t>, </a:t>
            </a:r>
            <a:r>
              <a:rPr lang="en-US" sz="2400" u="sng" dirty="0"/>
              <a:t>a</a:t>
            </a:r>
            <a:r>
              <a:rPr lang="en-US" sz="2400" u="sng" dirty="0" smtClean="0"/>
              <a:t>bout 11 years</a:t>
            </a:r>
            <a:r>
              <a:rPr lang="en-US" sz="2400" dirty="0" smtClean="0"/>
              <a:t>”</a:t>
            </a:r>
          </a:p>
          <a:p>
            <a:pPr marL="0" indent="0">
              <a:buNone/>
            </a:pPr>
            <a:r>
              <a:rPr lang="en-US" sz="2400" dirty="0" smtClean="0"/>
              <a:t>Note: For 1/3 of approx. 50 series, length = 3-7 years = short periods dominated by cyclical expansions or contractions.</a:t>
            </a:r>
          </a:p>
          <a:p>
            <a:pPr marL="0" indent="0">
              <a:buNone/>
            </a:pPr>
            <a:r>
              <a:rPr lang="en-US" sz="2400" dirty="0" smtClean="0"/>
              <a:t>Puzzle: Wave </a:t>
            </a:r>
            <a:r>
              <a:rPr lang="en-US" sz="2400" dirty="0"/>
              <a:t>5 </a:t>
            </a:r>
            <a:r>
              <a:rPr lang="en-US" sz="2400" dirty="0" smtClean="0"/>
              <a:t>data are omitted from </a:t>
            </a:r>
            <a:r>
              <a:rPr lang="en-US" sz="2400" u="sng" dirty="0" smtClean="0"/>
              <a:t>2012</a:t>
            </a:r>
            <a:r>
              <a:rPr lang="en-US" sz="2400" dirty="0" smtClean="0"/>
              <a:t> study, shortening series by 5-7 yrs.  Wave 5 became </a:t>
            </a:r>
            <a:r>
              <a:rPr lang="en-US" sz="2400" dirty="0"/>
              <a:t>a</a:t>
            </a:r>
            <a:r>
              <a:rPr lang="en-US" sz="2400" dirty="0" smtClean="0"/>
              <a:t>vailable in 2008 and is included in Easterlin 2010 and Easterlin and </a:t>
            </a:r>
            <a:r>
              <a:rPr lang="en-US" sz="2400" dirty="0" err="1" smtClean="0"/>
              <a:t>Sawangfa</a:t>
            </a:r>
            <a:r>
              <a:rPr lang="en-US" sz="2400" dirty="0" smtClean="0"/>
              <a:t> 2010</a:t>
            </a:r>
            <a:r>
              <a:rPr lang="en-US" sz="2400" dirty="0"/>
              <a:t>.</a:t>
            </a:r>
            <a:r>
              <a:rPr lang="en-US" sz="2400" dirty="0" smtClean="0"/>
              <a:t>  </a:t>
            </a:r>
            <a:endParaRPr lang="en-US" sz="2400" u="sng" dirty="0" smtClean="0"/>
          </a:p>
          <a:p>
            <a:pPr marL="0" indent="0">
              <a:buNone/>
            </a:pPr>
            <a:r>
              <a:rPr lang="en-US" sz="2400" u="sng" dirty="0" smtClean="0"/>
              <a:t>SSW, Eurobarometer</a:t>
            </a:r>
            <a:r>
              <a:rPr lang="en-US" sz="2400" dirty="0" smtClean="0"/>
              <a:t> ………………………………….</a:t>
            </a:r>
            <a:r>
              <a:rPr lang="en-US" sz="2400" u="sng" dirty="0" smtClean="0"/>
              <a:t>Maximum, 10 years</a:t>
            </a:r>
          </a:p>
          <a:p>
            <a:pPr marL="0" indent="0">
              <a:buNone/>
            </a:pPr>
            <a:r>
              <a:rPr lang="en-US" sz="2400" dirty="0" smtClean="0"/>
              <a:t>Puzzle: Longer series (some 30+years) are subdivided into 10 year segments.</a:t>
            </a:r>
            <a:endParaRPr lang="en-US" sz="2400" u="sng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84307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592" y="274638"/>
            <a:ext cx="4300621" cy="830262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Paradox Is About  </a:t>
            </a:r>
            <a:endParaRPr lang="en-US" sz="32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61" y="1740038"/>
            <a:ext cx="6431278" cy="385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15530" y="5491878"/>
            <a:ext cx="654266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  ST fluctuations are positively </a:t>
            </a:r>
            <a:r>
              <a:rPr lang="en-US" sz="2000" dirty="0" smtClean="0"/>
              <a:t>related (solid lines).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  LT trends are not positively </a:t>
            </a:r>
            <a:r>
              <a:rPr lang="en-US" sz="2000" dirty="0" smtClean="0"/>
              <a:t>related</a:t>
            </a:r>
            <a:r>
              <a:rPr lang="en-US" sz="2000" dirty="0"/>
              <a:t> </a:t>
            </a:r>
            <a:r>
              <a:rPr lang="en-US" sz="2000" dirty="0" smtClean="0"/>
              <a:t>(broken lines).</a:t>
            </a:r>
          </a:p>
          <a:p>
            <a:pPr>
              <a:spcBef>
                <a:spcPts val="600"/>
              </a:spcBef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379185" y="2089374"/>
            <a:ext cx="636763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GDP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1944" y="3684798"/>
            <a:ext cx="344465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1191" y="1832654"/>
            <a:ext cx="991928" cy="43088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</a:rPr>
              <a:t>GDP, H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181598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     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            p           t           p           t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211622" y="2194560"/>
            <a:ext cx="0" cy="287785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06334" y="2194560"/>
            <a:ext cx="0" cy="28803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15644" y="2194560"/>
            <a:ext cx="0" cy="28803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624954" y="2194560"/>
            <a:ext cx="0" cy="28803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05068" y="2194560"/>
            <a:ext cx="0" cy="28803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423315" y="2379679"/>
            <a:ext cx="4802835" cy="948951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458931" y="4079573"/>
            <a:ext cx="4802835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541060" y="263954"/>
            <a:ext cx="474998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 the Long-term</a:t>
            </a:r>
            <a:r>
              <a:rPr lang="en-US" sz="3200" dirty="0"/>
              <a:t>, not Short</a:t>
            </a:r>
            <a:r>
              <a:rPr lang="en-US" sz="3200" dirty="0" smtClean="0"/>
              <a:t>-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165688" y="759507"/>
            <a:ext cx="5085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Term Relation of H and GDP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122094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629080" y="2145720"/>
            <a:ext cx="1589424" cy="2896142"/>
          </a:xfrm>
          <a:prstGeom prst="rect">
            <a:avLst/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33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" grpId="0" animBg="1"/>
      <p:bldP spid="11" grpId="0"/>
      <p:bldP spid="9" grpId="0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11191" y="1740038"/>
            <a:ext cx="6776448" cy="3858767"/>
            <a:chOff x="1011191" y="1740038"/>
            <a:chExt cx="6776448" cy="3858767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6361" y="1740038"/>
              <a:ext cx="6431278" cy="3858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011191" y="1832654"/>
              <a:ext cx="991928" cy="43088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000000"/>
                  </a:solidFill>
                </a:rPr>
                <a:t>GDP, H</a:t>
              </a:r>
              <a:endParaRPr lang="en-US" sz="2200" dirty="0">
                <a:solidFill>
                  <a:srgbClr val="000000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2423315" y="2379679"/>
              <a:ext cx="4802835" cy="948951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2458931" y="4079573"/>
              <a:ext cx="4802835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4954" y="2057131"/>
              <a:ext cx="1619286" cy="2863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387047" y="2033546"/>
              <a:ext cx="5260282" cy="2863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239655" y="2132832"/>
            <a:ext cx="636763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GDP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49516" y="4098865"/>
            <a:ext cx="471082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845" y="1917561"/>
            <a:ext cx="2488662" cy="28933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93375" y="3852064"/>
            <a:ext cx="1479228" cy="10452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293375" y="2379679"/>
            <a:ext cx="1479228" cy="10452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84114" y="2494666"/>
            <a:ext cx="2176977" cy="482451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65485" y="4357586"/>
            <a:ext cx="2177766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62782" y="5437757"/>
            <a:ext cx="7218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In expansion phase growth </a:t>
            </a:r>
            <a:r>
              <a:rPr lang="en-US" sz="2400" dirty="0"/>
              <a:t>rates for both GDP and </a:t>
            </a:r>
            <a:r>
              <a:rPr lang="en-US" sz="2400" dirty="0" smtClean="0"/>
              <a:t>H (solid lines) </a:t>
            </a:r>
            <a:r>
              <a:rPr lang="en-US" sz="2400" dirty="0"/>
              <a:t>are </a:t>
            </a:r>
            <a:r>
              <a:rPr lang="en-US" sz="2400" dirty="0" smtClean="0"/>
              <a:t>higher than LT trend rates </a:t>
            </a:r>
            <a:r>
              <a:rPr lang="en-US" sz="2400" dirty="0"/>
              <a:t>(broken lines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and positively related.</a:t>
            </a:r>
            <a:endParaRPr lang="en-US" sz="24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3713279" y="1999162"/>
            <a:ext cx="0" cy="30358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847289" y="1998035"/>
            <a:ext cx="0" cy="30358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558520" y="1620582"/>
            <a:ext cx="276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p 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            t                p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4772754" y="1998035"/>
            <a:ext cx="0" cy="30358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557415" y="1619455"/>
            <a:ext cx="276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p               t                p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685800" y="274638"/>
            <a:ext cx="7772400" cy="8302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dirty="0" smtClean="0"/>
              <a:t>Growth Rates: Expansion Phase vs. Trend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39468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20" grpId="0" animBg="1"/>
      <p:bldP spid="10" grpId="0"/>
      <p:bldP spid="36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0850" y="274638"/>
            <a:ext cx="8242300" cy="8302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dirty="0" smtClean="0"/>
              <a:t>Growth Rates, Contraction Phase vs. Trend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1011191" y="1740038"/>
            <a:ext cx="6776448" cy="3858767"/>
            <a:chOff x="1011191" y="1740038"/>
            <a:chExt cx="6776448" cy="3858767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6361" y="1740038"/>
              <a:ext cx="6431278" cy="3858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011191" y="1832654"/>
              <a:ext cx="991928" cy="43088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000000"/>
                  </a:solidFill>
                </a:rPr>
                <a:t>GDP, H</a:t>
              </a:r>
              <a:endParaRPr lang="en-US" sz="2200" dirty="0">
                <a:solidFill>
                  <a:srgbClr val="000000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2423315" y="2379679"/>
              <a:ext cx="4802835" cy="948951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2458931" y="4079573"/>
              <a:ext cx="4802835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4954" y="2057131"/>
              <a:ext cx="1619286" cy="2863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387047" y="2033546"/>
              <a:ext cx="5260282" cy="2863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239655" y="2132832"/>
            <a:ext cx="636763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GDP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49516" y="4098865"/>
            <a:ext cx="471082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845" y="1917561"/>
            <a:ext cx="2488662" cy="28933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93570" y="3989751"/>
            <a:ext cx="1479228" cy="10452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791227" y="2200599"/>
            <a:ext cx="1479228" cy="10452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84114" y="2494666"/>
            <a:ext cx="2176977" cy="482451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65485" y="4357586"/>
            <a:ext cx="2177766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81035" y="5437757"/>
            <a:ext cx="758193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In contraction phase </a:t>
            </a:r>
            <a:r>
              <a:rPr lang="en-US" sz="2400" dirty="0"/>
              <a:t>growth rates  </a:t>
            </a:r>
            <a:r>
              <a:rPr lang="en-US" sz="2400" dirty="0" smtClean="0"/>
              <a:t>of </a:t>
            </a:r>
            <a:r>
              <a:rPr lang="en-US" sz="2400" dirty="0"/>
              <a:t>both </a:t>
            </a:r>
            <a:r>
              <a:rPr lang="en-US" sz="2400" dirty="0" smtClean="0"/>
              <a:t>H and GDP (solid lines) </a:t>
            </a:r>
            <a:r>
              <a:rPr lang="en-US" sz="2400" dirty="0"/>
              <a:t>are  </a:t>
            </a:r>
            <a:r>
              <a:rPr lang="en-US" sz="2400" dirty="0" smtClean="0"/>
              <a:t>lower than trend rates </a:t>
            </a:r>
            <a:r>
              <a:rPr lang="en-US" sz="2400" dirty="0"/>
              <a:t>(broken lines</a:t>
            </a:r>
            <a:r>
              <a:rPr lang="en-US" sz="2400" dirty="0" smtClean="0"/>
              <a:t>), positively related, and much lower than rates in expansion phase.</a:t>
            </a:r>
            <a:endParaRPr lang="en-US" sz="24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3713279" y="1999162"/>
            <a:ext cx="0" cy="30358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847289" y="1998035"/>
            <a:ext cx="0" cy="30358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558520" y="1620582"/>
            <a:ext cx="276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p 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            t                p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4772754" y="1998035"/>
            <a:ext cx="0" cy="30358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557415" y="1619455"/>
            <a:ext cx="276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p               t                p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4128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20" grpId="0" animBg="1"/>
      <p:bldP spid="10" grpId="0"/>
      <p:bldP spid="36" grpId="0"/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Empty Graph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192" y="1854362"/>
            <a:ext cx="2706624" cy="2297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6394" y="5312345"/>
            <a:ext cx="8275658" cy="3520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987941" y="2520882"/>
            <a:ext cx="532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ΔH</a:t>
            </a:r>
            <a:r>
              <a:rPr lang="en-US" baseline="-25000" dirty="0" smtClean="0"/>
              <a:t>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90136" y="2919072"/>
            <a:ext cx="53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ΔH</a:t>
            </a:r>
            <a:r>
              <a:rPr lang="en-US" baseline="-25000" dirty="0"/>
              <a:t>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52201" y="3774602"/>
            <a:ext cx="734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ΔGDP</a:t>
            </a:r>
            <a:r>
              <a:rPr lang="en-US" sz="1600" baseline="-25000" dirty="0" smtClean="0"/>
              <a:t>b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22" name="Oval 21"/>
          <p:cNvSpPr/>
          <p:nvPr/>
        </p:nvSpPr>
        <p:spPr>
          <a:xfrm>
            <a:off x="4746470" y="2684822"/>
            <a:ext cx="90955" cy="91438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837346" y="30268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767481" y="2606598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3856700" y="3172592"/>
            <a:ext cx="0" cy="582565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96981" y="2744412"/>
            <a:ext cx="0" cy="1058042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452159" y="2725523"/>
            <a:ext cx="1330796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3446551" y="3146898"/>
            <a:ext cx="410150" cy="1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870303" y="2716885"/>
            <a:ext cx="917740" cy="44833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08369" y="3778192"/>
            <a:ext cx="727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ΔGDP</a:t>
            </a:r>
            <a:r>
              <a:rPr lang="en-US" sz="1600" baseline="-25000" dirty="0" err="1" smtClean="0"/>
              <a:t>a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21" name="Oval 20"/>
          <p:cNvSpPr/>
          <p:nvPr/>
        </p:nvSpPr>
        <p:spPr>
          <a:xfrm>
            <a:off x="3815735" y="3119587"/>
            <a:ext cx="90955" cy="91438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8302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How Mixing ST Growth Rates with LT Trend Rates Affects H-GDP Relationship </a:t>
            </a:r>
            <a:endParaRPr lang="en-US" sz="3200" dirty="0"/>
          </a:p>
        </p:txBody>
      </p:sp>
      <p:sp>
        <p:nvSpPr>
          <p:cNvPr id="63" name="Oval 62"/>
          <p:cNvSpPr/>
          <p:nvPr/>
        </p:nvSpPr>
        <p:spPr>
          <a:xfrm>
            <a:off x="3553629" y="3010802"/>
            <a:ext cx="634916" cy="329091"/>
          </a:xfrm>
          <a:prstGeom prst="ellipse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487509" y="2589981"/>
            <a:ext cx="634916" cy="329091"/>
          </a:xfrm>
          <a:prstGeom prst="ellipse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07816" y="2542676"/>
            <a:ext cx="1933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Expansion: &gt; trend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2288" y="2972763"/>
            <a:ext cx="2080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Contraction: &lt; trend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228475" y="3163453"/>
            <a:ext cx="1431821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5256119" y="2731893"/>
            <a:ext cx="38025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84252" y="4712181"/>
            <a:ext cx="757549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Mixing  </a:t>
            </a:r>
            <a:r>
              <a:rPr lang="en-US" sz="2400" dirty="0"/>
              <a:t>growth rates during the expansion phase, contraction phase, or </a:t>
            </a:r>
            <a:r>
              <a:rPr lang="en-US" sz="2400" dirty="0" smtClean="0"/>
              <a:t>both with long term trend rates </a:t>
            </a:r>
            <a:r>
              <a:rPr lang="en-US" sz="2400" dirty="0"/>
              <a:t>will tend to generate a </a:t>
            </a:r>
            <a:r>
              <a:rPr lang="en-US" sz="2400" dirty="0" smtClean="0"/>
              <a:t>positive H-GDP </a:t>
            </a:r>
            <a:r>
              <a:rPr lang="en-US" sz="2400" dirty="0"/>
              <a:t>relationship.</a:t>
            </a:r>
          </a:p>
        </p:txBody>
      </p:sp>
      <p:sp>
        <p:nvSpPr>
          <p:cNvPr id="25" name="Oval 24"/>
          <p:cNvSpPr/>
          <p:nvPr/>
        </p:nvSpPr>
        <p:spPr>
          <a:xfrm>
            <a:off x="4228485" y="2916387"/>
            <a:ext cx="90955" cy="91438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5" idx="4"/>
          </p:cNvCxnSpPr>
          <p:nvPr/>
        </p:nvCxnSpPr>
        <p:spPr>
          <a:xfrm>
            <a:off x="4273963" y="3007825"/>
            <a:ext cx="0" cy="766777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457247" y="2960837"/>
            <a:ext cx="816716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273963" y="2495482"/>
            <a:ext cx="0" cy="36933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654097" y="2140913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Trend rates</a:t>
            </a:r>
          </a:p>
        </p:txBody>
      </p:sp>
    </p:spTree>
    <p:extLst>
      <p:ext uri="{BB962C8B-B14F-4D97-AF65-F5344CB8AC3E}">
        <p14:creationId xmlns:p14="http://schemas.microsoft.com/office/powerpoint/2010/main" val="662927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2" grpId="0" animBg="1"/>
      <p:bldP spid="26" grpId="0"/>
      <p:bldP spid="27" grpId="0"/>
      <p:bldP spid="20" grpId="0"/>
      <p:bldP spid="21" grpId="0" animBg="1"/>
      <p:bldP spid="63" grpId="0" animBg="1"/>
      <p:bldP spid="67" grpId="0" animBg="1"/>
      <p:bldP spid="6" grpId="0"/>
      <p:bldP spid="7" grpId="0"/>
      <p:bldP spid="25" grpId="0" animBg="1"/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434182" y="274320"/>
            <a:ext cx="8275637" cy="1203326"/>
          </a:xfrm>
          <a:prstGeom prst="rect">
            <a:avLst/>
          </a:prstGeom>
        </p:spPr>
        <p:txBody>
          <a:bodyPr/>
          <a:lstStyle/>
          <a:p>
            <a:r>
              <a:rPr lang="en-US" sz="3200" dirty="0" smtClean="0">
                <a:cs typeface="Arial"/>
              </a:rPr>
              <a:t>Effect of Short Series: Example-- TC Cycles</a:t>
            </a:r>
            <a:r>
              <a:rPr lang="en-US" sz="3200" dirty="0" smtClean="0">
                <a:effectLst/>
                <a:cs typeface="Arial"/>
              </a:rPr>
              <a:t/>
            </a:r>
            <a:br>
              <a:rPr lang="en-US" sz="3200" dirty="0" smtClean="0">
                <a:effectLst/>
                <a:cs typeface="Arial"/>
              </a:rPr>
            </a:br>
            <a:r>
              <a:rPr lang="en-US" sz="2000" dirty="0" smtClean="0">
                <a:cs typeface="Arial"/>
              </a:rPr>
              <a:t>Happiness</a:t>
            </a:r>
            <a:r>
              <a:rPr lang="en-US" sz="2000" b="0" dirty="0" smtClean="0">
                <a:effectLst/>
                <a:cs typeface="Arial"/>
              </a:rPr>
              <a:t>, C. 1989 – 2005, and Index of Real GDP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1143000"/>
            <a:ext cx="3578225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8" y="3771900"/>
            <a:ext cx="36576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339" y="3759200"/>
            <a:ext cx="36576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6046" y="6444441"/>
            <a:ext cx="5351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transition, H and GDP collapse and recover together.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380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448" y="1298448"/>
            <a:ext cx="6650858" cy="48554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7000" y="1752600"/>
            <a:ext cx="2386584" cy="3657600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667000" y="1828800"/>
            <a:ext cx="0" cy="3657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5065776" y="1828800"/>
            <a:ext cx="0" cy="3657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1981200" y="1905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Wave 2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400" y="19050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Wave  4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0" y="21336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Wave 5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6629400" y="25146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/>
          <p:nvPr/>
        </p:nvCxnSpPr>
        <p:spPr bwMode="auto">
          <a:xfrm>
            <a:off x="2667000" y="2819400"/>
            <a:ext cx="2362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3200400" y="2514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S-S-W 2012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8200" y="31242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Life Satisfaction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81600" y="434042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GDP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05000" y="1371600"/>
            <a:ext cx="54102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514"/>
                </a:solidFill>
                <a:latin typeface="Arial" pitchFamily="34" charset="0"/>
                <a:cs typeface="Arial" pitchFamily="34" charset="0"/>
              </a:rPr>
              <a:t>Russian Federation</a:t>
            </a:r>
            <a:endParaRPr lang="en-US" dirty="0">
              <a:solidFill>
                <a:srgbClr val="00051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90500" y="312360"/>
            <a:ext cx="8763000" cy="120332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 </a:t>
            </a:r>
            <a:r>
              <a:rPr lang="en-US" sz="3200" dirty="0"/>
              <a:t>SSW (2012) </a:t>
            </a:r>
            <a:r>
              <a:rPr lang="en-US" sz="3200" dirty="0" smtClean="0"/>
              <a:t>OMITS WVS </a:t>
            </a:r>
            <a:r>
              <a:rPr lang="en-US" sz="3200" dirty="0"/>
              <a:t>WAVE 5</a:t>
            </a:r>
            <a:br>
              <a:rPr lang="en-US" sz="3200" dirty="0"/>
            </a:b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53712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448" y="1298448"/>
            <a:ext cx="6650858" cy="48554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67000" y="1752600"/>
            <a:ext cx="2414016" cy="3657600"/>
          </a:xfrm>
          <a:prstGeom prst="rect">
            <a:avLst/>
          </a:prstGeom>
          <a:solidFill>
            <a:srgbClr val="A6A6A6">
              <a:alpha val="70000"/>
            </a:srgb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1752600"/>
            <a:ext cx="1905000" cy="369331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667000" y="1752600"/>
            <a:ext cx="0" cy="3733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5105400" y="1752600"/>
            <a:ext cx="0" cy="3733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1981200" y="1905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Wave 2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400" y="19050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Wave  4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009" name="TextBox 43008"/>
          <p:cNvSpPr txBox="1"/>
          <p:nvPr/>
        </p:nvSpPr>
        <p:spPr>
          <a:xfrm>
            <a:off x="4724400" y="37308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Life Satisfaction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1600" y="434042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GDP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2667000" y="2819400"/>
            <a:ext cx="2362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3200400" y="2514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S-S-W 2012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1371600"/>
            <a:ext cx="54102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514"/>
                </a:solidFill>
                <a:latin typeface="Arial" pitchFamily="34" charset="0"/>
                <a:cs typeface="Arial" pitchFamily="34" charset="0"/>
              </a:rPr>
              <a:t>Russian Federation (omit Wave 5, available 2008)</a:t>
            </a:r>
            <a:endParaRPr lang="en-US" dirty="0">
              <a:solidFill>
                <a:srgbClr val="00051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90500" y="312360"/>
            <a:ext cx="8763000" cy="120332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 </a:t>
            </a:r>
            <a:r>
              <a:rPr lang="en-US" sz="3200" dirty="0"/>
              <a:t>SSW (2012) </a:t>
            </a:r>
            <a:r>
              <a:rPr lang="en-US" sz="3200" dirty="0" smtClean="0"/>
              <a:t>OMITS WVS </a:t>
            </a:r>
            <a:r>
              <a:rPr lang="en-US" sz="3200" dirty="0"/>
              <a:t>WAVE 5</a:t>
            </a:r>
            <a:br>
              <a:rPr lang="en-US" sz="3200" dirty="0"/>
            </a:br>
            <a:endParaRPr lang="en-US" sz="32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2286000" y="610808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/>
              <a:t>Result:  ST H-GDP RELATION</a:t>
            </a:r>
            <a:br>
              <a:rPr lang="en-US" sz="2000" dirty="0"/>
            </a:br>
            <a:r>
              <a:rPr lang="en-US" sz="2000" dirty="0"/>
              <a:t>(contraction phase- Russia)</a:t>
            </a:r>
          </a:p>
        </p:txBody>
      </p:sp>
    </p:spTree>
    <p:extLst>
      <p:ext uri="{BB962C8B-B14F-4D97-AF65-F5344CB8AC3E}">
        <p14:creationId xmlns:p14="http://schemas.microsoft.com/office/powerpoint/2010/main" val="1383376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Paradox</a:t>
            </a:r>
            <a:r>
              <a:rPr lang="en-US" dirty="0" smtClean="0"/>
              <a:t> Lost?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35761" y="1257299"/>
            <a:ext cx="8357389" cy="4962367"/>
          </a:xfrm>
        </p:spPr>
        <p:txBody>
          <a:bodyPr/>
          <a:lstStyle/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/>
              <a:t>Present </a:t>
            </a:r>
            <a:r>
              <a:rPr lang="en-US" dirty="0"/>
              <a:t>p</a:t>
            </a:r>
            <a:r>
              <a:rPr lang="en-US" dirty="0" smtClean="0"/>
              <a:t>urpose: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Test of Paradox with most recent data.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Why Sacks, Stevenson, and </a:t>
            </a:r>
            <a:r>
              <a:rPr lang="en-US" dirty="0" err="1" smtClean="0"/>
              <a:t>Wolfers</a:t>
            </a:r>
            <a:r>
              <a:rPr lang="en-US" dirty="0" smtClean="0"/>
              <a:t> (hereafter SSW) reach different conclusion.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511864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74013"/>
            <a:ext cx="6747822" cy="53580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43400" y="1407640"/>
            <a:ext cx="2514600" cy="3693319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4343400" y="1483840"/>
            <a:ext cx="0" cy="3581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6858000" y="1483840"/>
            <a:ext cx="0" cy="3581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3657600" y="157528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Wave 2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125524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Wave  4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4343400" y="2322040"/>
            <a:ext cx="2514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4495800" y="198050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S-S-W 2012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439668" y="875442"/>
            <a:ext cx="3505200" cy="48335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219200" y="798040"/>
            <a:ext cx="647700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25529" y="696189"/>
            <a:ext cx="649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 Life Satisfaction and Index of Real GDP,</a:t>
            </a:r>
          </a:p>
          <a:p>
            <a:pPr algn="ctr"/>
            <a:r>
              <a:rPr lang="en-US" sz="2200" dirty="0"/>
              <a:t>Slovenia, 1986-</a:t>
            </a:r>
            <a:r>
              <a:rPr lang="en-US" sz="2200" dirty="0" smtClean="0"/>
              <a:t>99</a:t>
            </a:r>
            <a:endParaRPr lang="en-US" sz="2200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09550" y="171676"/>
            <a:ext cx="8763000" cy="120332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SSW 2012: START AT TRANSITION CYCLE TROUGH</a:t>
            </a:r>
          </a:p>
        </p:txBody>
      </p:sp>
    </p:spTree>
    <p:extLst>
      <p:ext uri="{BB962C8B-B14F-4D97-AF65-F5344CB8AC3E}">
        <p14:creationId xmlns:p14="http://schemas.microsoft.com/office/powerpoint/2010/main" val="2669566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74013"/>
            <a:ext cx="6747822" cy="53580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43400" y="1407640"/>
            <a:ext cx="2514600" cy="3693319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981200" y="1236952"/>
            <a:ext cx="2362200" cy="2495639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4343400" y="1483840"/>
            <a:ext cx="0" cy="3581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6858000" y="1483840"/>
            <a:ext cx="0" cy="3581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3657600" y="157528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Wave 2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125524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Wave  4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4343400" y="2322040"/>
            <a:ext cx="2514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4495800" y="198050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S-S-W 2012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439668" y="875442"/>
            <a:ext cx="3505200" cy="48335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219200" y="798040"/>
            <a:ext cx="647700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25529" y="696189"/>
            <a:ext cx="649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 Life Satisfaction and Index of Real GDP</a:t>
            </a:r>
            <a:r>
              <a:rPr lang="en-US" sz="2200" dirty="0" smtClean="0"/>
              <a:t>,</a:t>
            </a:r>
          </a:p>
          <a:p>
            <a:pPr algn="ctr"/>
            <a:r>
              <a:rPr lang="en-US" sz="2200" dirty="0" smtClean="0"/>
              <a:t>Slovenia, 1992-99</a:t>
            </a:r>
            <a:endParaRPr lang="en-US" sz="2200" dirty="0"/>
          </a:p>
        </p:txBody>
      </p:sp>
      <p:sp>
        <p:nvSpPr>
          <p:cNvPr id="2" name="Rectangle 1"/>
          <p:cNvSpPr/>
          <p:nvPr/>
        </p:nvSpPr>
        <p:spPr>
          <a:xfrm>
            <a:off x="2286000" y="600661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/>
              <a:t>Result: ST H-GDP Relation</a:t>
            </a:r>
          </a:p>
          <a:p>
            <a:pPr algn="ctr"/>
            <a:r>
              <a:rPr lang="en-US" sz="2000" dirty="0"/>
              <a:t>(expansion phase – Slovenia)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09550" y="171676"/>
            <a:ext cx="8763000" cy="120332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SSW 2012: START AT TRANSITION CYCLE TROUGH</a:t>
            </a:r>
          </a:p>
        </p:txBody>
      </p:sp>
    </p:spTree>
    <p:extLst>
      <p:ext uri="{BB962C8B-B14F-4D97-AF65-F5344CB8AC3E}">
        <p14:creationId xmlns:p14="http://schemas.microsoft.com/office/powerpoint/2010/main" val="3168975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9550" y="171676"/>
            <a:ext cx="8763000" cy="120332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SSW H-GDP Regression</a:t>
            </a:r>
            <a:endParaRPr 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746" y="930567"/>
            <a:ext cx="7372508" cy="569566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342466" y="2370665"/>
            <a:ext cx="196766" cy="14393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80666" y="1523998"/>
            <a:ext cx="196766" cy="14393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74999" y="3936999"/>
            <a:ext cx="196766" cy="14393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75467" y="4758265"/>
            <a:ext cx="196766" cy="14393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71132" y="4267198"/>
            <a:ext cx="196766" cy="14393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53933" y="4373032"/>
            <a:ext cx="196766" cy="14393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07466" y="4813303"/>
            <a:ext cx="196766" cy="14393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621616" y="5552019"/>
            <a:ext cx="196766" cy="14393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93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Differences from SSW:</a:t>
            </a:r>
            <a:br>
              <a:rPr lang="en-US" sz="3600" dirty="0" smtClean="0"/>
            </a:br>
            <a:r>
              <a:rPr lang="en-US" sz="3600" dirty="0" smtClean="0"/>
              <a:t> Length of Time Series: Conclusion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By shortening time series SSW introduce data in their analysis reflecting the ST </a:t>
            </a:r>
            <a:r>
              <a:rPr lang="en-US" dirty="0" smtClean="0"/>
              <a:t>growth rates of contraction or expansion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Mixing these </a:t>
            </a:r>
            <a:r>
              <a:rPr lang="en-US" dirty="0" smtClean="0"/>
              <a:t>ST growth rates</a:t>
            </a:r>
            <a:r>
              <a:rPr lang="en-US" sz="2800" dirty="0" smtClean="0"/>
              <a:t> with LT </a:t>
            </a:r>
            <a:r>
              <a:rPr lang="en-US" dirty="0" smtClean="0"/>
              <a:t>growth rates</a:t>
            </a:r>
            <a:r>
              <a:rPr lang="en-US" sz="2800" dirty="0" smtClean="0"/>
              <a:t> tilts the regression in a positive direction.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T</a:t>
            </a:r>
            <a:r>
              <a:rPr lang="en-US" sz="2800" dirty="0" smtClean="0"/>
              <a:t>heir finding, “that life satisfaction and other measures of subjective well-being rise with income” is </a:t>
            </a:r>
            <a:r>
              <a:rPr lang="en-US" dirty="0" smtClean="0"/>
              <a:t>the result of this mixing of ST and LT growth rates.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7029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9783B7-7154-4B64-9C60-30007493D76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90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1.The test of the Paradox is whether long-term </a:t>
            </a:r>
            <a:r>
              <a:rPr lang="en-US" u="sng" dirty="0" smtClean="0"/>
              <a:t>trends</a:t>
            </a:r>
            <a:r>
              <a:rPr lang="en-US" dirty="0" smtClean="0"/>
              <a:t> in H and GDP are positively related. </a:t>
            </a:r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.  A time series </a:t>
            </a:r>
            <a:r>
              <a:rPr lang="en-US" dirty="0"/>
              <a:t>analysis of </a:t>
            </a:r>
            <a:r>
              <a:rPr lang="en-US" dirty="0" smtClean="0"/>
              <a:t>the latest </a:t>
            </a:r>
            <a:r>
              <a:rPr lang="en-US" dirty="0"/>
              <a:t>US and </a:t>
            </a:r>
            <a:r>
              <a:rPr lang="en-US" dirty="0" smtClean="0"/>
              <a:t>     international data continues </a:t>
            </a:r>
            <a:r>
              <a:rPr lang="en-US" dirty="0"/>
              <a:t>to support the conclusion: economic growth does not increase happiness </a:t>
            </a:r>
            <a:r>
              <a:rPr lang="en-US" dirty="0" smtClean="0"/>
              <a:t>significantly. The </a:t>
            </a:r>
            <a:r>
              <a:rPr lang="en-US" u="sng" dirty="0" smtClean="0"/>
              <a:t>trends</a:t>
            </a:r>
            <a:r>
              <a:rPr lang="en-US" dirty="0" smtClean="0"/>
              <a:t> in H and GDP are not positively related.</a:t>
            </a:r>
          </a:p>
          <a:p>
            <a:pPr marL="0" indent="0">
              <a:buNone/>
            </a:pPr>
            <a:r>
              <a:rPr lang="en-US" dirty="0"/>
              <a:t>3</a:t>
            </a:r>
            <a:r>
              <a:rPr lang="en-US" dirty="0" smtClean="0"/>
              <a:t>. The nil </a:t>
            </a:r>
            <a:r>
              <a:rPr lang="en-US" u="sng" dirty="0" smtClean="0"/>
              <a:t>trend</a:t>
            </a:r>
            <a:r>
              <a:rPr lang="en-US" dirty="0" smtClean="0"/>
              <a:t> relationship between H and GDP is true for DCS, LDCS, and TCS, both separately and pooled.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51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 smtClean="0"/>
          </a:p>
          <a:p>
            <a:pPr marL="514350" indent="-514350">
              <a:buAutoNum type="arabicPeriod" startAt="4"/>
            </a:pPr>
            <a:r>
              <a:rPr lang="en-US" dirty="0" smtClean="0"/>
              <a:t>The different conclusions of SSW are due chiefly to    their including short series in their analysis. </a:t>
            </a:r>
          </a:p>
          <a:p>
            <a:pPr marL="514350" indent="-514350">
              <a:buAutoNum type="arabicPeriod" startAt="4"/>
            </a:pPr>
            <a:r>
              <a:rPr lang="en-US" dirty="0" smtClean="0"/>
              <a:t>The result is that they mix data dominated by the  ST (expansion or contraction) relationship between H and GDP with data reflecting the LT trend relationship</a:t>
            </a:r>
            <a:r>
              <a:rPr lang="en-US" dirty="0"/>
              <a:t>.</a:t>
            </a:r>
            <a:r>
              <a:rPr lang="en-US" dirty="0" smtClean="0"/>
              <a:t> Mixing ST and LT growth rates tilts the H-GDP regression in a positive direction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330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 smtClean="0"/>
              <a:t>Thank You.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(</a:t>
            </a:r>
            <a:r>
              <a:rPr lang="en-US" sz="3600" smtClean="0"/>
              <a:t>And apologies </a:t>
            </a:r>
            <a:r>
              <a:rPr lang="en-US" sz="3600" dirty="0" smtClean="0"/>
              <a:t>to John Milton)</a:t>
            </a:r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95799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</a:t>
            </a:r>
            <a:r>
              <a:rPr lang="en-US" sz="3600" dirty="0" smtClean="0"/>
              <a:t>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1. What the Paradox Is (and Is Not). </a:t>
            </a:r>
          </a:p>
          <a:p>
            <a:r>
              <a:rPr lang="en-US" dirty="0" smtClean="0"/>
              <a:t>2. Testing the Paradox with most recent data. </a:t>
            </a:r>
          </a:p>
          <a:p>
            <a:r>
              <a:rPr lang="en-US" dirty="0" smtClean="0"/>
              <a:t>3.  Differences: Present study and SSW.</a:t>
            </a:r>
          </a:p>
          <a:p>
            <a:r>
              <a:rPr lang="en-US" dirty="0" smtClean="0"/>
              <a:t>4. </a:t>
            </a:r>
            <a:r>
              <a:rPr lang="en-US" dirty="0"/>
              <a:t> </a:t>
            </a:r>
            <a:r>
              <a:rPr lang="en-US" dirty="0" smtClean="0"/>
              <a:t>Conclusions.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1413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9783B7-7154-4B64-9C60-30007493D76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90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0850" y="1898963"/>
            <a:ext cx="8242300" cy="4962367"/>
          </a:xfrm>
        </p:spPr>
        <p:txBody>
          <a:bodyPr/>
          <a:lstStyle/>
          <a:p>
            <a:pPr marL="0" indent="0">
              <a:spcBef>
                <a:spcPts val="768"/>
              </a:spcBef>
              <a:buNone/>
            </a:pPr>
            <a:r>
              <a:rPr lang="en-US" sz="2700" dirty="0" smtClean="0"/>
              <a:t>CS: </a:t>
            </a:r>
            <a:r>
              <a:rPr lang="en-US" sz="2700" u="sng" dirty="0" smtClean="0"/>
              <a:t>At a point in time </a:t>
            </a:r>
            <a:r>
              <a:rPr lang="en-US" sz="2700" dirty="0" smtClean="0"/>
              <a:t>happiness varies positively with income both within and among nations,</a:t>
            </a:r>
          </a:p>
          <a:p>
            <a:pPr marL="0" indent="0">
              <a:spcBef>
                <a:spcPts val="768"/>
              </a:spcBef>
              <a:buNone/>
            </a:pPr>
            <a:r>
              <a:rPr lang="en-US" sz="2700" dirty="0" smtClean="0"/>
              <a:t>TS: but </a:t>
            </a:r>
            <a:r>
              <a:rPr lang="en-US" sz="2700" u="sng" dirty="0" smtClean="0"/>
              <a:t>over time</a:t>
            </a:r>
            <a:r>
              <a:rPr lang="en-US" sz="2700" dirty="0" smtClean="0"/>
              <a:t> happiness does not trend upward as income continues to grow.</a:t>
            </a:r>
          </a:p>
          <a:p>
            <a:pPr marL="0" indent="0">
              <a:spcBef>
                <a:spcPts val="768"/>
              </a:spcBef>
              <a:buNone/>
            </a:pPr>
            <a:r>
              <a:rPr lang="en-US" sz="2700" dirty="0" smtClean="0"/>
              <a:t>                          ……………………..</a:t>
            </a:r>
          </a:p>
          <a:p>
            <a:pPr marL="0" indent="0">
              <a:spcBef>
                <a:spcPts val="768"/>
              </a:spcBef>
              <a:buNone/>
            </a:pPr>
            <a:r>
              <a:rPr lang="en-US" sz="2700" dirty="0" smtClean="0"/>
              <a:t>Agreement on positive cross section relationship.</a:t>
            </a:r>
          </a:p>
          <a:p>
            <a:pPr marL="0" indent="0">
              <a:spcBef>
                <a:spcPts val="768"/>
              </a:spcBef>
              <a:buNone/>
            </a:pPr>
            <a:r>
              <a:rPr lang="en-US" sz="2700" dirty="0"/>
              <a:t>D</a:t>
            </a:r>
            <a:r>
              <a:rPr lang="en-US" sz="2700" dirty="0" smtClean="0"/>
              <a:t>isagreement is about </a:t>
            </a:r>
            <a:r>
              <a:rPr lang="en-US" sz="2700" i="1" u="sng" dirty="0" smtClean="0"/>
              <a:t>time series </a:t>
            </a:r>
            <a:r>
              <a:rPr lang="en-US" sz="2700" dirty="0" smtClean="0"/>
              <a:t>relationship: whether as income trends upward, happiness does too.</a:t>
            </a:r>
          </a:p>
          <a:p>
            <a:pPr marL="0" indent="0">
              <a:spcBef>
                <a:spcPts val="768"/>
              </a:spcBef>
              <a:buNone/>
            </a:pPr>
            <a:r>
              <a:rPr lang="en-US" dirty="0" smtClean="0"/>
              <a:t>  </a:t>
            </a:r>
          </a:p>
          <a:p>
            <a:pPr marL="0" indent="0">
              <a:spcBef>
                <a:spcPts val="768"/>
              </a:spcBef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0843" y="596895"/>
            <a:ext cx="850231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00" dirty="0"/>
              <a:t>Ans. Contradiction Between </a:t>
            </a:r>
            <a:r>
              <a:rPr lang="en-US" sz="2900" dirty="0" smtClean="0"/>
              <a:t>Cross</a:t>
            </a:r>
            <a:r>
              <a:rPr lang="en-US" sz="2900" dirty="0"/>
              <a:t>-Section (CS) </a:t>
            </a:r>
            <a:r>
              <a:rPr lang="en-US" sz="2900" dirty="0" smtClean="0"/>
              <a:t>and </a:t>
            </a:r>
            <a:r>
              <a:rPr lang="en-US" sz="2900" dirty="0"/>
              <a:t>Time </a:t>
            </a:r>
            <a:r>
              <a:rPr lang="en-US" sz="2900" dirty="0" smtClean="0"/>
              <a:t>Series (TS) Relationship of </a:t>
            </a:r>
            <a:r>
              <a:rPr lang="en-US" sz="2900" dirty="0"/>
              <a:t>Happiness and Income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274638"/>
            <a:ext cx="7772400" cy="830262"/>
          </a:xfrm>
          <a:prstGeom prst="rect">
            <a:avLst/>
          </a:prstGeom>
        </p:spPr>
        <p:txBody>
          <a:bodyPr vert="horz" anchor="t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dirty="0"/>
              <a:t>What</a:t>
            </a:r>
            <a:r>
              <a:rPr lang="en-US" dirty="0"/>
              <a:t> Is the Paradox</a:t>
            </a:r>
            <a:r>
              <a:rPr lang="en-US" dirty="0" smtClean="0"/>
              <a:t>? </a:t>
            </a: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584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Paradox: Definitions of Happiness (H) </a:t>
            </a:r>
            <a:br>
              <a:rPr lang="en-US" sz="3200" dirty="0" smtClean="0"/>
            </a:br>
            <a:r>
              <a:rPr lang="en-US" sz="3200" dirty="0" smtClean="0"/>
              <a:t>and Income (GDP)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“Happiness”:  all evaluative measures of subjective well-being (SWB)—overall happiness, life satisfaction, ladder-of-life (</a:t>
            </a:r>
            <a:r>
              <a:rPr lang="en-US" dirty="0" err="1" smtClean="0"/>
              <a:t>Cantril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“Income”: </a:t>
            </a:r>
            <a:r>
              <a:rPr lang="en-US" u="sng" dirty="0" smtClean="0"/>
              <a:t>real</a:t>
            </a:r>
            <a:r>
              <a:rPr lang="en-US" dirty="0" smtClean="0"/>
              <a:t> GDP per capita, the standard unitary measure of economic growth (hereafter, GDP).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835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592" y="274638"/>
            <a:ext cx="4300621" cy="830262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Paradox Is About  </a:t>
            </a:r>
            <a:endParaRPr lang="en-US" sz="32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61" y="1740038"/>
            <a:ext cx="6431278" cy="385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15530" y="5491878"/>
            <a:ext cx="654266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  ST fluctuations are positively </a:t>
            </a:r>
            <a:r>
              <a:rPr lang="en-US" sz="2000" dirty="0" smtClean="0"/>
              <a:t>related (solid lines).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  LT trends are not positively </a:t>
            </a:r>
            <a:r>
              <a:rPr lang="en-US" sz="2000" dirty="0" smtClean="0"/>
              <a:t>related</a:t>
            </a:r>
            <a:r>
              <a:rPr lang="en-US" sz="2000" dirty="0"/>
              <a:t> </a:t>
            </a:r>
            <a:r>
              <a:rPr lang="en-US" sz="2000" dirty="0" smtClean="0"/>
              <a:t>(broken lines).</a:t>
            </a:r>
          </a:p>
          <a:p>
            <a:pPr>
              <a:spcBef>
                <a:spcPts val="600"/>
              </a:spcBef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379185" y="2089374"/>
            <a:ext cx="636763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GDP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1944" y="3684798"/>
            <a:ext cx="344465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1191" y="1832654"/>
            <a:ext cx="991928" cy="43088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</a:rPr>
              <a:t>GDP, H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181598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     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            p           t           p           t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211622" y="2194560"/>
            <a:ext cx="0" cy="287785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06334" y="2194560"/>
            <a:ext cx="0" cy="28803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15644" y="2194560"/>
            <a:ext cx="0" cy="28803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624954" y="2194560"/>
            <a:ext cx="0" cy="28803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05068" y="2194560"/>
            <a:ext cx="0" cy="28803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423315" y="2379679"/>
            <a:ext cx="4802835" cy="948951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458931" y="4079573"/>
            <a:ext cx="4802835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541060" y="263954"/>
            <a:ext cx="474998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 the Long-term</a:t>
            </a:r>
            <a:r>
              <a:rPr lang="en-US" sz="3200" dirty="0"/>
              <a:t>, not Short</a:t>
            </a:r>
            <a:r>
              <a:rPr lang="en-US" sz="3200" dirty="0" smtClean="0"/>
              <a:t>-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165688" y="759507"/>
            <a:ext cx="5085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Term Relation of H and GDP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1220947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/>
              <a:t>(Illustration)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218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" grpId="0" animBg="1"/>
      <p:bldP spid="11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0850" y="1215428"/>
            <a:ext cx="8242300" cy="4962367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SSW, </a:t>
            </a:r>
            <a:r>
              <a:rPr lang="en-US" u="sng" dirty="0"/>
              <a:t>2012</a:t>
            </a:r>
            <a:r>
              <a:rPr lang="en-US" dirty="0"/>
              <a:t>, p. </a:t>
            </a:r>
            <a:r>
              <a:rPr lang="en-US" dirty="0" smtClean="0"/>
              <a:t>74: “Recall </a:t>
            </a:r>
            <a:r>
              <a:rPr lang="en-US" dirty="0"/>
              <a:t>that the Easterlin paradox rested on the belief that </a:t>
            </a:r>
            <a:r>
              <a:rPr lang="en-US" dirty="0" smtClean="0"/>
              <a:t>the relationship </a:t>
            </a:r>
            <a:r>
              <a:rPr lang="en-US" dirty="0"/>
              <a:t>between wellbeing and income was stronger </a:t>
            </a:r>
            <a:r>
              <a:rPr lang="en-US" dirty="0" smtClean="0"/>
              <a:t>within countries </a:t>
            </a:r>
            <a:r>
              <a:rPr lang="en-US" dirty="0"/>
              <a:t>than between countries</a:t>
            </a:r>
            <a:r>
              <a:rPr lang="en-US" dirty="0" smtClean="0"/>
              <a:t>.”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                               ………………………….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The CS within  countries and the CS among countries  </a:t>
            </a:r>
            <a:r>
              <a:rPr lang="en-US" dirty="0"/>
              <a:t>a</a:t>
            </a:r>
            <a:r>
              <a:rPr lang="en-US" dirty="0" smtClean="0"/>
              <a:t>re both positive (Easterlin 1974, 1995, Easterlin et al 2010).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The </a:t>
            </a:r>
            <a:r>
              <a:rPr lang="en-US" i="1" u="sng" dirty="0" smtClean="0"/>
              <a:t>contradiction</a:t>
            </a:r>
            <a:r>
              <a:rPr lang="en-US" dirty="0" smtClean="0"/>
              <a:t> is between the positive CS relationship and the nil TS relationship.  (ibid.)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Paradox: CS within Countries vs. CS among Countries?  No.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863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'Connor Happiness in the US 06-18-2015">
  <a:themeElements>
    <a:clrScheme name="Custom 23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O'Connor Happiness in the US 06-18-2015.potx</Template>
  <TotalTime>31791</TotalTime>
  <Words>1752</Words>
  <Application>Microsoft Macintosh PowerPoint</Application>
  <PresentationFormat>On-screen Show (4:3)</PresentationFormat>
  <Paragraphs>313</Paragraphs>
  <Slides>37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O'Connor Happiness in the US 06-18-2015</vt:lpstr>
      <vt:lpstr>PowerPoint Presentation</vt:lpstr>
      <vt:lpstr>Paradox Lost?</vt:lpstr>
      <vt:lpstr>Paradox Lost?</vt:lpstr>
      <vt:lpstr>Outline</vt:lpstr>
      <vt:lpstr>PowerPoint Presentation</vt:lpstr>
      <vt:lpstr>PowerPoint Presentation</vt:lpstr>
      <vt:lpstr>The Paradox: Definitions of Happiness (H)  and Income (GDP) </vt:lpstr>
      <vt:lpstr>The Paradox Is About  </vt:lpstr>
      <vt:lpstr>The Paradox: CS within Countries vs. CS among Countries?  No.</vt:lpstr>
      <vt:lpstr>PowerPoint Presentation</vt:lpstr>
      <vt:lpstr>Does the Latest Evidence Support the Paradox?</vt:lpstr>
      <vt:lpstr>United States,1946-70 (Easterlin 1974)</vt:lpstr>
      <vt:lpstr> United States, 1972-2014</vt:lpstr>
      <vt:lpstr>Trends in H and GDP, U.S. since 1946</vt:lpstr>
      <vt:lpstr>Trends in H and GDP, U. S. since 1946 Supporting Evidence </vt:lpstr>
      <vt:lpstr>Trends: International  (WVS including wave 6; EVS) </vt:lpstr>
      <vt:lpstr>Trends: International - Possibilities</vt:lpstr>
      <vt:lpstr>Trends: International - Actual</vt:lpstr>
      <vt:lpstr>Trends: International - Actual</vt:lpstr>
      <vt:lpstr>Robustness of Relation between Trends in H and GDP</vt:lpstr>
      <vt:lpstr>PowerPoint Presentation</vt:lpstr>
      <vt:lpstr> Differences from SSW: Length of Time Series </vt:lpstr>
      <vt:lpstr>The Paradox Is About  </vt:lpstr>
      <vt:lpstr>Growth Rates: Expansion Phase vs. Trend  </vt:lpstr>
      <vt:lpstr>Growth Rates, Contraction Phase vs. Trend                                   </vt:lpstr>
      <vt:lpstr>How Mixing ST Growth Rates with LT Trend Rates Affects H-GDP Relationship </vt:lpstr>
      <vt:lpstr>Effect of Short Series: Example-- TC Cycles Happiness, C. 1989 – 2005, and Index of Real GDP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Differences from SSW:  Length of Time Series: Conclusion</vt:lpstr>
      <vt:lpstr>PowerPoint Presentation</vt:lpstr>
      <vt:lpstr>Summary</vt:lpstr>
      <vt:lpstr>Summary (cont.)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uscadmin</dc:creator>
  <cp:lastModifiedBy>Kelsey O'Connor</cp:lastModifiedBy>
  <cp:revision>482</cp:revision>
  <cp:lastPrinted>2015-11-04T18:38:35Z</cp:lastPrinted>
  <dcterms:created xsi:type="dcterms:W3CDTF">2012-02-08T18:35:15Z</dcterms:created>
  <dcterms:modified xsi:type="dcterms:W3CDTF">2015-12-31T19:42:58Z</dcterms:modified>
</cp:coreProperties>
</file>