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2"/>
  </p:sldMasterIdLst>
  <p:notesMasterIdLst>
    <p:notesMasterId r:id="rId19"/>
  </p:notesMasterIdLst>
  <p:sldIdLst>
    <p:sldId id="256" r:id="rId3"/>
    <p:sldId id="257" r:id="rId4"/>
    <p:sldId id="259" r:id="rId5"/>
    <p:sldId id="271" r:id="rId6"/>
    <p:sldId id="258" r:id="rId7"/>
    <p:sldId id="260" r:id="rId8"/>
    <p:sldId id="280" r:id="rId9"/>
    <p:sldId id="261" r:id="rId10"/>
    <p:sldId id="262" r:id="rId11"/>
    <p:sldId id="281" r:id="rId12"/>
    <p:sldId id="267" r:id="rId13"/>
    <p:sldId id="282" r:id="rId14"/>
    <p:sldId id="283" r:id="rId15"/>
    <p:sldId id="284" r:id="rId16"/>
    <p:sldId id="285" r:id="rId17"/>
    <p:sldId id="286" r:id="rId1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54" autoAdjust="0"/>
  </p:normalViewPr>
  <p:slideViewPr>
    <p:cSldViewPr>
      <p:cViewPr>
        <p:scale>
          <a:sx n="66" d="100"/>
          <a:sy n="66" d="100"/>
        </p:scale>
        <p:origin x="-144" y="-1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0276A3FB-EB6E-4FC0-BBF0-34F27D665A5D}" type="datetimeFigureOut">
              <a:rPr lang="en-US" smtClean="0"/>
              <a:t>30-Dec-15</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C17E9977-51A0-420B-AF53-A550AD9BC725}" type="slidenum">
              <a:rPr lang="en-US" smtClean="0"/>
              <a:t>‹#›</a:t>
            </a:fld>
            <a:endParaRPr lang="en-US"/>
          </a:p>
        </p:txBody>
      </p:sp>
    </p:spTree>
    <p:extLst>
      <p:ext uri="{BB962C8B-B14F-4D97-AF65-F5344CB8AC3E}">
        <p14:creationId xmlns:p14="http://schemas.microsoft.com/office/powerpoint/2010/main" val="91851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5D11F99-5E32-45DD-947B-37EBDA5375F1}" type="datetimeFigureOut">
              <a:rPr lang="en-US" smtClean="0"/>
              <a:t>30-Dec-15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0EFE854-06B3-40D9-A5C1-DCEF7135451D}"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5D11F99-5E32-45DD-947B-37EBDA5375F1}" type="datetimeFigureOut">
              <a:rPr lang="en-US" smtClean="0"/>
              <a:t>30-Dec-15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EFE854-06B3-40D9-A5C1-DCEF713545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5D11F99-5E32-45DD-947B-37EBDA5375F1}" type="datetimeFigureOut">
              <a:rPr lang="en-US" smtClean="0"/>
              <a:t>30-Dec-15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EFE854-06B3-40D9-A5C1-DCEF713545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5D11F99-5E32-45DD-947B-37EBDA5375F1}" type="datetimeFigureOut">
              <a:rPr lang="en-US" smtClean="0"/>
              <a:t>30-Dec-15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EFE854-06B3-40D9-A5C1-DCEF713545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5D11F99-5E32-45DD-947B-37EBDA5375F1}" type="datetimeFigureOut">
              <a:rPr lang="en-US" smtClean="0"/>
              <a:t>30-Dec-15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EFE854-06B3-40D9-A5C1-DCEF7135451D}"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5D11F99-5E32-45DD-947B-37EBDA5375F1}" type="datetimeFigureOut">
              <a:rPr lang="en-US" smtClean="0"/>
              <a:t>30-Dec-15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EFE854-06B3-40D9-A5C1-DCEF713545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5D11F99-5E32-45DD-947B-37EBDA5375F1}" type="datetimeFigureOut">
              <a:rPr lang="en-US" smtClean="0"/>
              <a:t>30-Dec-15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0EFE854-06B3-40D9-A5C1-DCEF713545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5D11F99-5E32-45DD-947B-37EBDA5375F1}" type="datetimeFigureOut">
              <a:rPr lang="en-US" smtClean="0"/>
              <a:t>30-Dec-15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0EFE854-06B3-40D9-A5C1-DCEF713545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5D11F99-5E32-45DD-947B-37EBDA5375F1}" type="datetimeFigureOut">
              <a:rPr lang="en-US" smtClean="0"/>
              <a:t>30-Dec-15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0EFE854-06B3-40D9-A5C1-DCEF7135451D}"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5D11F99-5E32-45DD-947B-37EBDA5375F1}" type="datetimeFigureOut">
              <a:rPr lang="en-US" smtClean="0"/>
              <a:t>30-Dec-15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EFE854-06B3-40D9-A5C1-DCEF713545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5D11F99-5E32-45DD-947B-37EBDA5375F1}" type="datetimeFigureOut">
              <a:rPr lang="en-US" smtClean="0"/>
              <a:t>30-Dec-15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EFE854-06B3-40D9-A5C1-DCEF7135451D}"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5D11F99-5E32-45DD-947B-37EBDA5375F1}" type="datetimeFigureOut">
              <a:rPr lang="en-US" smtClean="0"/>
              <a:t>30-Dec-15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0EFE854-06B3-40D9-A5C1-DCEF7135451D}"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025323" y="1417617"/>
            <a:ext cx="7803990" cy="1371600"/>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en-US" sz="2400" b="1" dirty="0" smtClean="0">
                <a:solidFill>
                  <a:schemeClr val="tx1"/>
                </a:solidFill>
                <a:effectLst/>
                <a:latin typeface="Times New Roman" pitchFamily="18" charset="0"/>
                <a:cs typeface="Times New Roman" pitchFamily="18" charset="0"/>
              </a:rPr>
              <a:t>The </a:t>
            </a:r>
            <a:r>
              <a:rPr lang="en-US" sz="2400" b="1" dirty="0" smtClean="0">
                <a:solidFill>
                  <a:schemeClr val="tx1"/>
                </a:solidFill>
                <a:effectLst/>
                <a:latin typeface="Times New Roman" pitchFamily="18" charset="0"/>
                <a:cs typeface="Times New Roman" pitchFamily="18" charset="0"/>
              </a:rPr>
              <a:t>Economic Analysis of Transportation Projects in Egypt: Application </a:t>
            </a:r>
            <a:r>
              <a:rPr lang="en-US" sz="2400" b="1" dirty="0">
                <a:solidFill>
                  <a:schemeClr val="tx1"/>
                </a:solidFill>
                <a:effectLst/>
                <a:latin typeface="Times New Roman" pitchFamily="18" charset="0"/>
                <a:cs typeface="Times New Roman" pitchFamily="18" charset="0"/>
              </a:rPr>
              <a:t>of an Interregional CGE Model on the Proposed Development </a:t>
            </a:r>
            <a:r>
              <a:rPr lang="en-US" sz="2400" b="1" dirty="0" smtClean="0">
                <a:solidFill>
                  <a:schemeClr val="tx1"/>
                </a:solidFill>
                <a:effectLst/>
                <a:latin typeface="Times New Roman" pitchFamily="18" charset="0"/>
                <a:cs typeface="Times New Roman" pitchFamily="18" charset="0"/>
              </a:rPr>
              <a:t>Corridor</a:t>
            </a:r>
            <a:endParaRPr lang="en-US" sz="2400" b="1" dirty="0">
              <a:solidFill>
                <a:schemeClr val="tx1"/>
              </a:solidFill>
              <a:effectLst/>
              <a:latin typeface="Times New Roman" pitchFamily="18" charset="0"/>
              <a:cs typeface="Times New Roman" pitchFamily="18" charset="0"/>
            </a:endParaRPr>
          </a:p>
        </p:txBody>
      </p:sp>
      <p:sp>
        <p:nvSpPr>
          <p:cNvPr id="8" name="Subtitle 2"/>
          <p:cNvSpPr>
            <a:spLocks noGrp="1"/>
          </p:cNvSpPr>
          <p:nvPr/>
        </p:nvSpPr>
        <p:spPr>
          <a:xfrm>
            <a:off x="1054260" y="2895600"/>
            <a:ext cx="7581900" cy="2971800"/>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spcAft>
                <a:spcPts val="600"/>
              </a:spcAft>
            </a:pPr>
            <a:endParaRPr lang="en-US" sz="1900" b="1" dirty="0" smtClean="0">
              <a:solidFill>
                <a:srgbClr val="C00000"/>
              </a:solidFill>
              <a:latin typeface="Times New Roman" panose="02020603050405020304" pitchFamily="18" charset="0"/>
              <a:cs typeface="Times New Roman" panose="02020603050405020304" pitchFamily="18" charset="0"/>
            </a:endParaRPr>
          </a:p>
          <a:p>
            <a:pPr algn="ctr">
              <a:spcAft>
                <a:spcPts val="600"/>
              </a:spcAft>
            </a:pPr>
            <a:r>
              <a:rPr lang="en-US" sz="2000" b="1" dirty="0" smtClean="0">
                <a:solidFill>
                  <a:srgbClr val="C00000"/>
                </a:solidFill>
                <a:latin typeface="Times New Roman" panose="02020603050405020304" pitchFamily="18" charset="0"/>
                <a:cs typeface="Times New Roman" panose="02020603050405020304" pitchFamily="18" charset="0"/>
              </a:rPr>
              <a:t>Dina </a:t>
            </a:r>
            <a:r>
              <a:rPr lang="en-US" sz="2000" b="1" dirty="0" smtClean="0">
                <a:solidFill>
                  <a:srgbClr val="C00000"/>
                </a:solidFill>
                <a:latin typeface="Times New Roman" panose="02020603050405020304" pitchFamily="18" charset="0"/>
                <a:cs typeface="Times New Roman" panose="02020603050405020304" pitchFamily="18" charset="0"/>
              </a:rPr>
              <a:t>N. </a:t>
            </a:r>
            <a:r>
              <a:rPr lang="en-US" sz="2000" b="1" dirty="0" err="1" smtClean="0">
                <a:solidFill>
                  <a:srgbClr val="C00000"/>
                </a:solidFill>
                <a:latin typeface="Times New Roman" panose="02020603050405020304" pitchFamily="18" charset="0"/>
                <a:cs typeface="Times New Roman" panose="02020603050405020304" pitchFamily="18" charset="0"/>
              </a:rPr>
              <a:t>Elshahawany</a:t>
            </a:r>
            <a:r>
              <a:rPr lang="en-US" sz="1900" b="1" dirty="0" smtClean="0">
                <a:solidFill>
                  <a:srgbClr val="C00000"/>
                </a:solidFill>
                <a:latin typeface="Times New Roman" panose="02020603050405020304" pitchFamily="18" charset="0"/>
                <a:cs typeface="Times New Roman" panose="02020603050405020304" pitchFamily="18" charset="0"/>
              </a:rPr>
              <a:t/>
            </a:r>
            <a:br>
              <a:rPr lang="en-US" sz="1900" b="1" dirty="0" smtClean="0">
                <a:solidFill>
                  <a:srgbClr val="C00000"/>
                </a:solidFill>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Economic PhD Student in Economic Department, </a:t>
            </a:r>
            <a:r>
              <a:rPr lang="en-US" sz="1600" b="1" dirty="0" err="1">
                <a:latin typeface="Times New Roman" panose="02020603050405020304" pitchFamily="18" charset="0"/>
                <a:cs typeface="Times New Roman" panose="02020603050405020304" pitchFamily="18" charset="0"/>
              </a:rPr>
              <a:t>Zagazig</a:t>
            </a:r>
            <a:r>
              <a:rPr lang="en-US" sz="1600" b="1" dirty="0">
                <a:latin typeface="Times New Roman" panose="02020603050405020304" pitchFamily="18" charset="0"/>
                <a:cs typeface="Times New Roman" panose="02020603050405020304" pitchFamily="18" charset="0"/>
              </a:rPr>
              <a:t> University, </a:t>
            </a:r>
            <a:r>
              <a:rPr lang="en-US" sz="1600" b="1" dirty="0" smtClean="0">
                <a:latin typeface="Times New Roman" panose="02020603050405020304" pitchFamily="18" charset="0"/>
                <a:cs typeface="Times New Roman" panose="02020603050405020304" pitchFamily="18" charset="0"/>
              </a:rPr>
              <a:t>Egypt</a:t>
            </a:r>
            <a:endParaRPr lang="en-US" sz="1600" b="1" dirty="0">
              <a:latin typeface="Times New Roman" panose="02020603050405020304" pitchFamily="18" charset="0"/>
              <a:cs typeface="Times New Roman" panose="02020603050405020304" pitchFamily="18" charset="0"/>
            </a:endParaRPr>
          </a:p>
          <a:p>
            <a:pPr algn="ctr">
              <a:spcBef>
                <a:spcPts val="1200"/>
              </a:spcBef>
            </a:pPr>
            <a:r>
              <a:rPr lang="en-US" sz="2000" b="1" dirty="0">
                <a:solidFill>
                  <a:srgbClr val="C00000"/>
                </a:solidFill>
                <a:latin typeface="Times New Roman" panose="02020603050405020304" pitchFamily="18" charset="0"/>
                <a:cs typeface="Times New Roman" panose="02020603050405020304" pitchFamily="18" charset="0"/>
              </a:rPr>
              <a:t>Eduardo </a:t>
            </a:r>
            <a:r>
              <a:rPr lang="en-US" sz="2000" b="1" dirty="0" smtClean="0">
                <a:solidFill>
                  <a:srgbClr val="C00000"/>
                </a:solidFill>
                <a:latin typeface="Times New Roman" panose="02020603050405020304" pitchFamily="18" charset="0"/>
                <a:cs typeface="Times New Roman" panose="02020603050405020304" pitchFamily="18" charset="0"/>
              </a:rPr>
              <a:t>Haddad</a:t>
            </a:r>
          </a:p>
          <a:p>
            <a:pPr algn="ctr">
              <a:spcBef>
                <a:spcPts val="600"/>
              </a:spcBef>
            </a:pPr>
            <a:r>
              <a:rPr lang="en-US" sz="1600" b="1" dirty="0" smtClean="0">
                <a:latin typeface="Times New Roman" panose="02020603050405020304" pitchFamily="18" charset="0"/>
                <a:cs typeface="Times New Roman" panose="02020603050405020304" pitchFamily="18" charset="0"/>
              </a:rPr>
              <a:t>Professor, Department of Economics, Universidad de Sao Paulo</a:t>
            </a:r>
          </a:p>
          <a:p>
            <a:pPr algn="ctr">
              <a:spcBef>
                <a:spcPts val="1200"/>
              </a:spcBef>
              <a:spcAft>
                <a:spcPts val="600"/>
              </a:spcAft>
            </a:pPr>
            <a:r>
              <a:rPr lang="en-US" sz="2000" b="1" dirty="0" smtClean="0">
                <a:solidFill>
                  <a:srgbClr val="C00000"/>
                </a:solidFill>
                <a:latin typeface="Times New Roman" panose="02020603050405020304" pitchFamily="18" charset="0"/>
                <a:cs typeface="Times New Roman" panose="02020603050405020304" pitchFamily="18" charset="0"/>
              </a:rPr>
              <a:t>Michael </a:t>
            </a:r>
            <a:r>
              <a:rPr lang="en-US" sz="2000" b="1" dirty="0">
                <a:solidFill>
                  <a:srgbClr val="C00000"/>
                </a:solidFill>
                <a:latin typeface="Times New Roman" panose="02020603050405020304" pitchFamily="18" charset="0"/>
                <a:cs typeface="Times New Roman" panose="02020603050405020304" pitchFamily="18" charset="0"/>
              </a:rPr>
              <a:t>L. Lahr</a:t>
            </a:r>
          </a:p>
          <a:p>
            <a:pPr algn="ctr">
              <a:spcBef>
                <a:spcPts val="0"/>
              </a:spcBef>
              <a:spcAft>
                <a:spcPts val="600"/>
              </a:spcAft>
            </a:pPr>
            <a:r>
              <a:rPr lang="en-US" sz="1600" b="1" dirty="0">
                <a:latin typeface="Times New Roman" panose="02020603050405020304" pitchFamily="18" charset="0"/>
                <a:cs typeface="Times New Roman" panose="02020603050405020304" pitchFamily="18" charset="0"/>
              </a:rPr>
              <a:t>EJB School of Planning and Public Policy, Rutgers University</a:t>
            </a:r>
            <a:endParaRPr lang="en-US" sz="1600" b="1" dirty="0">
              <a:solidFill>
                <a:srgbClr val="C0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3379" y="198417"/>
            <a:ext cx="1014500" cy="12192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851" y="304800"/>
            <a:ext cx="990600" cy="838200"/>
          </a:xfrm>
          <a:prstGeom prst="rect">
            <a:avLst/>
          </a:prstGeom>
        </p:spPr>
      </p:pic>
    </p:spTree>
    <p:extLst>
      <p:ext uri="{BB962C8B-B14F-4D97-AF65-F5344CB8AC3E}">
        <p14:creationId xmlns:p14="http://schemas.microsoft.com/office/powerpoint/2010/main" val="2471418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5696198" cy="584775"/>
          </a:xfrm>
          <a:prstGeom prst="rect">
            <a:avLst/>
          </a:prstGeom>
        </p:spPr>
        <p:txBody>
          <a:bodyPr wrap="square">
            <a:spAutoFit/>
          </a:bodyPr>
          <a:lstStyle/>
          <a:p>
            <a:pPr algn="ctr">
              <a:spcBef>
                <a:spcPct val="0"/>
              </a:spcBef>
            </a:pPr>
            <a:r>
              <a:rPr lang="en-US" sz="3200" dirty="0">
                <a:solidFill>
                  <a:srgbClr val="C00000"/>
                </a:solidFill>
                <a:effectLst>
                  <a:outerShdw blurRad="50000" dist="30000" dir="5400000" algn="tl" rotWithShape="0">
                    <a:srgbClr val="000000">
                      <a:alpha val="30000"/>
                    </a:srgbClr>
                  </a:outerShdw>
                </a:effectLst>
                <a:latin typeface="Century Schoolbook" pitchFamily="18" charset="0"/>
                <a:ea typeface="+mj-ea"/>
                <a:cs typeface="+mj-cs"/>
              </a:rPr>
              <a:t>The Network Analysis</a:t>
            </a:r>
          </a:p>
        </p:txBody>
      </p:sp>
      <p:sp>
        <p:nvSpPr>
          <p:cNvPr id="3" name="Rectangle 2"/>
          <p:cNvSpPr/>
          <p:nvPr/>
        </p:nvSpPr>
        <p:spPr>
          <a:xfrm>
            <a:off x="1260268" y="1295400"/>
            <a:ext cx="7423068" cy="4789003"/>
          </a:xfrm>
          <a:prstGeom prst="rect">
            <a:avLst/>
          </a:prstGeom>
        </p:spPr>
        <p:txBody>
          <a:bodyPr wrap="square">
            <a:spAutoFit/>
          </a:bodyPr>
          <a:lstStyle/>
          <a:p>
            <a:pPr marL="285750" indent="-285750">
              <a:lnSpc>
                <a:spcPts val="3000"/>
              </a:lnSpc>
              <a:spcBef>
                <a:spcPts val="1200"/>
              </a:spcBef>
              <a:spcAft>
                <a:spcPts val="1200"/>
              </a:spcAft>
              <a:buClr>
                <a:schemeClr val="accent1"/>
              </a:buClr>
              <a:buFont typeface="Arial" panose="020B0604020202020204" pitchFamily="34" charset="0"/>
              <a:buChar char="•"/>
            </a:pPr>
            <a:r>
              <a:rPr lang="en-US" sz="2700" dirty="0" smtClean="0">
                <a:latin typeface="Times New Roman" panose="02020603050405020304" pitchFamily="18" charset="0"/>
                <a:cs typeface="Times New Roman" panose="02020603050405020304" pitchFamily="18" charset="0"/>
              </a:rPr>
              <a:t>An existing </a:t>
            </a:r>
            <a:r>
              <a:rPr lang="en-US" sz="2700" dirty="0">
                <a:latin typeface="Times New Roman" panose="02020603050405020304" pitchFamily="18" charset="0"/>
                <a:cs typeface="Times New Roman" panose="02020603050405020304" pitchFamily="18" charset="0"/>
              </a:rPr>
              <a:t>detailed national-level GIS road network </a:t>
            </a:r>
            <a:r>
              <a:rPr lang="en-US" sz="2700" dirty="0" smtClean="0">
                <a:latin typeface="Times New Roman" panose="02020603050405020304" pitchFamily="18" charset="0"/>
                <a:cs typeface="Times New Roman" panose="02020603050405020304" pitchFamily="18" charset="0"/>
              </a:rPr>
              <a:t>data linked to specific technical road attributes.</a:t>
            </a:r>
          </a:p>
          <a:p>
            <a:pPr>
              <a:lnSpc>
                <a:spcPct val="20000"/>
              </a:lnSpc>
              <a:spcBef>
                <a:spcPts val="600"/>
              </a:spcBef>
              <a:spcAft>
                <a:spcPts val="600"/>
              </a:spcAft>
              <a:buClr>
                <a:schemeClr val="accent1"/>
              </a:buClr>
            </a:pPr>
            <a:r>
              <a:rPr lang="en-US" sz="2700" dirty="0" smtClean="0">
                <a:latin typeface="Times New Roman" panose="02020603050405020304" pitchFamily="18" charset="0"/>
                <a:cs typeface="Times New Roman" panose="02020603050405020304" pitchFamily="18" charset="0"/>
              </a:rPr>
              <a:t>             </a:t>
            </a:r>
            <a:r>
              <a:rPr lang="en-US" sz="2700" dirty="0" smtClean="0">
                <a:solidFill>
                  <a:schemeClr val="accent1"/>
                </a:solidFill>
                <a:latin typeface="Times New Roman" panose="02020603050405020304" pitchFamily="18" charset="0"/>
                <a:cs typeface="Times New Roman" panose="02020603050405020304" pitchFamily="18" charset="0"/>
              </a:rPr>
              <a:t>-</a:t>
            </a:r>
            <a:r>
              <a:rPr lang="en-US" sz="2700" dirty="0" smtClean="0">
                <a:latin typeface="Times New Roman" panose="02020603050405020304" pitchFamily="18" charset="0"/>
                <a:cs typeface="Times New Roman" panose="02020603050405020304" pitchFamily="18" charset="0"/>
              </a:rPr>
              <a:t> </a:t>
            </a:r>
            <a:r>
              <a:rPr lang="en-US" sz="2700" i="1" dirty="0" smtClean="0">
                <a:latin typeface="Times New Roman" panose="02020603050405020304" pitchFamily="18" charset="0"/>
                <a:cs typeface="Times New Roman" panose="02020603050405020304" pitchFamily="18" charset="0"/>
              </a:rPr>
              <a:t>Maximum Speed</a:t>
            </a:r>
          </a:p>
          <a:p>
            <a:pPr>
              <a:lnSpc>
                <a:spcPct val="60000"/>
              </a:lnSpc>
              <a:spcBef>
                <a:spcPts val="600"/>
              </a:spcBef>
              <a:spcAft>
                <a:spcPts val="600"/>
              </a:spcAft>
              <a:buClr>
                <a:schemeClr val="accent1"/>
              </a:buClr>
            </a:pPr>
            <a:r>
              <a:rPr lang="en-US" sz="2700" i="1" dirty="0" smtClean="0">
                <a:latin typeface="Times New Roman" panose="02020603050405020304" pitchFamily="18" charset="0"/>
                <a:cs typeface="Times New Roman" panose="02020603050405020304" pitchFamily="18" charset="0"/>
              </a:rPr>
              <a:t>            </a:t>
            </a:r>
            <a:r>
              <a:rPr lang="en-US" sz="2700" i="1" dirty="0" smtClean="0">
                <a:solidFill>
                  <a:schemeClr val="accent1"/>
                </a:solidFill>
                <a:latin typeface="Times New Roman" panose="02020603050405020304" pitchFamily="18" charset="0"/>
                <a:cs typeface="Times New Roman" panose="02020603050405020304" pitchFamily="18" charset="0"/>
              </a:rPr>
              <a:t> - </a:t>
            </a:r>
            <a:r>
              <a:rPr lang="en-US" sz="2700" i="1" dirty="0" smtClean="0">
                <a:latin typeface="Times New Roman" panose="02020603050405020304" pitchFamily="18" charset="0"/>
                <a:cs typeface="Times New Roman" panose="02020603050405020304" pitchFamily="18" charset="0"/>
              </a:rPr>
              <a:t>Road Lengths</a:t>
            </a:r>
          </a:p>
          <a:p>
            <a:pPr marL="285750" indent="-285750">
              <a:spcBef>
                <a:spcPts val="600"/>
              </a:spcBef>
              <a:buClr>
                <a:schemeClr val="accent1"/>
              </a:buClr>
              <a:buFont typeface="Arial" panose="020B0604020202020204" pitchFamily="34" charset="0"/>
              <a:buChar char="•"/>
            </a:pPr>
            <a:r>
              <a:rPr lang="en-US" sz="2700" dirty="0" smtClean="0">
                <a:latin typeface="Times New Roman" panose="02020603050405020304" pitchFamily="18" charset="0"/>
                <a:cs typeface="Times New Roman" panose="02020603050405020304" pitchFamily="18" charset="0"/>
              </a:rPr>
              <a:t>GIS data for the proposed Development Corridor.</a:t>
            </a:r>
          </a:p>
          <a:p>
            <a:pPr marL="285750" indent="-285750">
              <a:lnSpc>
                <a:spcPts val="3000"/>
              </a:lnSpc>
              <a:spcBef>
                <a:spcPts val="600"/>
              </a:spcBef>
              <a:buClr>
                <a:schemeClr val="accent1"/>
              </a:buClr>
              <a:buFont typeface="Arial" panose="020B0604020202020204" pitchFamily="34" charset="0"/>
              <a:buChar char="•"/>
            </a:pPr>
            <a:r>
              <a:rPr lang="en-US" sz="2700" dirty="0" smtClean="0">
                <a:latin typeface="Times New Roman" panose="02020603050405020304" pitchFamily="18" charset="0"/>
                <a:cs typeface="Times New Roman" panose="02020603050405020304" pitchFamily="18" charset="0"/>
              </a:rPr>
              <a:t>Merged the Corridor with the existing highway network.</a:t>
            </a:r>
          </a:p>
          <a:p>
            <a:pPr marL="285750" indent="-285750">
              <a:lnSpc>
                <a:spcPts val="3000"/>
              </a:lnSpc>
              <a:spcBef>
                <a:spcPts val="600"/>
              </a:spcBef>
              <a:buClr>
                <a:schemeClr val="accent1"/>
              </a:buClr>
              <a:buFont typeface="Arial" panose="020B0604020202020204" pitchFamily="34" charset="0"/>
              <a:buChar char="•"/>
            </a:pPr>
            <a:r>
              <a:rPr lang="en-US" sz="2700" dirty="0" smtClean="0">
                <a:latin typeface="Times New Roman" panose="02020603050405020304" pitchFamily="18" charset="0"/>
                <a:cs typeface="Times New Roman" panose="02020603050405020304" pitchFamily="18" charset="0"/>
              </a:rPr>
              <a:t>Calculate the travel times between Egypt’s governorate capitals.</a:t>
            </a:r>
          </a:p>
          <a:p>
            <a:pPr>
              <a:lnSpc>
                <a:spcPct val="40000"/>
              </a:lnSpc>
              <a:spcBef>
                <a:spcPts val="600"/>
              </a:spcBef>
              <a:spcAft>
                <a:spcPts val="600"/>
              </a:spcAft>
              <a:buClr>
                <a:schemeClr val="accent1"/>
              </a:buClr>
            </a:pPr>
            <a:r>
              <a:rPr lang="en-US" sz="2700" dirty="0" smtClean="0">
                <a:latin typeface="Times New Roman" panose="02020603050405020304" pitchFamily="18" charset="0"/>
                <a:cs typeface="Times New Roman" panose="02020603050405020304" pitchFamily="18" charset="0"/>
              </a:rPr>
              <a:t>             </a:t>
            </a:r>
            <a:r>
              <a:rPr lang="en-US" sz="2700" dirty="0" smtClean="0">
                <a:solidFill>
                  <a:schemeClr val="accent1"/>
                </a:solidFill>
                <a:latin typeface="Times New Roman" panose="02020603050405020304" pitchFamily="18" charset="0"/>
                <a:cs typeface="Times New Roman" panose="02020603050405020304" pitchFamily="18" charset="0"/>
              </a:rPr>
              <a:t>-</a:t>
            </a:r>
            <a:r>
              <a:rPr lang="en-US" sz="2700" dirty="0" smtClean="0">
                <a:latin typeface="Times New Roman" panose="02020603050405020304" pitchFamily="18" charset="0"/>
                <a:cs typeface="Times New Roman" panose="02020603050405020304" pitchFamily="18" charset="0"/>
              </a:rPr>
              <a:t> </a:t>
            </a:r>
            <a:r>
              <a:rPr lang="en-US" sz="2700" i="1" dirty="0" smtClean="0">
                <a:latin typeface="Times New Roman" panose="02020603050405020304" pitchFamily="18" charset="0"/>
                <a:cs typeface="Times New Roman" panose="02020603050405020304" pitchFamily="18" charset="0"/>
              </a:rPr>
              <a:t>Ex ante.</a:t>
            </a:r>
          </a:p>
          <a:p>
            <a:pPr>
              <a:lnSpc>
                <a:spcPct val="40000"/>
              </a:lnSpc>
              <a:spcBef>
                <a:spcPts val="600"/>
              </a:spcBef>
              <a:spcAft>
                <a:spcPts val="600"/>
              </a:spcAft>
              <a:buClr>
                <a:schemeClr val="accent1"/>
              </a:buClr>
            </a:pPr>
            <a:r>
              <a:rPr lang="en-US" sz="2700" i="1" dirty="0" smtClean="0">
                <a:latin typeface="Times New Roman" panose="02020603050405020304" pitchFamily="18" charset="0"/>
                <a:cs typeface="Times New Roman" panose="02020603050405020304" pitchFamily="18" charset="0"/>
              </a:rPr>
              <a:t>             </a:t>
            </a:r>
            <a:r>
              <a:rPr lang="en-US" sz="2700" i="1" dirty="0" smtClean="0">
                <a:solidFill>
                  <a:schemeClr val="accent1"/>
                </a:solidFill>
                <a:latin typeface="Times New Roman" panose="02020603050405020304" pitchFamily="18" charset="0"/>
                <a:cs typeface="Times New Roman" panose="02020603050405020304" pitchFamily="18" charset="0"/>
              </a:rPr>
              <a:t>-</a:t>
            </a:r>
            <a:r>
              <a:rPr lang="en-US" sz="2700" i="1" dirty="0" smtClean="0">
                <a:latin typeface="Times New Roman" panose="02020603050405020304" pitchFamily="18" charset="0"/>
                <a:cs typeface="Times New Roman" panose="02020603050405020304" pitchFamily="18" charset="0"/>
              </a:rPr>
              <a:t> </a:t>
            </a:r>
            <a:r>
              <a:rPr lang="en-US" sz="2700" i="1" dirty="0">
                <a:latin typeface="Times New Roman" panose="02020603050405020304" pitchFamily="18" charset="0"/>
                <a:cs typeface="Times New Roman" panose="02020603050405020304" pitchFamily="18" charset="0"/>
              </a:rPr>
              <a:t>E</a:t>
            </a:r>
            <a:r>
              <a:rPr lang="en-US" sz="2700" i="1" dirty="0" smtClean="0">
                <a:latin typeface="Times New Roman" panose="02020603050405020304" pitchFamily="18" charset="0"/>
                <a:cs typeface="Times New Roman" panose="02020603050405020304" pitchFamily="18" charset="0"/>
              </a:rPr>
              <a:t>x post </a:t>
            </a:r>
          </a:p>
        </p:txBody>
      </p:sp>
    </p:spTree>
    <p:extLst>
      <p:ext uri="{BB962C8B-B14F-4D97-AF65-F5344CB8AC3E}">
        <p14:creationId xmlns:p14="http://schemas.microsoft.com/office/powerpoint/2010/main" val="3345910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381000"/>
            <a:ext cx="8077200" cy="584775"/>
          </a:xfrm>
          <a:prstGeom prst="rect">
            <a:avLst/>
          </a:prstGeom>
        </p:spPr>
        <p:txBody>
          <a:bodyPr wrap="square">
            <a:spAutoFit/>
          </a:bodyPr>
          <a:lstStyle/>
          <a:p>
            <a:r>
              <a:rPr lang="en-US" sz="3200" dirty="0" smtClean="0">
                <a:solidFill>
                  <a:srgbClr val="C00000"/>
                </a:solidFill>
                <a:effectLst>
                  <a:outerShdw blurRad="50000" dist="30000" dir="5400000" algn="tl" rotWithShape="0">
                    <a:srgbClr val="000000">
                      <a:alpha val="30000"/>
                    </a:srgbClr>
                  </a:outerShdw>
                </a:effectLst>
                <a:latin typeface="Century Schoolbook" pitchFamily="18" charset="0"/>
                <a:ea typeface="+mj-ea"/>
                <a:cs typeface="+mj-cs"/>
              </a:rPr>
              <a:t>Time </a:t>
            </a:r>
            <a:r>
              <a:rPr lang="en-US" sz="3200" dirty="0">
                <a:solidFill>
                  <a:srgbClr val="C00000"/>
                </a:solidFill>
                <a:effectLst>
                  <a:outerShdw blurRad="50000" dist="30000" dir="5400000" algn="tl" rotWithShape="0">
                    <a:srgbClr val="000000">
                      <a:alpha val="30000"/>
                    </a:srgbClr>
                  </a:outerShdw>
                </a:effectLst>
                <a:latin typeface="Century Schoolbook" pitchFamily="18" charset="0"/>
                <a:ea typeface="+mj-ea"/>
                <a:cs typeface="+mj-cs"/>
              </a:rPr>
              <a:t>S</a:t>
            </a:r>
            <a:r>
              <a:rPr lang="en-US" sz="3200" dirty="0" smtClean="0">
                <a:solidFill>
                  <a:srgbClr val="C00000"/>
                </a:solidFill>
                <a:effectLst>
                  <a:outerShdw blurRad="50000" dist="30000" dir="5400000" algn="tl" rotWithShape="0">
                    <a:srgbClr val="000000">
                      <a:alpha val="30000"/>
                    </a:srgbClr>
                  </a:outerShdw>
                </a:effectLst>
                <a:latin typeface="Century Schoolbook" pitchFamily="18" charset="0"/>
                <a:ea typeface="+mj-ea"/>
                <a:cs typeface="+mj-cs"/>
              </a:rPr>
              <a:t>avings by Governorate</a:t>
            </a:r>
            <a:endParaRPr lang="en-US" sz="3200" dirty="0">
              <a:solidFill>
                <a:srgbClr val="C00000"/>
              </a:solidFill>
              <a:effectLst>
                <a:outerShdw blurRad="50000" dist="30000" dir="5400000" algn="tl" rotWithShape="0">
                  <a:srgbClr val="000000">
                    <a:alpha val="30000"/>
                  </a:srgbClr>
                </a:outerShdw>
              </a:effectLst>
              <a:latin typeface="Century Schoolbook" pitchFamily="18" charset="0"/>
              <a:ea typeface="+mj-ea"/>
              <a:cs typeface="+mj-cs"/>
            </a:endParaRPr>
          </a:p>
        </p:txBody>
      </p:sp>
      <p:pic>
        <p:nvPicPr>
          <p:cNvPr id="5" name="Imagem 2"/>
          <p:cNvPicPr/>
          <p:nvPr/>
        </p:nvPicPr>
        <p:blipFill>
          <a:blip r:embed="rId2">
            <a:extLst>
              <a:ext uri="{28A0092B-C50C-407E-A947-70E740481C1C}">
                <a14:useLocalDpi xmlns:a14="http://schemas.microsoft.com/office/drawing/2010/main" val="0"/>
              </a:ext>
            </a:extLst>
          </a:blip>
          <a:stretch>
            <a:fillRect/>
          </a:stretch>
        </p:blipFill>
        <p:spPr>
          <a:xfrm>
            <a:off x="1981200" y="1295400"/>
            <a:ext cx="5715000" cy="5451764"/>
          </a:xfrm>
          <a:prstGeom prst="rect">
            <a:avLst/>
          </a:prstGeom>
        </p:spPr>
      </p:pic>
    </p:spTree>
    <p:extLst>
      <p:ext uri="{BB962C8B-B14F-4D97-AF65-F5344CB8AC3E}">
        <p14:creationId xmlns:p14="http://schemas.microsoft.com/office/powerpoint/2010/main" val="1432474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13641"/>
            <a:ext cx="7930896" cy="1077218"/>
          </a:xfrm>
          <a:prstGeom prst="rect">
            <a:avLst/>
          </a:prstGeom>
        </p:spPr>
        <p:txBody>
          <a:bodyPr wrap="square">
            <a:spAutoFit/>
          </a:bodyPr>
          <a:lstStyle/>
          <a:p>
            <a:r>
              <a:rPr lang="en-US" sz="3200" dirty="0">
                <a:solidFill>
                  <a:srgbClr val="C00000"/>
                </a:solidFill>
                <a:effectLst>
                  <a:outerShdw blurRad="50000" dist="30000" dir="5400000" algn="tl" rotWithShape="0">
                    <a:srgbClr val="000000">
                      <a:alpha val="30000"/>
                    </a:srgbClr>
                  </a:outerShdw>
                </a:effectLst>
                <a:latin typeface="Century Schoolbook" pitchFamily="18" charset="0"/>
                <a:ea typeface="+mj-ea"/>
                <a:cs typeface="+mj-cs"/>
              </a:rPr>
              <a:t>Integration of the ICGE and the Transportation Network Module </a:t>
            </a:r>
          </a:p>
        </p:txBody>
      </p:sp>
      <mc:AlternateContent xmlns:mc="http://schemas.openxmlformats.org/markup-compatibility/2006">
        <mc:Choice xmlns:a14="http://schemas.microsoft.com/office/drawing/2010/main" Requires="a14">
          <p:sp>
            <p:nvSpPr>
              <p:cNvPr id="3" name="Rectangle 2"/>
              <p:cNvSpPr/>
              <p:nvPr/>
            </p:nvSpPr>
            <p:spPr>
              <a:xfrm>
                <a:off x="990600" y="1752600"/>
                <a:ext cx="7467600" cy="4745145"/>
              </a:xfrm>
              <a:prstGeom prst="rect">
                <a:avLst/>
              </a:prstGeom>
            </p:spPr>
            <p:txBody>
              <a:bodyPr wrap="square">
                <a:spAutoFit/>
              </a:bodyPr>
              <a:lstStyle/>
              <a:p>
                <a:pPr marL="285750" indent="-285750">
                  <a:spcBef>
                    <a:spcPts val="1200"/>
                  </a:spcBef>
                  <a:spcAft>
                    <a:spcPts val="1200"/>
                  </a:spcAft>
                  <a:buFont typeface="Arial" pitchFamily="34" charset="0"/>
                  <a:buChar char="•"/>
                </a:pPr>
                <a:r>
                  <a:rPr lang="en-US" sz="2000" dirty="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ntegrate geo-coded </a:t>
                </a:r>
                <a:r>
                  <a:rPr lang="en-US" sz="2000" dirty="0">
                    <a:latin typeface="Times New Roman" panose="02020603050405020304" pitchFamily="18" charset="0"/>
                    <a:cs typeface="Times New Roman" panose="02020603050405020304" pitchFamily="18" charset="0"/>
                  </a:rPr>
                  <a:t>transportation network with </a:t>
                </a:r>
                <a:r>
                  <a:rPr lang="en-US" sz="2000" dirty="0" smtClean="0">
                    <a:latin typeface="Times New Roman" panose="02020603050405020304" pitchFamily="18" charset="0"/>
                    <a:cs typeface="Times New Roman" panose="02020603050405020304" pitchFamily="18" charset="0"/>
                  </a:rPr>
                  <a:t>ICGE model.</a:t>
                </a:r>
              </a:p>
              <a:p>
                <a:pPr marL="285750" indent="-285750">
                  <a:spcBef>
                    <a:spcPts val="1200"/>
                  </a:spcBef>
                  <a:spcAft>
                    <a:spcPts val="1200"/>
                  </a:spcAft>
                  <a:buFont typeface="Arial" pitchFamily="34" charset="0"/>
                  <a:buChar char="•"/>
                </a:pPr>
                <a:r>
                  <a:rPr lang="en-US" sz="2000" dirty="0" smtClean="0">
                    <a:latin typeface="Times New Roman" panose="02020603050405020304" pitchFamily="18" charset="0"/>
                    <a:cs typeface="Times New Roman" panose="02020603050405020304" pitchFamily="18" charset="0"/>
                  </a:rPr>
                  <a:t>Transportation </a:t>
                </a:r>
                <a:r>
                  <a:rPr lang="en-US" sz="2000" dirty="0">
                    <a:latin typeface="Times New Roman" panose="02020603050405020304" pitchFamily="18" charset="0"/>
                    <a:cs typeface="Times New Roman" panose="02020603050405020304" pitchFamily="18" charset="0"/>
                  </a:rPr>
                  <a:t>cost </a:t>
                </a:r>
                <a:r>
                  <a:rPr lang="en-US" sz="2000" dirty="0" smtClean="0">
                    <a:latin typeface="Times New Roman" panose="02020603050405020304" pitchFamily="18" charset="0"/>
                    <a:cs typeface="Times New Roman" panose="02020603050405020304" pitchFamily="18" charset="0"/>
                  </a:rPr>
                  <a:t>matrix </a:t>
                </a:r>
                <a:r>
                  <a:rPr lang="en-US" sz="2000" dirty="0">
                    <a:latin typeface="Times New Roman" panose="02020603050405020304" pitchFamily="18" charset="0"/>
                    <a:cs typeface="Times New Roman" panose="02020603050405020304" pitchFamily="18" charset="0"/>
                  </a:rPr>
                  <a:t>calculated using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travel time change among 27 regions</a:t>
                </a:r>
                <a:r>
                  <a:rPr lang="en-US" sz="2000" dirty="0" smtClean="0">
                    <a:latin typeface="Times New Roman" panose="02020603050405020304" pitchFamily="18" charset="0"/>
                    <a:cs typeface="Times New Roman" panose="02020603050405020304" pitchFamily="18" charset="0"/>
                  </a:rPr>
                  <a:t>.</a:t>
                </a:r>
              </a:p>
              <a:p>
                <a:pPr marL="285750" indent="-285750">
                  <a:spcBef>
                    <a:spcPts val="1200"/>
                  </a:spcBef>
                  <a:spcAft>
                    <a:spcPts val="1200"/>
                  </a:spcAft>
                  <a:buFont typeface="Arial" pitchFamily="34" charset="0"/>
                  <a:buChar char="•"/>
                </a:pPr>
                <a14:m>
                  <m:oMath xmlns:m="http://schemas.openxmlformats.org/officeDocument/2006/math">
                    <m:sSub>
                      <m:sSubPr>
                        <m:ctrlPr>
                          <a:rPr lang="en-US" i="1">
                            <a:latin typeface="Cambria Math"/>
                            <a:cs typeface="Times New Roman" pitchFamily="18" charset="0"/>
                          </a:rPr>
                        </m:ctrlPr>
                      </m:sSubPr>
                      <m:e>
                        <m:r>
                          <a:rPr lang="en-US">
                            <a:latin typeface="Cambria Math"/>
                            <a:cs typeface="Times New Roman" pitchFamily="18" charset="0"/>
                          </a:rPr>
                          <m:t>𝑇𝑎𝑟𝑖𝑓𝑓</m:t>
                        </m:r>
                      </m:e>
                      <m:sub>
                        <m:r>
                          <a:rPr lang="en-US">
                            <a:latin typeface="Cambria Math"/>
                            <a:cs typeface="Times New Roman" pitchFamily="18" charset="0"/>
                          </a:rPr>
                          <m:t>𝑖</m:t>
                        </m:r>
                        <m:r>
                          <a:rPr lang="en-US">
                            <a:latin typeface="Cambria Math"/>
                            <a:cs typeface="Times New Roman" pitchFamily="18" charset="0"/>
                          </a:rPr>
                          <m:t>    </m:t>
                        </m:r>
                      </m:sub>
                    </m:sSub>
                    <m:r>
                      <a:rPr lang="en-US">
                        <a:latin typeface="Cambria Math"/>
                        <a:cs typeface="Times New Roman" pitchFamily="18" charset="0"/>
                      </a:rPr>
                      <m:t>=  </m:t>
                    </m:r>
                    <m:r>
                      <a:rPr lang="en-US">
                        <a:latin typeface="Cambria Math"/>
                        <a:cs typeface="Times New Roman" pitchFamily="18" charset="0"/>
                      </a:rPr>
                      <m:t>0</m:t>
                    </m:r>
                    <m:r>
                      <a:rPr lang="en-US">
                        <a:latin typeface="Cambria Math"/>
                        <a:cs typeface="Times New Roman" pitchFamily="18" charset="0"/>
                      </a:rPr>
                      <m:t>.</m:t>
                    </m:r>
                    <m:r>
                      <a:rPr lang="en-US">
                        <a:latin typeface="Cambria Math"/>
                        <a:cs typeface="Times New Roman" pitchFamily="18" charset="0"/>
                      </a:rPr>
                      <m:t>53875</m:t>
                    </m:r>
                    <m:r>
                      <a:rPr lang="en-US">
                        <a:latin typeface="Cambria Math"/>
                        <a:cs typeface="Times New Roman" pitchFamily="18" charset="0"/>
                      </a:rPr>
                      <m:t>∗ </m:t>
                    </m:r>
                    <m:sSup>
                      <m:sSupPr>
                        <m:ctrlPr>
                          <a:rPr lang="en-US" i="1">
                            <a:latin typeface="Cambria Math"/>
                            <a:cs typeface="Times New Roman" pitchFamily="18" charset="0"/>
                          </a:rPr>
                        </m:ctrlPr>
                      </m:sSupPr>
                      <m:e>
                        <m:r>
                          <a:rPr lang="en-US">
                            <a:latin typeface="Cambria Math"/>
                            <a:cs typeface="Times New Roman" pitchFamily="18" charset="0"/>
                          </a:rPr>
                          <m:t>𝑇𝑖𝑚𝑒</m:t>
                        </m:r>
                      </m:e>
                      <m:sup>
                        <m:sSub>
                          <m:sSubPr>
                            <m:ctrlPr>
                              <a:rPr lang="en-US" i="1">
                                <a:latin typeface="Cambria Math"/>
                                <a:cs typeface="Times New Roman" pitchFamily="18" charset="0"/>
                              </a:rPr>
                            </m:ctrlPr>
                          </m:sSubPr>
                          <m:e>
                            <m:r>
                              <a:rPr lang="en-US">
                                <a:latin typeface="Cambria Math"/>
                                <a:cs typeface="Times New Roman" pitchFamily="18" charset="0"/>
                              </a:rPr>
                              <m:t>0</m:t>
                            </m:r>
                            <m:r>
                              <a:rPr lang="en-US">
                                <a:latin typeface="Cambria Math"/>
                                <a:cs typeface="Times New Roman" pitchFamily="18" charset="0"/>
                              </a:rPr>
                              <m:t>.</m:t>
                            </m:r>
                            <m:r>
                              <a:rPr lang="en-US">
                                <a:latin typeface="Cambria Math"/>
                                <a:cs typeface="Times New Roman" pitchFamily="18" charset="0"/>
                              </a:rPr>
                              <m:t>65914</m:t>
                            </m:r>
                          </m:e>
                          <m:sub>
                            <m:r>
                              <a:rPr lang="en-US">
                                <a:latin typeface="Cambria Math"/>
                                <a:cs typeface="Times New Roman" pitchFamily="18" charset="0"/>
                              </a:rPr>
                              <m:t>𝑖</m:t>
                            </m:r>
                          </m:sub>
                        </m:sSub>
                      </m:sup>
                    </m:sSup>
                  </m:oMath>
                </a14:m>
                <a:r>
                  <a:rPr lang="en-US"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(Domestic trade cost Function)</a:t>
                </a:r>
              </a:p>
              <a:p>
                <a:pPr marL="285750" indent="-285750">
                  <a:spcBef>
                    <a:spcPts val="1200"/>
                  </a:spcBef>
                  <a:spcAft>
                    <a:spcPts val="1200"/>
                  </a:spcAft>
                  <a:buFont typeface="Arial" pitchFamily="34" charset="0"/>
                  <a:buChar char="•"/>
                </a:pPr>
                <a14:m>
                  <m:oMath xmlns:m="http://schemas.openxmlformats.org/officeDocument/2006/math">
                    <m:sSub>
                      <m:sSubPr>
                        <m:ctrlPr>
                          <a:rPr lang="en-US" i="1">
                            <a:latin typeface="Cambria Math"/>
                          </a:rPr>
                        </m:ctrlPr>
                      </m:sSubPr>
                      <m:e>
                        <m:r>
                          <a:rPr lang="en-US" i="1">
                            <a:latin typeface="Cambria Math"/>
                          </a:rPr>
                          <m:t>𝑇𝑎𝑟𝑖𝑓𝑓</m:t>
                        </m:r>
                      </m:e>
                      <m:sub>
                        <m:r>
                          <a:rPr lang="en-US" i="1">
                            <a:latin typeface="Cambria Math"/>
                          </a:rPr>
                          <m:t>𝑖</m:t>
                        </m:r>
                        <m:r>
                          <a:rPr lang="en-US" i="1">
                            <a:latin typeface="Cambria Math"/>
                          </a:rPr>
                          <m:t>    </m:t>
                        </m:r>
                      </m:sub>
                    </m:sSub>
                    <m:r>
                      <a:rPr lang="en-US" i="1">
                        <a:latin typeface="Cambria Math"/>
                      </a:rPr>
                      <m:t>=  </m:t>
                    </m:r>
                    <m:r>
                      <a:rPr lang="en-US" i="1">
                        <a:latin typeface="Cambria Math"/>
                      </a:rPr>
                      <m:t>3</m:t>
                    </m:r>
                    <m:r>
                      <a:rPr lang="en-US" i="1">
                        <a:latin typeface="Cambria Math"/>
                      </a:rPr>
                      <m:t>.</m:t>
                    </m:r>
                    <m:r>
                      <a:rPr lang="en-US" i="1">
                        <a:latin typeface="Cambria Math"/>
                      </a:rPr>
                      <m:t>65506</m:t>
                    </m:r>
                    <m:r>
                      <a:rPr lang="en-US" i="1">
                        <a:latin typeface="Cambria Math"/>
                      </a:rPr>
                      <m:t>∗ </m:t>
                    </m:r>
                    <m:sSup>
                      <m:sSupPr>
                        <m:ctrlPr>
                          <a:rPr lang="en-US" i="1">
                            <a:latin typeface="Cambria Math"/>
                          </a:rPr>
                        </m:ctrlPr>
                      </m:sSupPr>
                      <m:e>
                        <m:r>
                          <a:rPr lang="en-US" i="1">
                            <a:latin typeface="Cambria Math"/>
                          </a:rPr>
                          <m:t>𝑇𝑖𝑚𝑒</m:t>
                        </m:r>
                      </m:e>
                      <m:sup>
                        <m:sSub>
                          <m:sSubPr>
                            <m:ctrlPr>
                              <a:rPr lang="en-US" i="1">
                                <a:latin typeface="Cambria Math"/>
                              </a:rPr>
                            </m:ctrlPr>
                          </m:sSubPr>
                          <m:e>
                            <m:r>
                              <a:rPr lang="en-US" i="1">
                                <a:latin typeface="Cambria Math"/>
                              </a:rPr>
                              <m:t>0</m:t>
                            </m:r>
                            <m:r>
                              <a:rPr lang="en-US" i="1">
                                <a:latin typeface="Cambria Math"/>
                              </a:rPr>
                              <m:t>.</m:t>
                            </m:r>
                            <m:r>
                              <a:rPr lang="en-US" i="1">
                                <a:latin typeface="Cambria Math"/>
                              </a:rPr>
                              <m:t>71851</m:t>
                            </m:r>
                          </m:e>
                          <m:sub>
                            <m:r>
                              <a:rPr lang="en-US" i="1">
                                <a:latin typeface="Cambria Math"/>
                              </a:rPr>
                              <m:t>𝑖</m:t>
                            </m:r>
                          </m:sub>
                        </m:sSub>
                      </m:sup>
                    </m:sSup>
                  </m:oMath>
                </a14:m>
                <a:r>
                  <a:rPr lang="en-US" dirty="0"/>
                  <a:t> </a:t>
                </a:r>
                <a:r>
                  <a:rPr lang="en-US" dirty="0" smtClean="0"/>
                  <a:t>        </a:t>
                </a:r>
                <a:r>
                  <a:rPr lang="en-US" sz="1600" dirty="0">
                    <a:latin typeface="Times New Roman" pitchFamily="18" charset="0"/>
                    <a:cs typeface="Times New Roman" pitchFamily="18" charset="0"/>
                  </a:rPr>
                  <a:t>(International trade cost Function</a:t>
                </a:r>
                <a:r>
                  <a:rPr lang="en-US" sz="1600" dirty="0" smtClean="0">
                    <a:latin typeface="Times New Roman" pitchFamily="18" charset="0"/>
                    <a:cs typeface="Times New Roman" pitchFamily="18" charset="0"/>
                  </a:rPr>
                  <a:t>)</a:t>
                </a:r>
                <a:endParaRPr lang="en-US" sz="1600" dirty="0">
                  <a:latin typeface="Times New Roman" panose="02020603050405020304" pitchFamily="18" charset="0"/>
                  <a:cs typeface="Times New Roman" panose="02020603050405020304" pitchFamily="18" charset="0"/>
                </a:endParaRPr>
              </a:p>
              <a:p>
                <a:pPr marL="285750" indent="-285750">
                  <a:spcBef>
                    <a:spcPts val="1200"/>
                  </a:spcBef>
                  <a:spcAft>
                    <a:spcPts val="1200"/>
                  </a:spcAft>
                  <a:buFont typeface="Arial" pitchFamily="34" charset="0"/>
                  <a:buChar char="•"/>
                </a:pPr>
                <a:r>
                  <a:rPr lang="en-US" sz="2000" dirty="0" smtClean="0">
                    <a:latin typeface="Times New Roman" panose="02020603050405020304" pitchFamily="18" charset="0"/>
                    <a:cs typeface="Times New Roman" panose="02020603050405020304" pitchFamily="18" charset="0"/>
                  </a:rPr>
                  <a:t>Map the changes to ICGE </a:t>
                </a:r>
                <a:r>
                  <a:rPr lang="en-US" sz="2000" dirty="0">
                    <a:latin typeface="Times New Roman" panose="02020603050405020304" pitchFamily="18" charset="0"/>
                    <a:cs typeface="Times New Roman" panose="02020603050405020304" pitchFamily="18" charset="0"/>
                  </a:rPr>
                  <a:t>model </a:t>
                </a:r>
                <a:r>
                  <a:rPr lang="en-US" sz="2000" dirty="0" smtClean="0">
                    <a:latin typeface="Times New Roman" panose="02020603050405020304" pitchFamily="18" charset="0"/>
                    <a:cs typeface="Times New Roman" panose="02020603050405020304" pitchFamily="18" charset="0"/>
                  </a:rPr>
                  <a:t>via transportation </a:t>
                </a:r>
                <a:r>
                  <a:rPr lang="en-US" sz="2000" dirty="0">
                    <a:latin typeface="Times New Roman" panose="02020603050405020304" pitchFamily="18" charset="0"/>
                    <a:cs typeface="Times New Roman" panose="02020603050405020304" pitchFamily="18" charset="0"/>
                  </a:rPr>
                  <a:t>cost functions.</a:t>
                </a:r>
              </a:p>
              <a:p>
                <a:pPr marL="285750" indent="-285750">
                  <a:spcBef>
                    <a:spcPts val="1200"/>
                  </a:spcBef>
                  <a:spcAft>
                    <a:spcPts val="1200"/>
                  </a:spcAft>
                  <a:buFont typeface="Arial" pitchFamily="34" charset="0"/>
                  <a:buChar char="•"/>
                </a:pPr>
                <a:r>
                  <a:rPr lang="en-US" sz="2000" dirty="0" smtClean="0">
                    <a:latin typeface="Times New Roman" panose="02020603050405020304" pitchFamily="18" charset="0"/>
                    <a:cs typeface="Times New Roman" panose="02020603050405020304" pitchFamily="18" charset="0"/>
                  </a:rPr>
                  <a:t>Re-estimate the transportation </a:t>
                </a:r>
                <a:r>
                  <a:rPr lang="en-US" sz="2000" dirty="0">
                    <a:latin typeface="Times New Roman" panose="02020603050405020304" pitchFamily="18" charset="0"/>
                    <a:cs typeface="Times New Roman" panose="02020603050405020304" pitchFamily="18" charset="0"/>
                  </a:rPr>
                  <a:t>service sector </a:t>
                </a:r>
                <a:r>
                  <a:rPr lang="en-US" sz="2000" dirty="0" smtClean="0">
                    <a:latin typeface="Times New Roman" panose="02020603050405020304" pitchFamily="18" charset="0"/>
                    <a:cs typeface="Times New Roman" panose="02020603050405020304" pitchFamily="18" charset="0"/>
                  </a:rPr>
                  <a:t>deliveries in the ICGE Model.</a:t>
                </a:r>
                <a:endParaRPr lang="en-US" sz="2000" dirty="0">
                  <a:latin typeface="Times New Roman" panose="02020603050405020304" pitchFamily="18" charset="0"/>
                  <a:cs typeface="Times New Roman" panose="02020603050405020304" pitchFamily="18" charset="0"/>
                </a:endParaRPr>
              </a:p>
              <a:p>
                <a:pPr>
                  <a:spcBef>
                    <a:spcPts val="1200"/>
                  </a:spcBef>
                  <a:spcAft>
                    <a:spcPts val="1200"/>
                  </a:spcAft>
                </a:pPr>
                <a:endParaRPr lang="en-US" dirty="0">
                  <a:latin typeface="Times New Roman" panose="02020603050405020304" pitchFamily="18"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990600" y="1752600"/>
                <a:ext cx="7467600" cy="4745145"/>
              </a:xfrm>
              <a:prstGeom prst="rect">
                <a:avLst/>
              </a:prstGeom>
              <a:blipFill rotWithShape="1">
                <a:blip r:embed="rId2"/>
                <a:stretch>
                  <a:fillRect l="-735" t="-643"/>
                </a:stretch>
              </a:blipFill>
            </p:spPr>
            <p:txBody>
              <a:bodyPr/>
              <a:lstStyle/>
              <a:p>
                <a:r>
                  <a:rPr lang="en-US">
                    <a:noFill/>
                  </a:rPr>
                  <a:t> </a:t>
                </a:r>
              </a:p>
            </p:txBody>
          </p:sp>
        </mc:Fallback>
      </mc:AlternateContent>
    </p:spTree>
    <p:extLst>
      <p:ext uri="{BB962C8B-B14F-4D97-AF65-F5344CB8AC3E}">
        <p14:creationId xmlns:p14="http://schemas.microsoft.com/office/powerpoint/2010/main" val="642726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7264" y="381000"/>
            <a:ext cx="2161169" cy="707886"/>
          </a:xfrm>
          <a:prstGeom prst="rect">
            <a:avLst/>
          </a:prstGeom>
        </p:spPr>
        <p:txBody>
          <a:bodyPr wrap="none">
            <a:spAutoFit/>
          </a:bodyPr>
          <a:lstStyle/>
          <a:p>
            <a:pPr>
              <a:spcBef>
                <a:spcPts val="600"/>
              </a:spcBef>
              <a:spcAft>
                <a:spcPts val="600"/>
              </a:spcAft>
            </a:pPr>
            <a:r>
              <a:rPr lang="en-US" sz="4000" b="1" dirty="0">
                <a:solidFill>
                  <a:srgbClr val="C00000"/>
                </a:solidFill>
                <a:effectLst>
                  <a:outerShdw blurRad="50000" dist="30000" dir="5400000" algn="tl" rotWithShape="0">
                    <a:srgbClr val="000000">
                      <a:alpha val="30000"/>
                    </a:srgbClr>
                  </a:outerShdw>
                </a:effectLst>
                <a:latin typeface="Century Schoolbook" pitchFamily="18" charset="0"/>
                <a:ea typeface="+mj-ea"/>
                <a:cs typeface="+mj-cs"/>
              </a:rPr>
              <a:t>Results</a:t>
            </a:r>
          </a:p>
        </p:txBody>
      </p:sp>
      <p:sp>
        <p:nvSpPr>
          <p:cNvPr id="3" name="Rectangle 2"/>
          <p:cNvSpPr/>
          <p:nvPr/>
        </p:nvSpPr>
        <p:spPr>
          <a:xfrm>
            <a:off x="1295400" y="1485900"/>
            <a:ext cx="3286477" cy="523220"/>
          </a:xfrm>
          <a:prstGeom prst="rect">
            <a:avLst/>
          </a:prstGeom>
          <a:solidFill>
            <a:schemeClr val="bg1">
              <a:lumMod val="50000"/>
            </a:schemeClr>
          </a:solidFill>
          <a:ln>
            <a:solidFill>
              <a:srgbClr val="C00000"/>
            </a:solidFill>
          </a:ln>
        </p:spPr>
        <p:txBody>
          <a:bodyPr wrap="none">
            <a:spAutoFit/>
          </a:bodyPr>
          <a:lstStyle/>
          <a:p>
            <a:pPr>
              <a:spcBef>
                <a:spcPts val="600"/>
              </a:spcBef>
              <a:spcAft>
                <a:spcPts val="600"/>
              </a:spcAft>
            </a:pPr>
            <a:r>
              <a:rPr lang="en-US" sz="2800" b="1" dirty="0" smtClean="0">
                <a:solidFill>
                  <a:schemeClr val="bg1"/>
                </a:solidFill>
                <a:effectLst>
                  <a:outerShdw blurRad="50000" dist="30000" dir="5400000" algn="tl" rotWithShape="0">
                    <a:srgbClr val="000000">
                      <a:alpha val="30000"/>
                    </a:srgbClr>
                  </a:outerShdw>
                </a:effectLst>
                <a:latin typeface="Century Schoolbook" pitchFamily="18" charset="0"/>
                <a:ea typeface="+mj-ea"/>
                <a:cs typeface="+mj-cs"/>
              </a:rPr>
              <a:t>National Results</a:t>
            </a:r>
            <a:endParaRPr lang="en-US" sz="2800" b="1" dirty="0">
              <a:solidFill>
                <a:schemeClr val="bg1"/>
              </a:solidFill>
              <a:effectLst>
                <a:outerShdw blurRad="50000" dist="30000" dir="5400000" algn="tl" rotWithShape="0">
                  <a:srgbClr val="000000">
                    <a:alpha val="30000"/>
                  </a:srgbClr>
                </a:outerShdw>
              </a:effectLst>
              <a:latin typeface="Century Schoolbook" pitchFamily="18" charset="0"/>
              <a:ea typeface="+mj-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3133834261"/>
              </p:ext>
            </p:extLst>
          </p:nvPr>
        </p:nvGraphicFramePr>
        <p:xfrm>
          <a:off x="1295400" y="2362200"/>
          <a:ext cx="6216651" cy="3793936"/>
        </p:xfrm>
        <a:graphic>
          <a:graphicData uri="http://schemas.openxmlformats.org/drawingml/2006/table">
            <a:tbl>
              <a:tblPr firstRow="1" firstCol="1" bandRow="1">
                <a:tableStyleId>{5C22544A-7EE6-4342-B048-85BDC9FD1C3A}</a:tableStyleId>
              </a:tblPr>
              <a:tblGrid>
                <a:gridCol w="3625323"/>
                <a:gridCol w="1239257"/>
                <a:gridCol w="1352071"/>
              </a:tblGrid>
              <a:tr h="914400">
                <a:tc>
                  <a:txBody>
                    <a:bodyPr/>
                    <a:lstStyle/>
                    <a:p>
                      <a:pPr marL="0" marR="0">
                        <a:lnSpc>
                          <a:spcPct val="150000"/>
                        </a:lnSpc>
                        <a:spcBef>
                          <a:spcPts val="0"/>
                        </a:spcBef>
                        <a:spcAft>
                          <a:spcPts val="0"/>
                        </a:spcAft>
                      </a:pPr>
                      <a:r>
                        <a:rPr lang="en-US" sz="1600" dirty="0">
                          <a:effectLst/>
                          <a:latin typeface="Times New Roman" pitchFamily="18" charset="0"/>
                          <a:cs typeface="Times New Roman" pitchFamily="18" charset="0"/>
                        </a:rPr>
                        <a:t> </a:t>
                      </a:r>
                      <a:endParaRPr lang="en-US" sz="1600" dirty="0" smtClean="0">
                        <a:effectLst/>
                        <a:latin typeface="Times New Roman" pitchFamily="18" charset="0"/>
                        <a:cs typeface="Times New Roman" pitchFamily="18" charset="0"/>
                      </a:endParaRPr>
                    </a:p>
                    <a:p>
                      <a:pPr marL="0" marR="0">
                        <a:lnSpc>
                          <a:spcPct val="150000"/>
                        </a:lnSpc>
                        <a:spcBef>
                          <a:spcPts val="0"/>
                        </a:spcBef>
                        <a:spcAft>
                          <a:spcPts val="0"/>
                        </a:spcAft>
                      </a:pPr>
                      <a:r>
                        <a:rPr lang="en-US" sz="1600" dirty="0" smtClean="0">
                          <a:effectLst/>
                          <a:latin typeface="Times New Roman" pitchFamily="18" charset="0"/>
                          <a:cs typeface="Times New Roman" pitchFamily="18" charset="0"/>
                        </a:rPr>
                        <a:t>       </a:t>
                      </a:r>
                      <a:r>
                        <a:rPr lang="en-US" sz="1600" baseline="0" dirty="0" smtClean="0">
                          <a:effectLst/>
                          <a:latin typeface="Times New Roman" pitchFamily="18" charset="0"/>
                          <a:cs typeface="Times New Roman" pitchFamily="18" charset="0"/>
                        </a:rPr>
                        <a:t>     </a:t>
                      </a:r>
                      <a:r>
                        <a:rPr lang="en-US" sz="1600" dirty="0" smtClean="0">
                          <a:effectLst/>
                          <a:latin typeface="Times New Roman" pitchFamily="18" charset="0"/>
                          <a:cs typeface="Times New Roman" pitchFamily="18" charset="0"/>
                        </a:rPr>
                        <a:t>National Results</a:t>
                      </a:r>
                      <a:endParaRPr lang="en-US" sz="16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Times New Roman" pitchFamily="18" charset="0"/>
                          <a:cs typeface="Times New Roman" pitchFamily="18" charset="0"/>
                        </a:rPr>
                        <a:t>Short Run</a:t>
                      </a:r>
                      <a:endParaRPr lang="en-US" sz="16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Times New Roman" pitchFamily="18" charset="0"/>
                          <a:cs typeface="Times New Roman" pitchFamily="18" charset="0"/>
                        </a:rPr>
                        <a:t>Long Run</a:t>
                      </a:r>
                      <a:endParaRPr lang="en-US" sz="1600" dirty="0">
                        <a:effectLst/>
                        <a:latin typeface="Times New Roman" pitchFamily="18" charset="0"/>
                        <a:ea typeface="Calibri"/>
                        <a:cs typeface="Times New Roman" pitchFamily="18" charset="0"/>
                      </a:endParaRPr>
                    </a:p>
                  </a:txBody>
                  <a:tcPr marL="68580" marR="68580" marT="0" marB="0" anchor="ctr"/>
                </a:tc>
              </a:tr>
              <a:tr h="402461">
                <a:tc>
                  <a:txBody>
                    <a:bodyPr/>
                    <a:lstStyle/>
                    <a:p>
                      <a:pPr marL="0" marR="0">
                        <a:lnSpc>
                          <a:spcPct val="150000"/>
                        </a:lnSpc>
                        <a:spcBef>
                          <a:spcPts val="0"/>
                        </a:spcBef>
                        <a:spcAft>
                          <a:spcPts val="0"/>
                        </a:spcAft>
                      </a:pPr>
                      <a:r>
                        <a:rPr lang="en-US" sz="1600" dirty="0">
                          <a:effectLst/>
                          <a:latin typeface="Times New Roman" pitchFamily="18" charset="0"/>
                          <a:cs typeface="Times New Roman" pitchFamily="18" charset="0"/>
                        </a:rPr>
                        <a:t>Real GDP</a:t>
                      </a:r>
                      <a:endParaRPr lang="en-US" sz="16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Times New Roman" pitchFamily="18" charset="0"/>
                          <a:cs typeface="Times New Roman" pitchFamily="18" charset="0"/>
                        </a:rPr>
                        <a:t>0.249</a:t>
                      </a:r>
                      <a:endParaRPr lang="en-US" sz="160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Times New Roman" pitchFamily="18" charset="0"/>
                          <a:cs typeface="Times New Roman" pitchFamily="18" charset="0"/>
                        </a:rPr>
                        <a:t>0.241</a:t>
                      </a:r>
                      <a:endParaRPr lang="en-US" sz="1600" dirty="0">
                        <a:effectLst/>
                        <a:latin typeface="Times New Roman" pitchFamily="18" charset="0"/>
                        <a:ea typeface="Calibri"/>
                        <a:cs typeface="Times New Roman" pitchFamily="18" charset="0"/>
                      </a:endParaRPr>
                    </a:p>
                  </a:txBody>
                  <a:tcPr marL="68580" marR="68580" marT="0" marB="0" anchor="ctr"/>
                </a:tc>
              </a:tr>
              <a:tr h="389976">
                <a:tc>
                  <a:txBody>
                    <a:bodyPr/>
                    <a:lstStyle/>
                    <a:p>
                      <a:pPr marL="0" marR="0">
                        <a:lnSpc>
                          <a:spcPct val="150000"/>
                        </a:lnSpc>
                        <a:spcBef>
                          <a:spcPts val="0"/>
                        </a:spcBef>
                        <a:spcAft>
                          <a:spcPts val="0"/>
                        </a:spcAft>
                      </a:pPr>
                      <a:r>
                        <a:rPr lang="en-US" sz="1600" dirty="0">
                          <a:effectLst/>
                          <a:latin typeface="Times New Roman" pitchFamily="18" charset="0"/>
                          <a:cs typeface="Times New Roman" pitchFamily="18" charset="0"/>
                        </a:rPr>
                        <a:t>Equivalent Variation</a:t>
                      </a:r>
                      <a:endParaRPr lang="en-US" sz="16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Times New Roman" pitchFamily="18" charset="0"/>
                          <a:cs typeface="Times New Roman" pitchFamily="18" charset="0"/>
                        </a:rPr>
                        <a:t>(0.075)</a:t>
                      </a:r>
                      <a:endParaRPr lang="en-US" sz="16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Times New Roman" pitchFamily="18" charset="0"/>
                          <a:cs typeface="Times New Roman" pitchFamily="18" charset="0"/>
                        </a:rPr>
                        <a:t>0.706</a:t>
                      </a:r>
                      <a:endParaRPr lang="en-US" sz="1600" dirty="0">
                        <a:effectLst/>
                        <a:latin typeface="Times New Roman" pitchFamily="18" charset="0"/>
                        <a:ea typeface="Calibri"/>
                        <a:cs typeface="Times New Roman" pitchFamily="18" charset="0"/>
                      </a:endParaRPr>
                    </a:p>
                  </a:txBody>
                  <a:tcPr marL="68580" marR="68580" marT="0" marB="0" anchor="ctr"/>
                </a:tc>
              </a:tr>
              <a:tr h="424281">
                <a:tc>
                  <a:txBody>
                    <a:bodyPr/>
                    <a:lstStyle/>
                    <a:p>
                      <a:pPr marL="0" marR="0">
                        <a:lnSpc>
                          <a:spcPct val="150000"/>
                        </a:lnSpc>
                        <a:spcBef>
                          <a:spcPts val="0"/>
                        </a:spcBef>
                        <a:spcAft>
                          <a:spcPts val="0"/>
                        </a:spcAft>
                      </a:pPr>
                      <a:r>
                        <a:rPr lang="en-US" sz="1600" dirty="0">
                          <a:effectLst/>
                          <a:latin typeface="Times New Roman" pitchFamily="18" charset="0"/>
                          <a:cs typeface="Times New Roman" pitchFamily="18" charset="0"/>
                        </a:rPr>
                        <a:t>Real Household consumption</a:t>
                      </a:r>
                      <a:endParaRPr lang="en-US" sz="16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Times New Roman" pitchFamily="18" charset="0"/>
                          <a:cs typeface="Times New Roman" pitchFamily="18" charset="0"/>
                        </a:rPr>
                        <a:t>(0.115)</a:t>
                      </a:r>
                      <a:endParaRPr lang="en-US" sz="16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Times New Roman" pitchFamily="18" charset="0"/>
                          <a:cs typeface="Times New Roman" pitchFamily="18" charset="0"/>
                        </a:rPr>
                        <a:t>0.435</a:t>
                      </a:r>
                      <a:endParaRPr lang="en-US" sz="1600">
                        <a:effectLst/>
                        <a:latin typeface="Times New Roman" pitchFamily="18" charset="0"/>
                        <a:ea typeface="Calibri"/>
                        <a:cs typeface="Times New Roman" pitchFamily="18" charset="0"/>
                      </a:endParaRPr>
                    </a:p>
                  </a:txBody>
                  <a:tcPr marL="68580" marR="68580" marT="0" marB="0" anchor="ctr"/>
                </a:tc>
              </a:tr>
              <a:tr h="424281">
                <a:tc>
                  <a:txBody>
                    <a:bodyPr/>
                    <a:lstStyle/>
                    <a:p>
                      <a:pPr marL="0" marR="0">
                        <a:lnSpc>
                          <a:spcPct val="150000"/>
                        </a:lnSpc>
                        <a:spcBef>
                          <a:spcPts val="0"/>
                        </a:spcBef>
                        <a:spcAft>
                          <a:spcPts val="0"/>
                        </a:spcAft>
                      </a:pPr>
                      <a:r>
                        <a:rPr lang="en-US" sz="1600" dirty="0">
                          <a:effectLst/>
                          <a:latin typeface="Times New Roman" pitchFamily="18" charset="0"/>
                          <a:cs typeface="Times New Roman" pitchFamily="18" charset="0"/>
                        </a:rPr>
                        <a:t>Real Aggregate Investment</a:t>
                      </a:r>
                      <a:endParaRPr lang="en-US" sz="16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Times New Roman" pitchFamily="18" charset="0"/>
                          <a:cs typeface="Times New Roman" pitchFamily="18" charset="0"/>
                        </a:rPr>
                        <a:t>0</a:t>
                      </a:r>
                      <a:endParaRPr lang="en-US" sz="16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Times New Roman" pitchFamily="18" charset="0"/>
                          <a:cs typeface="Times New Roman" pitchFamily="18" charset="0"/>
                        </a:rPr>
                        <a:t>(0.401)</a:t>
                      </a:r>
                      <a:endParaRPr lang="en-US" sz="1600">
                        <a:effectLst/>
                        <a:latin typeface="Times New Roman" pitchFamily="18" charset="0"/>
                        <a:ea typeface="Calibri"/>
                        <a:cs typeface="Times New Roman" pitchFamily="18" charset="0"/>
                      </a:endParaRPr>
                    </a:p>
                  </a:txBody>
                  <a:tcPr marL="68580" marR="68580" marT="0" marB="0" anchor="ctr"/>
                </a:tc>
              </a:tr>
              <a:tr h="389976">
                <a:tc>
                  <a:txBody>
                    <a:bodyPr/>
                    <a:lstStyle/>
                    <a:p>
                      <a:pPr marL="0" marR="0">
                        <a:lnSpc>
                          <a:spcPct val="150000"/>
                        </a:lnSpc>
                        <a:spcBef>
                          <a:spcPts val="0"/>
                        </a:spcBef>
                        <a:spcAft>
                          <a:spcPts val="0"/>
                        </a:spcAft>
                      </a:pPr>
                      <a:r>
                        <a:rPr lang="en-US" sz="1600" dirty="0">
                          <a:effectLst/>
                          <a:latin typeface="Times New Roman" pitchFamily="18" charset="0"/>
                          <a:cs typeface="Times New Roman" pitchFamily="18" charset="0"/>
                        </a:rPr>
                        <a:t>Real Government Expenditures</a:t>
                      </a:r>
                      <a:endParaRPr lang="en-US" sz="16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Times New Roman" pitchFamily="18" charset="0"/>
                          <a:cs typeface="Times New Roman" pitchFamily="18" charset="0"/>
                        </a:rPr>
                        <a:t>0.125</a:t>
                      </a:r>
                      <a:endParaRPr lang="en-US" sz="16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Times New Roman" pitchFamily="18" charset="0"/>
                          <a:cs typeface="Times New Roman" pitchFamily="18" charset="0"/>
                        </a:rPr>
                        <a:t>0.45</a:t>
                      </a:r>
                      <a:endParaRPr lang="en-US" sz="1600">
                        <a:effectLst/>
                        <a:latin typeface="Times New Roman" pitchFamily="18" charset="0"/>
                        <a:ea typeface="Calibri"/>
                        <a:cs typeface="Times New Roman" pitchFamily="18" charset="0"/>
                      </a:endParaRPr>
                    </a:p>
                  </a:txBody>
                  <a:tcPr marL="68580" marR="68580" marT="0" marB="0" anchor="ctr"/>
                </a:tc>
              </a:tr>
              <a:tr h="413371">
                <a:tc>
                  <a:txBody>
                    <a:bodyPr/>
                    <a:lstStyle/>
                    <a:p>
                      <a:pPr marL="0" marR="0">
                        <a:lnSpc>
                          <a:spcPct val="150000"/>
                        </a:lnSpc>
                        <a:spcBef>
                          <a:spcPts val="0"/>
                        </a:spcBef>
                        <a:spcAft>
                          <a:spcPts val="0"/>
                        </a:spcAft>
                      </a:pPr>
                      <a:r>
                        <a:rPr lang="en-US" sz="1600" dirty="0">
                          <a:effectLst/>
                          <a:latin typeface="Times New Roman" pitchFamily="18" charset="0"/>
                          <a:cs typeface="Times New Roman" pitchFamily="18" charset="0"/>
                        </a:rPr>
                        <a:t>International Export Volume</a:t>
                      </a:r>
                      <a:endParaRPr lang="en-US" sz="16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Times New Roman" pitchFamily="18" charset="0"/>
                          <a:cs typeface="Times New Roman" pitchFamily="18" charset="0"/>
                        </a:rPr>
                        <a:t>0.971</a:t>
                      </a:r>
                      <a:endParaRPr lang="en-US" sz="16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Times New Roman" pitchFamily="18" charset="0"/>
                          <a:cs typeface="Times New Roman" pitchFamily="18" charset="0"/>
                        </a:rPr>
                        <a:t>0.24</a:t>
                      </a:r>
                      <a:endParaRPr lang="en-US" sz="1600" dirty="0">
                        <a:effectLst/>
                        <a:latin typeface="Times New Roman" pitchFamily="18" charset="0"/>
                        <a:ea typeface="Calibri"/>
                        <a:cs typeface="Times New Roman" pitchFamily="18" charset="0"/>
                      </a:endParaRPr>
                    </a:p>
                  </a:txBody>
                  <a:tcPr marL="68580" marR="68580" marT="0" marB="0" anchor="ctr"/>
                </a:tc>
              </a:tr>
              <a:tr h="435190">
                <a:tc>
                  <a:txBody>
                    <a:bodyPr/>
                    <a:lstStyle/>
                    <a:p>
                      <a:pPr marL="0" marR="0">
                        <a:lnSpc>
                          <a:spcPct val="150000"/>
                        </a:lnSpc>
                        <a:spcBef>
                          <a:spcPts val="0"/>
                        </a:spcBef>
                        <a:spcAft>
                          <a:spcPts val="0"/>
                        </a:spcAft>
                      </a:pPr>
                      <a:r>
                        <a:rPr lang="en-US" sz="1600" dirty="0">
                          <a:effectLst/>
                          <a:latin typeface="Times New Roman" pitchFamily="18" charset="0"/>
                          <a:cs typeface="Times New Roman" pitchFamily="18" charset="0"/>
                        </a:rPr>
                        <a:t>International Import Volume</a:t>
                      </a:r>
                      <a:endParaRPr lang="en-US" sz="16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Times New Roman" pitchFamily="18" charset="0"/>
                          <a:cs typeface="Times New Roman" pitchFamily="18" charset="0"/>
                        </a:rPr>
                        <a:t>(0.394)</a:t>
                      </a:r>
                      <a:endParaRPr lang="en-US" sz="160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Times New Roman" pitchFamily="18" charset="0"/>
                          <a:cs typeface="Times New Roman" pitchFamily="18" charset="0"/>
                        </a:rPr>
                        <a:t>0.425</a:t>
                      </a:r>
                      <a:endParaRPr lang="en-US" sz="1600" dirty="0">
                        <a:effectLst/>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30861584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8067" y="609600"/>
            <a:ext cx="3334567" cy="523220"/>
          </a:xfrm>
          <a:prstGeom prst="rect">
            <a:avLst/>
          </a:prstGeom>
          <a:solidFill>
            <a:schemeClr val="bg1">
              <a:lumMod val="50000"/>
            </a:schemeClr>
          </a:solidFill>
          <a:ln>
            <a:solidFill>
              <a:srgbClr val="C00000"/>
            </a:solidFill>
          </a:ln>
        </p:spPr>
        <p:txBody>
          <a:bodyPr wrap="none">
            <a:spAutoFit/>
          </a:bodyPr>
          <a:lstStyle/>
          <a:p>
            <a:pPr>
              <a:spcBef>
                <a:spcPts val="600"/>
              </a:spcBef>
              <a:spcAft>
                <a:spcPts val="600"/>
              </a:spcAft>
            </a:pPr>
            <a:r>
              <a:rPr lang="en-US" sz="2800" b="1" dirty="0" smtClean="0">
                <a:solidFill>
                  <a:schemeClr val="bg1"/>
                </a:solidFill>
                <a:effectLst>
                  <a:outerShdw blurRad="50000" dist="30000" dir="5400000" algn="tl" rotWithShape="0">
                    <a:srgbClr val="000000">
                      <a:alpha val="30000"/>
                    </a:srgbClr>
                  </a:outerShdw>
                </a:effectLst>
                <a:latin typeface="Century Schoolbook" pitchFamily="18" charset="0"/>
                <a:ea typeface="+mj-ea"/>
                <a:cs typeface="+mj-cs"/>
              </a:rPr>
              <a:t>Regional Results</a:t>
            </a:r>
            <a:endParaRPr lang="en-US" sz="2800" b="1" dirty="0">
              <a:solidFill>
                <a:schemeClr val="bg1"/>
              </a:solidFill>
              <a:effectLst>
                <a:outerShdw blurRad="50000" dist="30000" dir="5400000" algn="tl" rotWithShape="0">
                  <a:srgbClr val="000000">
                    <a:alpha val="30000"/>
                  </a:srgbClr>
                </a:outerShdw>
              </a:effectLst>
              <a:latin typeface="Century Schoolbook" pitchFamily="18" charset="0"/>
              <a:ea typeface="+mj-ea"/>
              <a:cs typeface="+mj-cs"/>
            </a:endParaRPr>
          </a:p>
        </p:txBody>
      </p:sp>
      <p:sp>
        <p:nvSpPr>
          <p:cNvPr id="3" name="Rectangle 2"/>
          <p:cNvSpPr/>
          <p:nvPr/>
        </p:nvSpPr>
        <p:spPr>
          <a:xfrm>
            <a:off x="2819400" y="1371600"/>
            <a:ext cx="4740400" cy="400110"/>
          </a:xfrm>
          <a:prstGeom prst="rect">
            <a:avLst/>
          </a:prstGeom>
          <a:solidFill>
            <a:srgbClr val="C00000"/>
          </a:solidFill>
          <a:ln>
            <a:solidFill>
              <a:schemeClr val="bg1"/>
            </a:solidFill>
          </a:ln>
        </p:spPr>
        <p:txBody>
          <a:bodyPr wrap="none">
            <a:spAutoFit/>
          </a:bodyPr>
          <a:lstStyle/>
          <a:p>
            <a:r>
              <a:rPr lang="en-US" sz="2000" b="1" dirty="0">
                <a:solidFill>
                  <a:schemeClr val="bg1"/>
                </a:solidFill>
                <a:latin typeface="Times New Roman" pitchFamily="18" charset="0"/>
                <a:cs typeface="Times New Roman" pitchFamily="18" charset="0"/>
              </a:rPr>
              <a:t>Spatial Regional Results in the Short Run</a:t>
            </a:r>
            <a:endParaRPr lang="en-US" sz="2000" dirty="0">
              <a:solidFill>
                <a:schemeClr val="bg1"/>
              </a:solidFill>
              <a:latin typeface="Times New Roman" pitchFamily="18" charset="0"/>
              <a:cs typeface="Times New Roman"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470987" y="2057400"/>
            <a:ext cx="2796213" cy="2438400"/>
          </a:xfrm>
          <a:prstGeom prst="rect">
            <a:avLst/>
          </a:prstGeom>
          <a:ln>
            <a:noFill/>
          </a:ln>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5486401" y="2053590"/>
            <a:ext cx="2574800" cy="2442210"/>
          </a:xfrm>
          <a:prstGeom prst="rect">
            <a:avLst/>
          </a:prstGeom>
          <a:ln>
            <a:noFill/>
          </a:ln>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3398901" y="4283214"/>
            <a:ext cx="2925700" cy="2440940"/>
          </a:xfrm>
          <a:prstGeom prst="rect">
            <a:avLst/>
          </a:prstGeom>
          <a:ln>
            <a:noFill/>
          </a:ln>
        </p:spPr>
      </p:pic>
      <p:sp>
        <p:nvSpPr>
          <p:cNvPr id="8" name="TextBox 7"/>
          <p:cNvSpPr txBox="1"/>
          <p:nvPr/>
        </p:nvSpPr>
        <p:spPr>
          <a:xfrm>
            <a:off x="2759200" y="3821549"/>
            <a:ext cx="1279400" cy="461665"/>
          </a:xfrm>
          <a:prstGeom prst="rect">
            <a:avLst/>
          </a:prstGeom>
          <a:solidFill>
            <a:schemeClr val="bg1">
              <a:lumMod val="75000"/>
            </a:schemeClr>
          </a:solidFill>
          <a:ln>
            <a:solidFill>
              <a:schemeClr val="tx1"/>
            </a:solidFill>
          </a:ln>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Gross Regional Product</a:t>
            </a:r>
            <a:endParaRPr lang="en-US" sz="12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781800" y="3805535"/>
            <a:ext cx="1279400" cy="461665"/>
          </a:xfrm>
          <a:prstGeom prst="rect">
            <a:avLst/>
          </a:prstGeom>
          <a:solidFill>
            <a:schemeClr val="bg1">
              <a:lumMod val="75000"/>
            </a:schemeClr>
          </a:solidFill>
          <a:ln>
            <a:solidFill>
              <a:schemeClr val="tx1"/>
            </a:solidFill>
          </a:ln>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Household Consumption</a:t>
            </a:r>
            <a:endParaRPr lang="en-US" sz="1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672634" y="6096000"/>
            <a:ext cx="1042366" cy="600164"/>
          </a:xfrm>
          <a:prstGeom prst="rect">
            <a:avLst/>
          </a:prstGeom>
          <a:solidFill>
            <a:schemeClr val="bg1">
              <a:lumMod val="75000"/>
            </a:schemeClr>
          </a:solidFill>
          <a:ln>
            <a:solidFill>
              <a:schemeClr val="tx1"/>
            </a:solidFill>
          </a:ln>
        </p:spPr>
        <p:txBody>
          <a:bodyPr wrap="square" rtlCol="0">
            <a:spAutoFit/>
          </a:bodyPr>
          <a:lstStyle/>
          <a:p>
            <a:pPr algn="ctr">
              <a:lnSpc>
                <a:spcPct val="150000"/>
              </a:lnSpc>
              <a:spcBef>
                <a:spcPts val="1200"/>
              </a:spcBef>
            </a:pPr>
            <a:r>
              <a:rPr lang="en-US" sz="1400" b="1" dirty="0" smtClean="0">
                <a:latin typeface="Times New Roman" panose="02020603050405020304" pitchFamily="18" charset="0"/>
                <a:cs typeface="Times New Roman" panose="02020603050405020304" pitchFamily="18" charset="0"/>
              </a:rPr>
              <a:t>Exports</a:t>
            </a:r>
          </a:p>
          <a:p>
            <a:pPr algn="ct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3203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459861"/>
            <a:ext cx="4927322" cy="400110"/>
          </a:xfrm>
          <a:prstGeom prst="rect">
            <a:avLst/>
          </a:prstGeom>
          <a:solidFill>
            <a:srgbClr val="C00000"/>
          </a:solidFill>
          <a:ln>
            <a:solidFill>
              <a:schemeClr val="bg1"/>
            </a:solidFill>
          </a:ln>
        </p:spPr>
        <p:txBody>
          <a:bodyPr wrap="square">
            <a:spAutoFit/>
          </a:bodyPr>
          <a:lstStyle/>
          <a:p>
            <a:r>
              <a:rPr lang="en-US" sz="2000" b="1" dirty="0">
                <a:solidFill>
                  <a:schemeClr val="bg1"/>
                </a:solidFill>
                <a:latin typeface="Times New Roman" pitchFamily="18" charset="0"/>
                <a:cs typeface="Times New Roman" pitchFamily="18" charset="0"/>
              </a:rPr>
              <a:t>Spatial Regional Results in the </a:t>
            </a:r>
            <a:r>
              <a:rPr lang="en-US" sz="2000" b="1" dirty="0" smtClean="0">
                <a:solidFill>
                  <a:schemeClr val="bg1"/>
                </a:solidFill>
                <a:latin typeface="Times New Roman" pitchFamily="18" charset="0"/>
                <a:cs typeface="Times New Roman" pitchFamily="18" charset="0"/>
              </a:rPr>
              <a:t>Long Run</a:t>
            </a:r>
            <a:endParaRPr lang="en-US" sz="2000" dirty="0">
              <a:solidFill>
                <a:schemeClr val="bg1"/>
              </a:solidFill>
              <a:latin typeface="Times New Roman" pitchFamily="18" charset="0"/>
              <a:cs typeface="Times New Roman"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838200" y="1104175"/>
            <a:ext cx="2590800" cy="2523490"/>
          </a:xfrm>
          <a:prstGeom prst="rect">
            <a:avLst/>
          </a:prstGeom>
          <a:ln>
            <a:noFill/>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529943" y="1098007"/>
            <a:ext cx="2419668" cy="2639694"/>
          </a:xfrm>
          <a:prstGeom prst="rect">
            <a:avLst/>
          </a:prstGeom>
          <a:ln>
            <a:noFill/>
          </a:ln>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988026" y="3925729"/>
            <a:ext cx="2461260" cy="2701290"/>
          </a:xfrm>
          <a:prstGeom prst="rect">
            <a:avLst/>
          </a:prstGeom>
          <a:ln>
            <a:noFill/>
          </a:ln>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5726475" y="3983832"/>
            <a:ext cx="2394268" cy="2585085"/>
          </a:xfrm>
          <a:prstGeom prst="rect">
            <a:avLst/>
          </a:prstGeom>
          <a:ln>
            <a:noFill/>
          </a:ln>
        </p:spPr>
      </p:pic>
      <p:sp>
        <p:nvSpPr>
          <p:cNvPr id="8" name="TextBox 7"/>
          <p:cNvSpPr txBox="1"/>
          <p:nvPr/>
        </p:nvSpPr>
        <p:spPr>
          <a:xfrm>
            <a:off x="2971800" y="3048000"/>
            <a:ext cx="1279400" cy="461665"/>
          </a:xfrm>
          <a:prstGeom prst="rect">
            <a:avLst/>
          </a:prstGeom>
          <a:solidFill>
            <a:schemeClr val="bg1">
              <a:lumMod val="75000"/>
            </a:schemeClr>
          </a:solidFill>
          <a:ln>
            <a:solidFill>
              <a:schemeClr val="tx1"/>
            </a:solidFill>
          </a:ln>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Gross Regional Product</a:t>
            </a:r>
            <a:endParaRPr lang="en-US" sz="12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739777" y="3048000"/>
            <a:ext cx="1104900" cy="461665"/>
          </a:xfrm>
          <a:prstGeom prst="rect">
            <a:avLst/>
          </a:prstGeom>
          <a:solidFill>
            <a:schemeClr val="bg1">
              <a:lumMod val="75000"/>
            </a:schemeClr>
          </a:solidFill>
          <a:ln>
            <a:solidFill>
              <a:schemeClr val="tx1"/>
            </a:solidFill>
          </a:ln>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Household Consumption</a:t>
            </a:r>
            <a:endParaRPr lang="en-US" sz="1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003772" y="5874164"/>
            <a:ext cx="876300" cy="376834"/>
          </a:xfrm>
          <a:prstGeom prst="rect">
            <a:avLst/>
          </a:prstGeom>
          <a:solidFill>
            <a:schemeClr val="bg1">
              <a:lumMod val="75000"/>
            </a:schemeClr>
          </a:solidFill>
          <a:ln>
            <a:solidFill>
              <a:schemeClr val="tx1"/>
            </a:solidFill>
          </a:ln>
        </p:spPr>
        <p:txBody>
          <a:bodyPr wrap="square" rtlCol="0">
            <a:spAutoFit/>
          </a:bodyPr>
          <a:lstStyle/>
          <a:p>
            <a:pPr algn="ctr">
              <a:lnSpc>
                <a:spcPct val="150000"/>
              </a:lnSpc>
              <a:spcBef>
                <a:spcPts val="1200"/>
              </a:spcBef>
              <a:spcAft>
                <a:spcPts val="1200"/>
              </a:spcAft>
            </a:pPr>
            <a:r>
              <a:rPr lang="en-US" sz="1200" b="1" dirty="0" smtClean="0">
                <a:latin typeface="Times New Roman" panose="02020603050405020304" pitchFamily="18" charset="0"/>
                <a:cs typeface="Times New Roman" panose="02020603050405020304" pitchFamily="18" charset="0"/>
              </a:rPr>
              <a:t>Exports</a:t>
            </a:r>
          </a:p>
        </p:txBody>
      </p:sp>
      <p:sp>
        <p:nvSpPr>
          <p:cNvPr id="11" name="TextBox 10"/>
          <p:cNvSpPr txBox="1"/>
          <p:nvPr/>
        </p:nvSpPr>
        <p:spPr>
          <a:xfrm>
            <a:off x="3133600" y="5973999"/>
            <a:ext cx="1279400" cy="276999"/>
          </a:xfrm>
          <a:prstGeom prst="rect">
            <a:avLst/>
          </a:prstGeom>
          <a:solidFill>
            <a:schemeClr val="bg1">
              <a:lumMod val="75000"/>
            </a:schemeClr>
          </a:solidFill>
          <a:ln>
            <a:solidFill>
              <a:schemeClr val="tx1"/>
            </a:solidFill>
          </a:ln>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Investment</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44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610174"/>
            <a:ext cx="4671472" cy="584775"/>
          </a:xfrm>
          <a:prstGeom prst="rect">
            <a:avLst/>
          </a:prstGeom>
        </p:spPr>
        <p:txBody>
          <a:bodyPr wrap="none">
            <a:spAutoFit/>
          </a:bodyPr>
          <a:lstStyle/>
          <a:p>
            <a:r>
              <a:rPr lang="en-US" sz="3200" b="1" dirty="0" smtClean="0">
                <a:solidFill>
                  <a:srgbClr val="C00000"/>
                </a:solidFill>
                <a:effectLst>
                  <a:outerShdw blurRad="50000" dist="30000" dir="5400000" algn="tl" rotWithShape="0">
                    <a:srgbClr val="000000">
                      <a:alpha val="30000"/>
                    </a:srgbClr>
                  </a:outerShdw>
                </a:effectLst>
                <a:latin typeface="Century Schoolbook" pitchFamily="18" charset="0"/>
              </a:rPr>
              <a:t>Concluding Remarks</a:t>
            </a:r>
            <a:endParaRPr lang="en-US" sz="3200" b="1" dirty="0">
              <a:solidFill>
                <a:srgbClr val="C00000"/>
              </a:solidFill>
            </a:endParaRPr>
          </a:p>
        </p:txBody>
      </p:sp>
      <p:sp>
        <p:nvSpPr>
          <p:cNvPr id="6" name="Rectangle 5"/>
          <p:cNvSpPr/>
          <p:nvPr/>
        </p:nvSpPr>
        <p:spPr>
          <a:xfrm>
            <a:off x="1371601" y="1600200"/>
            <a:ext cx="7239000" cy="4616648"/>
          </a:xfrm>
          <a:prstGeom prst="rect">
            <a:avLst/>
          </a:prstGeom>
        </p:spPr>
        <p:txBody>
          <a:bodyPr wrap="square">
            <a:spAutoFit/>
          </a:bodyPr>
          <a:lstStyle/>
          <a:p>
            <a:pPr marL="285750" indent="-285750" algn="just">
              <a:spcBef>
                <a:spcPts val="600"/>
              </a:spcBef>
              <a:spcAft>
                <a:spcPts val="600"/>
              </a:spcAft>
              <a:buFont typeface="Arial" pitchFamily="34" charset="0"/>
              <a:buChar char="•"/>
            </a:pPr>
            <a:r>
              <a:rPr lang="en-US" dirty="0">
                <a:latin typeface="Times New Roman" pitchFamily="18" charset="0"/>
                <a:cs typeface="Times New Roman" pitchFamily="18" charset="0"/>
              </a:rPr>
              <a:t>Results show </a:t>
            </a:r>
            <a:r>
              <a:rPr lang="en-US" dirty="0" smtClean="0">
                <a:latin typeface="Times New Roman" pitchFamily="18" charset="0"/>
                <a:cs typeface="Times New Roman" pitchFamily="18" charset="0"/>
              </a:rPr>
              <a:t>that the </a:t>
            </a:r>
            <a:r>
              <a:rPr lang="en-US" dirty="0">
                <a:latin typeface="Times New Roman" pitchFamily="18" charset="0"/>
                <a:cs typeface="Times New Roman" pitchFamily="18" charset="0"/>
              </a:rPr>
              <a:t>Corridor’s presence yields string positive effects on Egypt’s economy. </a:t>
            </a:r>
            <a:endParaRPr lang="en-US" dirty="0" smtClean="0">
              <a:latin typeface="Times New Roman" pitchFamily="18" charset="0"/>
              <a:cs typeface="Times New Roman" pitchFamily="18" charset="0"/>
            </a:endParaRPr>
          </a:p>
          <a:p>
            <a:pPr marL="285750" indent="-285750" algn="just">
              <a:spcBef>
                <a:spcPts val="600"/>
              </a:spcBef>
              <a:spcAft>
                <a:spcPts val="600"/>
              </a:spcAft>
              <a:buFont typeface="Arial" pitchFamily="34" charset="0"/>
              <a:buChar char="•"/>
            </a:pPr>
            <a:r>
              <a:rPr lang="en-US" dirty="0" smtClean="0">
                <a:latin typeface="Times New Roman" pitchFamily="18" charset="0"/>
                <a:cs typeface="Times New Roman" pitchFamily="18" charset="0"/>
              </a:rPr>
              <a:t>Both </a:t>
            </a:r>
            <a:r>
              <a:rPr lang="en-US" dirty="0">
                <a:latin typeface="Times New Roman" pitchFamily="18" charset="0"/>
                <a:cs typeface="Times New Roman" pitchFamily="18" charset="0"/>
              </a:rPr>
              <a:t>nationally and regionally, the measured impacts are positive, reflecting net gains in efficiency. </a:t>
            </a:r>
            <a:endParaRPr lang="en-US" dirty="0" smtClean="0">
              <a:latin typeface="Times New Roman" pitchFamily="18" charset="0"/>
              <a:cs typeface="Times New Roman" pitchFamily="18" charset="0"/>
            </a:endParaRPr>
          </a:p>
          <a:p>
            <a:pPr marL="285750" indent="-285750" algn="just">
              <a:spcBef>
                <a:spcPts val="600"/>
              </a:spcBef>
              <a:spcAft>
                <a:spcPts val="600"/>
              </a:spcAft>
              <a:buFont typeface="Arial" pitchFamily="34" charset="0"/>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governorates located in south Egypt and west of the Nile River tend to obtain the most efficiency gains. Hence, it appears the project should lessen regional disparities among governorates</a:t>
            </a:r>
            <a:r>
              <a:rPr lang="en-US" dirty="0" smtClean="0">
                <a:latin typeface="Times New Roman" pitchFamily="18" charset="0"/>
                <a:cs typeface="Times New Roman" pitchFamily="18" charset="0"/>
              </a:rPr>
              <a:t>.</a:t>
            </a:r>
          </a:p>
          <a:p>
            <a:pPr algn="just">
              <a:spcBef>
                <a:spcPts val="3000"/>
              </a:spcBef>
              <a:spcAft>
                <a:spcPts val="1200"/>
              </a:spcAft>
            </a:pPr>
            <a:r>
              <a:rPr lang="en-US" i="1" dirty="0" smtClean="0">
                <a:latin typeface="Times New Roman" pitchFamily="18" charset="0"/>
                <a:cs typeface="Times New Roman" pitchFamily="18" charset="0"/>
              </a:rPr>
              <a:t>This research </a:t>
            </a:r>
            <a:r>
              <a:rPr lang="en-US" i="1" dirty="0">
                <a:latin typeface="Times New Roman" pitchFamily="18" charset="0"/>
                <a:cs typeface="Times New Roman" pitchFamily="18" charset="0"/>
              </a:rPr>
              <a:t>is a first cut at estimating the economic benefits of the Development Corridor project. It is clear that an integrated spatial CGE model can be useful in estimating the potential economic impacts of transportation projects in Egypt. In this vein, this or similar models should support government decisions on such projects. </a:t>
            </a:r>
          </a:p>
          <a:p>
            <a:r>
              <a:rPr lang="en-US" dirty="0"/>
              <a:t> </a:t>
            </a:r>
          </a:p>
        </p:txBody>
      </p:sp>
    </p:spTree>
    <p:extLst>
      <p:ext uri="{BB962C8B-B14F-4D97-AF65-F5344CB8AC3E}">
        <p14:creationId xmlns:p14="http://schemas.microsoft.com/office/powerpoint/2010/main" val="3444051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71600" y="609600"/>
            <a:ext cx="7543800" cy="6858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4000" b="1" dirty="0" smtClean="0">
                <a:solidFill>
                  <a:srgbClr val="C00000"/>
                </a:solidFill>
                <a:latin typeface="Century Schoolbook" pitchFamily="18" charset="0"/>
              </a:rPr>
              <a:t>Presentation Outline</a:t>
            </a:r>
            <a:endParaRPr lang="en-US" sz="4000" b="1" dirty="0">
              <a:solidFill>
                <a:srgbClr val="C00000"/>
              </a:solidFill>
              <a:latin typeface="Century Schoolbook" pitchFamily="18" charset="0"/>
            </a:endParaRPr>
          </a:p>
        </p:txBody>
      </p:sp>
      <p:sp>
        <p:nvSpPr>
          <p:cNvPr id="3" name="Title 1"/>
          <p:cNvSpPr txBox="1">
            <a:spLocks/>
          </p:cNvSpPr>
          <p:nvPr/>
        </p:nvSpPr>
        <p:spPr>
          <a:xfrm>
            <a:off x="1503837" y="1447800"/>
            <a:ext cx="6950455" cy="4800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600"/>
              </a:spcBef>
            </a:pPr>
            <a:r>
              <a:rPr lang="en-US" sz="2800" b="1" dirty="0">
                <a:solidFill>
                  <a:srgbClr val="53548A"/>
                </a:solidFill>
                <a:latin typeface="Century Schoolbook" pitchFamily="18" charset="0"/>
              </a:rPr>
              <a:t>Introduction</a:t>
            </a:r>
            <a:endParaRPr lang="en-US" sz="2800" b="1" dirty="0">
              <a:solidFill>
                <a:srgbClr val="53548A"/>
              </a:solidFill>
              <a:latin typeface="Century Schoolbook" pitchFamily="18" charset="0"/>
            </a:endParaRPr>
          </a:p>
          <a:p>
            <a:pPr>
              <a:spcBef>
                <a:spcPts val="600"/>
              </a:spcBef>
            </a:pPr>
            <a:r>
              <a:rPr lang="en-US" sz="2800" b="1" dirty="0" smtClean="0">
                <a:solidFill>
                  <a:schemeClr val="accent1"/>
                </a:solidFill>
                <a:latin typeface="Century Schoolbook" pitchFamily="18" charset="0"/>
              </a:rPr>
              <a:t>Proposed Development Corridor</a:t>
            </a:r>
          </a:p>
          <a:p>
            <a:pPr>
              <a:spcBef>
                <a:spcPts val="600"/>
              </a:spcBef>
            </a:pPr>
            <a:r>
              <a:rPr lang="en-US" sz="2800" b="1" dirty="0" smtClean="0">
                <a:solidFill>
                  <a:schemeClr val="accent1"/>
                </a:solidFill>
                <a:latin typeface="Century Schoolbook" pitchFamily="18" charset="0"/>
              </a:rPr>
              <a:t>Research Problem</a:t>
            </a:r>
          </a:p>
          <a:p>
            <a:pPr>
              <a:spcBef>
                <a:spcPts val="600"/>
              </a:spcBef>
            </a:pPr>
            <a:r>
              <a:rPr lang="en-US" sz="2800" b="1" dirty="0">
                <a:solidFill>
                  <a:schemeClr val="accent1"/>
                </a:solidFill>
                <a:latin typeface="Century Schoolbook" pitchFamily="18" charset="0"/>
              </a:rPr>
              <a:t>Research Framework</a:t>
            </a:r>
          </a:p>
          <a:p>
            <a:pPr>
              <a:spcBef>
                <a:spcPts val="600"/>
              </a:spcBef>
            </a:pPr>
            <a:r>
              <a:rPr lang="en-US" sz="2800" b="1" dirty="0">
                <a:solidFill>
                  <a:schemeClr val="accent1"/>
                </a:solidFill>
                <a:latin typeface="Century Schoolbook" pitchFamily="18" charset="0"/>
              </a:rPr>
              <a:t>Network analysis</a:t>
            </a:r>
          </a:p>
          <a:p>
            <a:pPr>
              <a:spcBef>
                <a:spcPts val="600"/>
              </a:spcBef>
            </a:pPr>
            <a:r>
              <a:rPr lang="en-US" sz="2800" b="1" dirty="0">
                <a:solidFill>
                  <a:schemeClr val="accent1"/>
                </a:solidFill>
                <a:latin typeface="Century Schoolbook" pitchFamily="18" charset="0"/>
              </a:rPr>
              <a:t>Integration with ICGE Model</a:t>
            </a:r>
          </a:p>
          <a:p>
            <a:pPr>
              <a:spcBef>
                <a:spcPts val="600"/>
              </a:spcBef>
            </a:pPr>
            <a:r>
              <a:rPr lang="en-US" sz="2800" b="1" dirty="0">
                <a:solidFill>
                  <a:schemeClr val="accent1"/>
                </a:solidFill>
                <a:latin typeface="Century Schoolbook" pitchFamily="18" charset="0"/>
              </a:rPr>
              <a:t>Results</a:t>
            </a:r>
          </a:p>
          <a:p>
            <a:pPr>
              <a:spcBef>
                <a:spcPts val="600"/>
              </a:spcBef>
            </a:pPr>
            <a:r>
              <a:rPr lang="en-US" sz="2800" b="1" dirty="0">
                <a:solidFill>
                  <a:schemeClr val="accent1"/>
                </a:solidFill>
                <a:latin typeface="Century Schoolbook" pitchFamily="18" charset="0"/>
              </a:rPr>
              <a:t>Conclusion</a:t>
            </a:r>
          </a:p>
          <a:p>
            <a:endParaRPr lang="en-US" sz="2400" dirty="0" smtClean="0">
              <a:solidFill>
                <a:schemeClr val="accent1"/>
              </a:solidFill>
              <a:latin typeface="Century Schoolbook" pitchFamily="18" charset="0"/>
            </a:endParaRPr>
          </a:p>
        </p:txBody>
      </p:sp>
    </p:spTree>
    <p:extLst>
      <p:ext uri="{BB962C8B-B14F-4D97-AF65-F5344CB8AC3E}">
        <p14:creationId xmlns:p14="http://schemas.microsoft.com/office/powerpoint/2010/main" val="83814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55023" y="1524000"/>
            <a:ext cx="7228061" cy="4762500"/>
          </a:xfrm>
          <a:prstGeom prst="rect">
            <a:avLst/>
          </a:prstGeom>
        </p:spPr>
        <p:txBody>
          <a:bodyPr vert="horz" lIns="91440" tIns="45720" rIns="91440" bIns="45720" rtlCol="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7472" indent="-347472">
              <a:spcBef>
                <a:spcPts val="1200"/>
              </a:spcBef>
              <a:spcAft>
                <a:spcPts val="1200"/>
              </a:spcAft>
              <a:buClr>
                <a:schemeClr val="accent1"/>
              </a:buClr>
              <a:buFont typeface="Arial" pitchFamily="34" charset="0"/>
              <a:buChar char="•"/>
            </a:pPr>
            <a:r>
              <a:rPr lang="en-US" sz="2800" dirty="0" smtClean="0">
                <a:solidFill>
                  <a:schemeClr val="tx1"/>
                </a:solidFill>
                <a:latin typeface="Times New Roman" panose="02020603050405020304" pitchFamily="18" charset="0"/>
                <a:cs typeface="Times New Roman" panose="02020603050405020304" pitchFamily="18" charset="0"/>
              </a:rPr>
              <a:t>Imbalance between population &amp; inhabited area.</a:t>
            </a:r>
          </a:p>
          <a:p>
            <a:pPr marL="347472" indent="-347472" algn="just">
              <a:spcBef>
                <a:spcPts val="1200"/>
              </a:spcBef>
              <a:spcAft>
                <a:spcPts val="1200"/>
              </a:spcAft>
              <a:buClr>
                <a:schemeClr val="accent1"/>
              </a:buClr>
              <a:buFont typeface="Arial" pitchFamily="34" charset="0"/>
              <a:buChar char="•"/>
            </a:pPr>
            <a:r>
              <a:rPr lang="en-US" sz="2800" dirty="0" smtClean="0">
                <a:solidFill>
                  <a:schemeClr val="tx1"/>
                </a:solidFill>
                <a:latin typeface="Times New Roman" panose="02020603050405020304" pitchFamily="18" charset="0"/>
                <a:cs typeface="Times New Roman" panose="02020603050405020304" pitchFamily="18" charset="0"/>
              </a:rPr>
              <a:t>Desert holds untapped wealth</a:t>
            </a:r>
          </a:p>
          <a:p>
            <a:pPr marL="347472" indent="-347472">
              <a:spcBef>
                <a:spcPts val="1200"/>
              </a:spcBef>
              <a:spcAft>
                <a:spcPts val="1200"/>
              </a:spcAft>
              <a:buClr>
                <a:schemeClr val="accent1"/>
              </a:buClr>
              <a:buFont typeface="Arial" pitchFamily="34" charset="0"/>
              <a:buChar char="•"/>
            </a:pPr>
            <a:r>
              <a:rPr lang="en-US" sz="2800" dirty="0" smtClean="0">
                <a:latin typeface="Times New Roman" panose="02020603050405020304" pitchFamily="18" charset="0"/>
                <a:cs typeface="Times New Roman" panose="02020603050405020304" pitchFamily="18" charset="0"/>
              </a:rPr>
              <a:t>Transportation important for economic development.</a:t>
            </a:r>
          </a:p>
          <a:p>
            <a:pPr marL="347472" indent="-347472" algn="just">
              <a:spcBef>
                <a:spcPts val="1200"/>
              </a:spcBef>
              <a:spcAft>
                <a:spcPts val="1200"/>
              </a:spcAft>
              <a:buClr>
                <a:schemeClr val="accent1"/>
              </a:buClr>
              <a:buFont typeface="Arial" pitchFamily="34" charset="0"/>
              <a:buChar char="•"/>
            </a:pPr>
            <a:r>
              <a:rPr lang="en-US" sz="2800" dirty="0">
                <a:latin typeface="Times New Roman" panose="02020603050405020304" pitchFamily="18" charset="0"/>
                <a:cs typeface="Times New Roman" panose="02020603050405020304" pitchFamily="18" charset="0"/>
              </a:rPr>
              <a:t>Urgent need to move into the desert to Implement urban development </a:t>
            </a:r>
            <a:r>
              <a:rPr lang="en-US" sz="2800" dirty="0" smtClean="0">
                <a:latin typeface="Times New Roman" panose="02020603050405020304" pitchFamily="18" charset="0"/>
                <a:cs typeface="Times New Roman" panose="02020603050405020304" pitchFamily="18" charset="0"/>
              </a:rPr>
              <a:t>projects</a:t>
            </a:r>
            <a:r>
              <a:rPr lang="en-US" sz="2800" i="1" dirty="0">
                <a:solidFill>
                  <a:schemeClr val="accent1"/>
                </a:solidFill>
                <a:latin typeface="Times New Roman" panose="02020603050405020304" pitchFamily="18" charset="0"/>
                <a:cs typeface="Times New Roman" panose="02020603050405020304" pitchFamily="18" charset="0"/>
              </a:rPr>
              <a:t>.</a:t>
            </a:r>
          </a:p>
          <a:p>
            <a:pPr marL="347472" indent="-347472">
              <a:spcBef>
                <a:spcPts val="1200"/>
              </a:spcBef>
              <a:spcAft>
                <a:spcPts val="1200"/>
              </a:spcAft>
              <a:buClr>
                <a:schemeClr val="accent1"/>
              </a:buClr>
              <a:buFont typeface="Arial" pitchFamily="34" charset="0"/>
              <a:buChar char="•"/>
            </a:pPr>
            <a:r>
              <a:rPr lang="en-US" sz="2800" dirty="0">
                <a:latin typeface="Times New Roman" panose="02020603050405020304" pitchFamily="18" charset="0"/>
                <a:cs typeface="Times New Roman" panose="02020603050405020304" pitchFamily="18" charset="0"/>
              </a:rPr>
              <a:t>Proposed Development </a:t>
            </a:r>
            <a:r>
              <a:rPr lang="en-US" sz="2800" dirty="0" smtClean="0">
                <a:latin typeface="Times New Roman" panose="02020603050405020304" pitchFamily="18" charset="0"/>
                <a:cs typeface="Times New Roman" panose="02020603050405020304" pitchFamily="18" charset="0"/>
              </a:rPr>
              <a:t>Corridor. </a:t>
            </a:r>
            <a:endParaRPr lang="en-US" sz="2800" dirty="0">
              <a:solidFill>
                <a:schemeClr val="accent1"/>
              </a:solidFill>
              <a:latin typeface="Times New Roman" panose="02020603050405020304" pitchFamily="18" charset="0"/>
              <a:cs typeface="Times New Roman" panose="02020603050405020304" pitchFamily="18" charset="0"/>
            </a:endParaRPr>
          </a:p>
        </p:txBody>
      </p:sp>
      <p:sp>
        <p:nvSpPr>
          <p:cNvPr id="3" name="Title 1"/>
          <p:cNvSpPr>
            <a:spLocks noGrp="1"/>
          </p:cNvSpPr>
          <p:nvPr/>
        </p:nvSpPr>
        <p:spPr>
          <a:xfrm>
            <a:off x="1271648" y="533400"/>
            <a:ext cx="6836121" cy="8382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solidFill>
                  <a:srgbClr val="C00000"/>
                </a:solidFill>
                <a:latin typeface="Century Schoolbook" pitchFamily="18" charset="0"/>
              </a:rPr>
              <a:t>Introduction</a:t>
            </a:r>
            <a:endParaRPr lang="en-US" sz="4000" b="1" dirty="0">
              <a:solidFill>
                <a:srgbClr val="C00000"/>
              </a:solidFill>
              <a:latin typeface="Century Schoolbook" pitchFamily="18" charset="0"/>
            </a:endParaRPr>
          </a:p>
        </p:txBody>
      </p:sp>
    </p:spTree>
    <p:extLst>
      <p:ext uri="{BB962C8B-B14F-4D97-AF65-F5344CB8AC3E}">
        <p14:creationId xmlns:p14="http://schemas.microsoft.com/office/powerpoint/2010/main" val="3636455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452" y="685800"/>
            <a:ext cx="7797647" cy="6400800"/>
          </a:xfrm>
          <a:prstGeom prst="rect">
            <a:avLst/>
          </a:prstGeom>
        </p:spPr>
      </p:pic>
      <p:sp>
        <p:nvSpPr>
          <p:cNvPr id="3" name="Title 1"/>
          <p:cNvSpPr txBox="1">
            <a:spLocks/>
          </p:cNvSpPr>
          <p:nvPr/>
        </p:nvSpPr>
        <p:spPr>
          <a:xfrm>
            <a:off x="0" y="685800"/>
            <a:ext cx="7557655" cy="7620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457200" indent="-457200" algn="ctr">
              <a:buClr>
                <a:schemeClr val="accent6">
                  <a:lumMod val="75000"/>
                </a:schemeClr>
              </a:buClr>
              <a:buFont typeface="Arial" pitchFamily="34" charset="0"/>
              <a:buChar char="•"/>
            </a:pPr>
            <a:r>
              <a:rPr lang="en-US" sz="3200" dirty="0">
                <a:solidFill>
                  <a:srgbClr val="C00000"/>
                </a:solidFill>
                <a:latin typeface="Century Schoolbook" pitchFamily="18" charset="0"/>
              </a:rPr>
              <a:t>Population </a:t>
            </a:r>
            <a:r>
              <a:rPr lang="en-US" sz="3200" dirty="0" smtClean="0">
                <a:solidFill>
                  <a:srgbClr val="C00000"/>
                </a:solidFill>
                <a:latin typeface="Century Schoolbook" pitchFamily="18" charset="0"/>
              </a:rPr>
              <a:t>Concentration</a:t>
            </a:r>
          </a:p>
          <a:p>
            <a:pPr marL="457200" indent="-457200" algn="ctr">
              <a:buClr>
                <a:schemeClr val="accent6">
                  <a:lumMod val="75000"/>
                </a:schemeClr>
              </a:buClr>
              <a:buFont typeface="Arial" pitchFamily="34" charset="0"/>
              <a:buChar char="•"/>
            </a:pPr>
            <a:endParaRPr lang="en-US" sz="3200" b="1" dirty="0">
              <a:solidFill>
                <a:srgbClr val="C00000"/>
              </a:solidFill>
              <a:latin typeface="Century Schoolbook" pitchFamily="18" charset="0"/>
            </a:endParaRPr>
          </a:p>
          <a:p>
            <a:pPr marL="457200" indent="-457200" algn="ctr">
              <a:buClr>
                <a:schemeClr val="accent6">
                  <a:lumMod val="75000"/>
                </a:schemeClr>
              </a:buClr>
              <a:buFont typeface="Arial" pitchFamily="34" charset="0"/>
              <a:buChar char="•"/>
            </a:pPr>
            <a:endParaRPr lang="en-US" sz="3200" b="1" dirty="0">
              <a:solidFill>
                <a:srgbClr val="C00000"/>
              </a:solidFill>
              <a:latin typeface="Century Schoolbook" pitchFamily="18" charset="0"/>
            </a:endParaRPr>
          </a:p>
        </p:txBody>
      </p:sp>
    </p:spTree>
    <p:extLst>
      <p:ext uri="{BB962C8B-B14F-4D97-AF65-F5344CB8AC3E}">
        <p14:creationId xmlns:p14="http://schemas.microsoft.com/office/powerpoint/2010/main" val="3173703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val="0"/>
              </a:ext>
            </a:extLst>
          </a:blip>
          <a:stretch>
            <a:fillRect/>
          </a:stretch>
        </p:blipFill>
        <p:spPr>
          <a:xfrm>
            <a:off x="5257800" y="1221600"/>
            <a:ext cx="3581400" cy="4511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1"/>
          <p:cNvSpPr txBox="1">
            <a:spLocks/>
          </p:cNvSpPr>
          <p:nvPr/>
        </p:nvSpPr>
        <p:spPr>
          <a:xfrm>
            <a:off x="1142999" y="583871"/>
            <a:ext cx="7510153" cy="4572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457200" indent="-457200">
              <a:buClr>
                <a:schemeClr val="accent1"/>
              </a:buClr>
              <a:buFont typeface="Arial" pitchFamily="34" charset="0"/>
              <a:buChar char="•"/>
            </a:pPr>
            <a:r>
              <a:rPr lang="en-US" sz="3200" dirty="0" smtClean="0">
                <a:solidFill>
                  <a:srgbClr val="C00000"/>
                </a:solidFill>
                <a:latin typeface="Century Schoolbook" pitchFamily="18" charset="0"/>
              </a:rPr>
              <a:t>Proposed Development Corridor</a:t>
            </a:r>
            <a:endParaRPr lang="en-US" sz="3200" dirty="0">
              <a:solidFill>
                <a:srgbClr val="C00000"/>
              </a:solidFill>
            </a:endParaRPr>
          </a:p>
        </p:txBody>
      </p:sp>
      <p:sp>
        <p:nvSpPr>
          <p:cNvPr id="4" name="Text Placeholder 3"/>
          <p:cNvSpPr txBox="1">
            <a:spLocks/>
          </p:cNvSpPr>
          <p:nvPr/>
        </p:nvSpPr>
        <p:spPr>
          <a:xfrm>
            <a:off x="1011682" y="1362726"/>
            <a:ext cx="4648200" cy="4229422"/>
          </a:xfrm>
          <a:prstGeom prst="rect">
            <a:avLst/>
          </a:prstGeom>
        </p:spPr>
        <p:txBody>
          <a:bodyPr>
            <a:normAutofit fontScale="625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285750" indent="-285750" algn="just">
              <a:buFont typeface="Arial" pitchFamily="34" charset="0"/>
              <a:buChar char="•"/>
            </a:pPr>
            <a:endParaRPr lang="en-US" dirty="0" smtClean="0"/>
          </a:p>
          <a:p>
            <a:pPr marL="285750" lvl="0" indent="-285750">
              <a:spcBef>
                <a:spcPct val="20000"/>
              </a:spcBef>
              <a:buClrTx/>
              <a:buSzTx/>
              <a:buFont typeface="Arial" pitchFamily="34" charset="0"/>
              <a:buChar char="•"/>
            </a:pPr>
            <a:r>
              <a:rPr lang="en-US" sz="3100" dirty="0" smtClean="0">
                <a:solidFill>
                  <a:srgbClr val="303030"/>
                </a:solidFill>
                <a:latin typeface="Times New Roman"/>
              </a:rPr>
              <a:t>Project </a:t>
            </a:r>
            <a:r>
              <a:rPr lang="en-US" sz="3100" dirty="0">
                <a:solidFill>
                  <a:srgbClr val="303030"/>
                </a:solidFill>
                <a:latin typeface="Times New Roman"/>
              </a:rPr>
              <a:t>proposed by Dr. F</a:t>
            </a:r>
            <a:r>
              <a:rPr lang="en-US" sz="3100" dirty="0" smtClean="0">
                <a:solidFill>
                  <a:srgbClr val="303030"/>
                </a:solidFill>
                <a:latin typeface="Times New Roman"/>
              </a:rPr>
              <a:t>arouk </a:t>
            </a:r>
            <a:r>
              <a:rPr lang="en-US" sz="3100" dirty="0">
                <a:solidFill>
                  <a:srgbClr val="303030"/>
                </a:solidFill>
                <a:latin typeface="Times New Roman"/>
              </a:rPr>
              <a:t>El-</a:t>
            </a:r>
            <a:r>
              <a:rPr lang="en-US" sz="3100" dirty="0" err="1">
                <a:solidFill>
                  <a:srgbClr val="303030"/>
                </a:solidFill>
                <a:latin typeface="Times New Roman"/>
              </a:rPr>
              <a:t>Baz</a:t>
            </a:r>
            <a:r>
              <a:rPr lang="en-US" sz="3100" dirty="0" smtClean="0">
                <a:solidFill>
                  <a:srgbClr val="303030"/>
                </a:solidFill>
                <a:latin typeface="Times New Roman"/>
              </a:rPr>
              <a:t>.</a:t>
            </a:r>
            <a:endParaRPr lang="en-US" sz="3100" dirty="0">
              <a:solidFill>
                <a:srgbClr val="303030"/>
              </a:solidFill>
              <a:latin typeface="Times New Roman"/>
            </a:endParaRPr>
          </a:p>
          <a:p>
            <a:pPr marL="285750" lvl="0" indent="-285750">
              <a:spcBef>
                <a:spcPts val="1200"/>
              </a:spcBef>
              <a:buClrTx/>
              <a:buSzTx/>
              <a:buFont typeface="Arial" pitchFamily="34" charset="0"/>
              <a:buChar char="•"/>
            </a:pPr>
            <a:r>
              <a:rPr lang="en-US" sz="3100" dirty="0">
                <a:solidFill>
                  <a:srgbClr val="303030">
                    <a:lumMod val="75000"/>
                  </a:srgbClr>
                </a:solidFill>
                <a:latin typeface="Times New Roman" pitchFamily="18" charset="0"/>
                <a:cs typeface="Times New Roman" pitchFamily="18" charset="0"/>
              </a:rPr>
              <a:t>T</a:t>
            </a:r>
            <a:r>
              <a:rPr lang="en-US" sz="3100" dirty="0" smtClean="0">
                <a:solidFill>
                  <a:srgbClr val="303030">
                    <a:lumMod val="75000"/>
                  </a:srgbClr>
                </a:solidFill>
                <a:latin typeface="Times New Roman" pitchFamily="18" charset="0"/>
                <a:cs typeface="Times New Roman" pitchFamily="18" charset="0"/>
              </a:rPr>
              <a:t>o expand into desert, create jobs and reduce congestion.</a:t>
            </a:r>
          </a:p>
          <a:p>
            <a:pPr marL="285750" lvl="0" indent="-285750">
              <a:spcBef>
                <a:spcPts val="1200"/>
              </a:spcBef>
              <a:buClrTx/>
              <a:buSzTx/>
              <a:buFont typeface="Arial" pitchFamily="34" charset="0"/>
              <a:buChar char="•"/>
            </a:pPr>
            <a:r>
              <a:rPr lang="en-US" sz="3100" dirty="0" smtClean="0">
                <a:solidFill>
                  <a:srgbClr val="303030">
                    <a:lumMod val="75000"/>
                  </a:srgbClr>
                </a:solidFill>
                <a:latin typeface="Times New Roman" pitchFamily="18" charset="0"/>
                <a:cs typeface="Times New Roman" pitchFamily="18" charset="0"/>
              </a:rPr>
              <a:t>The </a:t>
            </a:r>
            <a:r>
              <a:rPr lang="en-US" sz="3100" dirty="0">
                <a:solidFill>
                  <a:srgbClr val="303030">
                    <a:lumMod val="75000"/>
                  </a:srgbClr>
                </a:solidFill>
                <a:latin typeface="Times New Roman" pitchFamily="18" charset="0"/>
                <a:cs typeface="Times New Roman" pitchFamily="18" charset="0"/>
              </a:rPr>
              <a:t>corridor includes:</a:t>
            </a:r>
          </a:p>
          <a:p>
            <a:pPr marL="662940" lvl="0" indent="-457200">
              <a:lnSpc>
                <a:spcPct val="120000"/>
              </a:lnSpc>
              <a:spcBef>
                <a:spcPts val="1800"/>
              </a:spcBef>
              <a:spcAft>
                <a:spcPts val="600"/>
              </a:spcAft>
              <a:buSzTx/>
              <a:buFont typeface="Arial" pitchFamily="34" charset="0"/>
              <a:buChar char="•"/>
            </a:pPr>
            <a:r>
              <a:rPr lang="en-US" sz="3100" dirty="0" smtClean="0">
                <a:latin typeface="Times New Roman"/>
              </a:rPr>
              <a:t>1,200 </a:t>
            </a:r>
            <a:r>
              <a:rPr lang="en-US" sz="3100" dirty="0">
                <a:latin typeface="Times New Roman"/>
              </a:rPr>
              <a:t>kilometers superhighway </a:t>
            </a:r>
          </a:p>
          <a:p>
            <a:pPr marL="662940" lvl="0" indent="-457200">
              <a:lnSpc>
                <a:spcPct val="120000"/>
              </a:lnSpc>
              <a:spcAft>
                <a:spcPts val="600"/>
              </a:spcAft>
              <a:buSzTx/>
              <a:buFont typeface="Arial" pitchFamily="34" charset="0"/>
              <a:buChar char="•"/>
            </a:pPr>
            <a:r>
              <a:rPr lang="en-US" sz="3100" dirty="0">
                <a:latin typeface="Times New Roman"/>
              </a:rPr>
              <a:t>21 east-west connections to major population centers.</a:t>
            </a:r>
          </a:p>
          <a:p>
            <a:pPr marL="662940" lvl="0" indent="-457200">
              <a:lnSpc>
                <a:spcPct val="120000"/>
              </a:lnSpc>
              <a:spcAft>
                <a:spcPts val="600"/>
              </a:spcAft>
              <a:buSzTx/>
              <a:buFont typeface="Arial" pitchFamily="34" charset="0"/>
              <a:buChar char="•"/>
            </a:pPr>
            <a:r>
              <a:rPr lang="en-US" sz="3100" dirty="0">
                <a:latin typeface="Times New Roman"/>
              </a:rPr>
              <a:t>Water pipeline.</a:t>
            </a:r>
          </a:p>
          <a:p>
            <a:pPr marL="662940" lvl="0" indent="-457200">
              <a:lnSpc>
                <a:spcPct val="120000"/>
              </a:lnSpc>
              <a:spcAft>
                <a:spcPts val="600"/>
              </a:spcAft>
              <a:buSzTx/>
              <a:buFont typeface="Arial" pitchFamily="34" charset="0"/>
              <a:buChar char="•"/>
            </a:pPr>
            <a:r>
              <a:rPr lang="en-US" sz="3100" dirty="0">
                <a:latin typeface="Times New Roman"/>
              </a:rPr>
              <a:t>Electricity transmission </a:t>
            </a:r>
            <a:r>
              <a:rPr lang="en-US" sz="3100" dirty="0" smtClean="0">
                <a:latin typeface="Times New Roman"/>
              </a:rPr>
              <a:t>line.</a:t>
            </a:r>
            <a:endParaRPr lang="en-US" sz="3100" dirty="0">
              <a:latin typeface="Times New Roman" pitchFamily="18" charset="0"/>
              <a:cs typeface="Times New Roman" pitchFamily="18" charset="0"/>
            </a:endParaRPr>
          </a:p>
          <a:p>
            <a:pPr marL="205740" indent="0" algn="just">
              <a:buNone/>
            </a:pP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5" name="TextBox 4"/>
          <p:cNvSpPr txBox="1"/>
          <p:nvPr/>
        </p:nvSpPr>
        <p:spPr>
          <a:xfrm>
            <a:off x="1630908" y="5733275"/>
            <a:ext cx="3016665" cy="338554"/>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en-US" sz="1600" b="1" dirty="0">
                <a:solidFill>
                  <a:prstClr val="black"/>
                </a:solidFill>
                <a:latin typeface="Times New Roman" pitchFamily="18" charset="0"/>
                <a:cs typeface="Times New Roman" pitchFamily="18" charset="0"/>
              </a:rPr>
              <a:t>Egypt’s Development Corridor</a:t>
            </a:r>
            <a:endParaRPr lang="ar-EG" sz="1600" b="1" dirty="0">
              <a:solidFill>
                <a:prstClr val="black"/>
              </a:solidFill>
              <a:latin typeface="Times New Roman" pitchFamily="18" charset="0"/>
              <a:cs typeface="Times New Roman" pitchFamily="18" charset="0"/>
            </a:endParaRPr>
          </a:p>
        </p:txBody>
      </p:sp>
      <p:cxnSp>
        <p:nvCxnSpPr>
          <p:cNvPr id="6" name="Straight Arrow Connector 5"/>
          <p:cNvCxnSpPr/>
          <p:nvPr/>
        </p:nvCxnSpPr>
        <p:spPr>
          <a:xfrm flipH="1">
            <a:off x="4585228" y="2895600"/>
            <a:ext cx="2463272" cy="28376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7679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3"/>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4">
                                            <p:txEl>
                                              <p:pRg st="2" end="2"/>
                                            </p:tx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4">
                                            <p:txEl>
                                              <p:pRg st="3" end="3"/>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249"/>
                                          </p:stCondLst>
                                        </p:cTn>
                                        <p:tgtEl>
                                          <p:spTgt spid="4">
                                            <p:txEl>
                                              <p:pRg st="4" end="4"/>
                                            </p:tx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0"/>
                                  </p:stCondLst>
                                  <p:childTnLst>
                                    <p:set>
                                      <p:cBhvr>
                                        <p:cTn id="21" dur="1" fill="hold">
                                          <p:stCondLst>
                                            <p:cond delay="249"/>
                                          </p:stCondLst>
                                        </p:cTn>
                                        <p:tgtEl>
                                          <p:spTgt spid="4">
                                            <p:txEl>
                                              <p:pRg st="5" end="5"/>
                                            </p:tx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249"/>
                                          </p:stCondLst>
                                        </p:cTn>
                                        <p:tgtEl>
                                          <p:spTgt spid="4">
                                            <p:txEl>
                                              <p:pRg st="6" end="6"/>
                                            </p:txEl>
                                          </p:spTgt>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0"/>
                                  </p:stCondLst>
                                  <p:childTnLst>
                                    <p:set>
                                      <p:cBhvr>
                                        <p:cTn id="27" dur="1" fill="hold">
                                          <p:stCondLst>
                                            <p:cond delay="249"/>
                                          </p:stCondLst>
                                        </p:cTn>
                                        <p:tgtEl>
                                          <p:spTgt spid="4">
                                            <p:txEl>
                                              <p:pRg st="7" end="7"/>
                                            </p:tx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11283" y="353984"/>
            <a:ext cx="6781800" cy="5334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4000" b="1" dirty="0" smtClean="0">
                <a:solidFill>
                  <a:srgbClr val="C00000"/>
                </a:solidFill>
                <a:latin typeface="Century Schoolbook" pitchFamily="18" charset="0"/>
              </a:rPr>
              <a:t>Problem Statement</a:t>
            </a:r>
            <a:endParaRPr lang="en-US" sz="4000" b="1" dirty="0">
              <a:solidFill>
                <a:srgbClr val="C00000"/>
              </a:solidFill>
              <a:latin typeface="Century Schoolbook" pitchFamily="18" charset="0"/>
            </a:endParaRPr>
          </a:p>
        </p:txBody>
      </p:sp>
      <p:sp>
        <p:nvSpPr>
          <p:cNvPr id="4" name="Rectangle 3"/>
          <p:cNvSpPr/>
          <p:nvPr/>
        </p:nvSpPr>
        <p:spPr>
          <a:xfrm>
            <a:off x="1333500" y="2514600"/>
            <a:ext cx="7467600" cy="1200329"/>
          </a:xfrm>
          <a:prstGeom prst="rect">
            <a:avLst/>
          </a:prstGeom>
        </p:spPr>
        <p:txBody>
          <a:bodyPr wrap="square">
            <a:spAutoFit/>
          </a:bodyPr>
          <a:lstStyle/>
          <a:p>
            <a:pPr algn="just"/>
            <a:r>
              <a:rPr lang="en-US" sz="2400" b="1" i="1" dirty="0">
                <a:latin typeface="Century Schoolbook" pitchFamily="18" charset="0"/>
                <a:ea typeface="+mj-ea"/>
                <a:cs typeface="+mj-cs"/>
              </a:rPr>
              <a:t>W</a:t>
            </a:r>
            <a:r>
              <a:rPr lang="en-US" sz="2400" b="1" i="1" dirty="0" smtClean="0">
                <a:latin typeface="Century Schoolbook" pitchFamily="18" charset="0"/>
                <a:ea typeface="+mj-ea"/>
                <a:cs typeface="+mj-cs"/>
              </a:rPr>
              <a:t>hat </a:t>
            </a:r>
            <a:r>
              <a:rPr lang="en-US" sz="2400" b="1" i="1" dirty="0">
                <a:latin typeface="Century Schoolbook" pitchFamily="18" charset="0"/>
                <a:ea typeface="+mj-ea"/>
                <a:cs typeface="+mj-cs"/>
              </a:rPr>
              <a:t>are the potential economic impacts of establishing the proposed </a:t>
            </a:r>
            <a:r>
              <a:rPr lang="en-US" sz="2400" b="1" i="1" dirty="0" smtClean="0">
                <a:latin typeface="Century Schoolbook" pitchFamily="18" charset="0"/>
                <a:ea typeface="+mj-ea"/>
                <a:cs typeface="+mj-cs"/>
              </a:rPr>
              <a:t>Development </a:t>
            </a:r>
            <a:r>
              <a:rPr lang="en-US" sz="2400" b="1" i="1" dirty="0">
                <a:latin typeface="Century Schoolbook" pitchFamily="18" charset="0"/>
                <a:ea typeface="+mj-ea"/>
                <a:cs typeface="+mj-cs"/>
              </a:rPr>
              <a:t>C</a:t>
            </a:r>
            <a:r>
              <a:rPr lang="en-US" sz="2400" b="1" i="1" dirty="0" smtClean="0">
                <a:latin typeface="Century Schoolbook" pitchFamily="18" charset="0"/>
                <a:ea typeface="+mj-ea"/>
                <a:cs typeface="+mj-cs"/>
              </a:rPr>
              <a:t>orridor </a:t>
            </a:r>
            <a:r>
              <a:rPr lang="en-US" sz="2400" b="1" i="1" dirty="0">
                <a:latin typeface="Century Schoolbook" pitchFamily="18" charset="0"/>
                <a:ea typeface="+mj-ea"/>
                <a:cs typeface="+mj-cs"/>
              </a:rPr>
              <a:t>in Egypt? </a:t>
            </a:r>
          </a:p>
        </p:txBody>
      </p:sp>
    </p:spTree>
    <p:extLst>
      <p:ext uri="{BB962C8B-B14F-4D97-AF65-F5344CB8AC3E}">
        <p14:creationId xmlns:p14="http://schemas.microsoft.com/office/powerpoint/2010/main" val="3046036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3150" y="1676400"/>
            <a:ext cx="7162800" cy="4401205"/>
          </a:xfrm>
          <a:prstGeom prst="rect">
            <a:avLst/>
          </a:prstGeom>
        </p:spPr>
        <p:txBody>
          <a:bodyPr wrap="square">
            <a:spAutoFit/>
          </a:bodyPr>
          <a:lstStyle/>
          <a:p>
            <a:pPr marL="285750" indent="-285750" algn="just">
              <a:spcBef>
                <a:spcPts val="1200"/>
              </a:spcBef>
              <a:spcAft>
                <a:spcPts val="1200"/>
              </a:spcAft>
              <a:buFont typeface="Arial" pitchFamily="34" charset="0"/>
              <a:buChar char="•"/>
            </a:pPr>
            <a:r>
              <a:rPr lang="en-US" sz="2000" dirty="0">
                <a:latin typeface="Times New Roman" pitchFamily="18" charset="0"/>
                <a:cs typeface="Times New Roman" pitchFamily="18" charset="0"/>
              </a:rPr>
              <a:t>The research method is the (ICGE ) model developed for Egypt’s Economy</a:t>
            </a:r>
            <a:r>
              <a:rPr lang="en-US" sz="2000" dirty="0" smtClean="0">
                <a:latin typeface="Times New Roman" pitchFamily="18" charset="0"/>
                <a:cs typeface="Times New Roman" pitchFamily="18" charset="0"/>
              </a:rPr>
              <a:t>.</a:t>
            </a:r>
          </a:p>
          <a:p>
            <a:pPr marL="285750" indent="-285750" algn="just">
              <a:spcBef>
                <a:spcPts val="1200"/>
              </a:spcBef>
              <a:spcAft>
                <a:spcPts val="1200"/>
              </a:spcAft>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model is structurally calibrated for 2011</a:t>
            </a:r>
            <a:r>
              <a:rPr lang="en-US" sz="2000" dirty="0" smtClean="0">
                <a:latin typeface="Times New Roman" pitchFamily="18" charset="0"/>
                <a:cs typeface="Times New Roman" pitchFamily="18" charset="0"/>
              </a:rPr>
              <a:t>.</a:t>
            </a:r>
            <a:r>
              <a:rPr lang="en-US" sz="2000" dirty="0"/>
              <a:t> </a:t>
            </a:r>
            <a:endParaRPr lang="en-US" sz="2000" dirty="0" smtClean="0"/>
          </a:p>
          <a:p>
            <a:pPr marL="285750" indent="-285750" algn="just">
              <a:spcBef>
                <a:spcPts val="1200"/>
              </a:spcBef>
              <a:spcAft>
                <a:spcPts val="1200"/>
              </a:spcAft>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model database was developed under conditions of limited information</a:t>
            </a:r>
            <a:r>
              <a:rPr lang="en-US" sz="2000" dirty="0" smtClean="0">
                <a:latin typeface="Times New Roman" pitchFamily="18" charset="0"/>
                <a:cs typeface="Times New Roman" pitchFamily="18" charset="0"/>
              </a:rPr>
              <a:t>.</a:t>
            </a:r>
          </a:p>
          <a:p>
            <a:pPr marL="285750" indent="-285750" algn="just">
              <a:spcBef>
                <a:spcPts val="1200"/>
              </a:spcBef>
              <a:spcAft>
                <a:spcPts val="1200"/>
              </a:spcAft>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We put some hypotheses and procedures applied to develop the interregional input-output matrix for Egypt. </a:t>
            </a:r>
            <a:endParaRPr lang="en-US" sz="2000" dirty="0" smtClean="0">
              <a:latin typeface="Times New Roman" pitchFamily="18" charset="0"/>
              <a:cs typeface="Times New Roman" pitchFamily="18" charset="0"/>
            </a:endParaRPr>
          </a:p>
          <a:p>
            <a:pPr marL="285750" indent="-285750" algn="just">
              <a:spcBef>
                <a:spcPts val="1200"/>
              </a:spcBef>
              <a:spcAft>
                <a:spcPts val="1200"/>
              </a:spcAft>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model is integrated with </a:t>
            </a:r>
            <a:r>
              <a:rPr lang="en-US" sz="2000" dirty="0" smtClean="0">
                <a:latin typeface="Times New Roman" pitchFamily="18" charset="0"/>
                <a:cs typeface="Times New Roman" pitchFamily="18" charset="0"/>
              </a:rPr>
              <a:t>geo-coded </a:t>
            </a:r>
            <a:r>
              <a:rPr lang="en-US" sz="2000" dirty="0">
                <a:latin typeface="Times New Roman" pitchFamily="18" charset="0"/>
                <a:cs typeface="Times New Roman" pitchFamily="18" charset="0"/>
              </a:rPr>
              <a:t>transportation network for Egypt to allow the estimation of the transportation infrastructure economic impacts.  </a:t>
            </a:r>
          </a:p>
        </p:txBody>
      </p:sp>
      <p:sp>
        <p:nvSpPr>
          <p:cNvPr id="6" name="Title 1"/>
          <p:cNvSpPr txBox="1">
            <a:spLocks/>
          </p:cNvSpPr>
          <p:nvPr/>
        </p:nvSpPr>
        <p:spPr>
          <a:xfrm>
            <a:off x="1212809" y="381000"/>
            <a:ext cx="7383483" cy="8382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4000" b="1" dirty="0">
                <a:solidFill>
                  <a:srgbClr val="C00000"/>
                </a:solidFill>
                <a:latin typeface="Century Schoolbook" pitchFamily="18" charset="0"/>
              </a:rPr>
              <a:t>Research Methodology</a:t>
            </a:r>
          </a:p>
        </p:txBody>
      </p:sp>
    </p:spTree>
    <p:extLst>
      <p:ext uri="{BB962C8B-B14F-4D97-AF65-F5344CB8AC3E}">
        <p14:creationId xmlns:p14="http://schemas.microsoft.com/office/powerpoint/2010/main" val="804625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txBox="1">
            <a:spLocks/>
          </p:cNvSpPr>
          <p:nvPr/>
        </p:nvSpPr>
        <p:spPr>
          <a:xfrm>
            <a:off x="1226152" y="381000"/>
            <a:ext cx="6781800" cy="838200"/>
          </a:xfrm>
          <a:prstGeom prst="rect">
            <a:avLst/>
          </a:prstGeom>
        </p:spPr>
        <p:txBody>
          <a:bodyP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4000" b="1" dirty="0">
                <a:solidFill>
                  <a:srgbClr val="C00000"/>
                </a:solidFill>
                <a:latin typeface="Century Schoolbook" pitchFamily="18" charset="0"/>
              </a:rPr>
              <a:t>Research framework</a:t>
            </a:r>
            <a:endParaRPr lang="en-US" sz="4000" b="1" dirty="0">
              <a:solidFill>
                <a:srgbClr val="C00000"/>
              </a:solidFill>
              <a:latin typeface="Century Schoolbook" pitchFamily="18" charset="0"/>
            </a:endParaRPr>
          </a:p>
        </p:txBody>
      </p:sp>
      <p:pic>
        <p:nvPicPr>
          <p:cNvPr id="4" name="Imagem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295400"/>
            <a:ext cx="8043177" cy="5410200"/>
          </a:xfrm>
          <a:prstGeom prst="rect">
            <a:avLst/>
          </a:prstGeom>
          <a:noFill/>
          <a:ln>
            <a:noFill/>
          </a:ln>
        </p:spPr>
      </p:pic>
    </p:spTree>
    <p:extLst>
      <p:ext uri="{BB962C8B-B14F-4D97-AF65-F5344CB8AC3E}">
        <p14:creationId xmlns:p14="http://schemas.microsoft.com/office/powerpoint/2010/main" val="1650128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286000" y="1524000"/>
            <a:ext cx="5334000" cy="5334000"/>
          </a:xfrm>
          <a:prstGeom prst="rect">
            <a:avLst/>
          </a:prstGeom>
        </p:spPr>
      </p:pic>
      <p:sp>
        <p:nvSpPr>
          <p:cNvPr id="3" name="Title 1"/>
          <p:cNvSpPr txBox="1">
            <a:spLocks/>
          </p:cNvSpPr>
          <p:nvPr/>
        </p:nvSpPr>
        <p:spPr>
          <a:xfrm>
            <a:off x="649184" y="457200"/>
            <a:ext cx="8458200" cy="5334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sz="2800" dirty="0">
                <a:solidFill>
                  <a:srgbClr val="C00000"/>
                </a:solidFill>
                <a:latin typeface="Century Schoolbook" pitchFamily="18" charset="0"/>
              </a:rPr>
              <a:t>Development corridor Connected to Egypt’s Highway Network</a:t>
            </a:r>
          </a:p>
        </p:txBody>
      </p:sp>
    </p:spTree>
    <p:extLst>
      <p:ext uri="{BB962C8B-B14F-4D97-AF65-F5344CB8AC3E}">
        <p14:creationId xmlns:p14="http://schemas.microsoft.com/office/powerpoint/2010/main" val="3998952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441E70F-618F-4392-82BB-38F3C0D3D08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4636</TotalTime>
  <Words>583</Words>
  <Application>Microsoft Office PowerPoint</Application>
  <PresentationFormat>On-screen Show (4:3)</PresentationFormat>
  <Paragraphs>103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Solstice</vt:lpstr>
      <vt:lpstr>The Economic Analysis of Transportation Projects in Egypt: Application of an Interregional CGE Model on the Proposed Development Corridor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Potential effects of establishing the Proposed Development Corridor in Egypt</dc:title>
  <dc:creator>Dina Elshahawany</dc:creator>
  <cp:lastModifiedBy>dina</cp:lastModifiedBy>
  <cp:revision>85</cp:revision>
  <cp:lastPrinted>2015-03-26T01:27:30Z</cp:lastPrinted>
  <dcterms:created xsi:type="dcterms:W3CDTF">2015-03-19T15:19:10Z</dcterms:created>
  <dcterms:modified xsi:type="dcterms:W3CDTF">2015-12-30T21:45:19Z</dcterms:modified>
</cp:coreProperties>
</file>