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80" r:id="rId6"/>
    <p:sldId id="277" r:id="rId7"/>
    <p:sldId id="263" r:id="rId8"/>
    <p:sldId id="273" r:id="rId9"/>
    <p:sldId id="274" r:id="rId10"/>
    <p:sldId id="269" r:id="rId11"/>
    <p:sldId id="257" r:id="rId12"/>
    <p:sldId id="272" r:id="rId13"/>
    <p:sldId id="262" r:id="rId14"/>
    <p:sldId id="26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75" r:id="rId29"/>
    <p:sldId id="276" r:id="rId30"/>
    <p:sldId id="281" r:id="rId31"/>
    <p:sldId id="270" r:id="rId32"/>
    <p:sldId id="278" r:id="rId33"/>
    <p:sldId id="258" r:id="rId34"/>
    <p:sldId id="271" r:id="rId35"/>
    <p:sldId id="28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uel L Myers Jr" initials="SLM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64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2670593341186686E-2"/>
          <c:y val="4.5714285714285714E-2"/>
          <c:w val="0.89158137516275038"/>
          <c:h val="0.56522339707536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solidFill>
              <a:srgbClr val="2875DD"/>
            </a:solidFill>
            <a:ln>
              <a:solidFill>
                <a:srgbClr val="2875DD"/>
              </a:solidFill>
            </a:ln>
          </c:spPr>
          <c:invertIfNegative val="0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Pt>
            <c:idx val="3"/>
            <c:invertIfNegative val="1"/>
            <c:bubble3D val="0"/>
          </c:dPt>
          <c:dPt>
            <c:idx val="4"/>
            <c:invertIfNegative val="1"/>
            <c:bubble3D val="0"/>
          </c:dPt>
          <c:dPt>
            <c:idx val="5"/>
            <c:invertIfNegative val="1"/>
            <c:bubble3D val="0"/>
          </c:dPt>
          <c:dPt>
            <c:idx val="6"/>
            <c:invertIfNegative val="1"/>
            <c:bubble3D val="0"/>
          </c:dPt>
          <c:dPt>
            <c:idx val="7"/>
            <c:invertIfNegative val="1"/>
            <c:bubble3D val="0"/>
          </c:dPt>
          <c:dPt>
            <c:idx val="8"/>
            <c:invertIfNegative val="1"/>
            <c:bubble3D val="0"/>
          </c:dPt>
          <c:dPt>
            <c:idx val="9"/>
            <c:invertIfNegative val="1"/>
            <c:bubble3D val="0"/>
          </c:dPt>
          <c:dPt>
            <c:idx val="10"/>
            <c:invertIfNegative val="1"/>
            <c:bubble3D val="0"/>
          </c:dPt>
          <c:dPt>
            <c:idx val="11"/>
            <c:invertIfNegative val="1"/>
            <c:bubble3D val="0"/>
          </c:dPt>
          <c:dPt>
            <c:idx val="12"/>
            <c:invertIfNegative val="1"/>
            <c:bubble3D val="0"/>
          </c:dPt>
          <c:dPt>
            <c:idx val="13"/>
            <c:invertIfNegative val="1"/>
            <c:bubble3D val="0"/>
          </c:dPt>
          <c:dPt>
            <c:idx val="14"/>
            <c:invertIfNegative val="1"/>
            <c:bubble3D val="0"/>
          </c:dPt>
          <c:dPt>
            <c:idx val="15"/>
            <c:invertIfNegative val="1"/>
            <c:bubble3D val="0"/>
          </c:dPt>
          <c:dPt>
            <c:idx val="16"/>
            <c:invertIfNegative val="1"/>
            <c:bubble3D val="0"/>
          </c:dPt>
          <c:dPt>
            <c:idx val="17"/>
            <c:invertIfNegative val="1"/>
            <c:bubble3D val="0"/>
          </c:dPt>
          <c:dPt>
            <c:idx val="18"/>
            <c:invertIfNegative val="1"/>
            <c:bubble3D val="0"/>
          </c:dPt>
          <c:dPt>
            <c:idx val="19"/>
            <c:invertIfNegative val="1"/>
            <c:bubble3D val="0"/>
          </c:dPt>
          <c:dLbls>
            <c:dLbl>
              <c:idx val="0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numFmt formatCode="#,###" sourceLinked="0"/>
              <c:spPr/>
              <c:txPr>
                <a:bodyPr/>
                <a:lstStyle/>
                <a:p>
                  <a:pPr>
                    <a:defRPr sz="1200" b="0" baseline="0">
                      <a:solidFill>
                        <a:srgbClr val="4F4F4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0" baseline="0">
                    <a:solidFill>
                      <a:srgbClr val="4F4F4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Sheet1!$A$2:$A$21</c:f>
              <c:strCache>
                <c:ptCount val="20"/>
                <c:pt idx="0">
                  <c:v>Seychelles</c:v>
                </c:pt>
                <c:pt idx="1">
                  <c:v>USA</c:v>
                </c:pt>
                <c:pt idx="2">
                  <c:v>St. Kitts and Nevis</c:v>
                </c:pt>
                <c:pt idx="3">
                  <c:v>Anguilla (U.K.)</c:v>
                </c:pt>
                <c:pt idx="4">
                  <c:v>Virgin Islands (U.S.)</c:v>
                </c:pt>
                <c:pt idx="5">
                  <c:v>Barbados</c:v>
                </c:pt>
                <c:pt idx="6">
                  <c:v>Cuba</c:v>
                </c:pt>
                <c:pt idx="7">
                  <c:v>Belize</c:v>
                </c:pt>
                <c:pt idx="8">
                  <c:v>Rwanda</c:v>
                </c:pt>
                <c:pt idx="9">
                  <c:v>Russia</c:v>
                </c:pt>
                <c:pt idx="10">
                  <c:v>Thailand</c:v>
                </c:pt>
                <c:pt idx="11">
                  <c:v>Grenada</c:v>
                </c:pt>
                <c:pt idx="12">
                  <c:v>Virgin Islands (U.K.)</c:v>
                </c:pt>
                <c:pt idx="13">
                  <c:v>El Salvador</c:v>
                </c:pt>
                <c:pt idx="14">
                  <c:v>St. Vincent and the Grenadines</c:v>
                </c:pt>
                <c:pt idx="15">
                  <c:v>Guam (U.S.)</c:v>
                </c:pt>
                <c:pt idx="16">
                  <c:v>Bermuda (U.K.)</c:v>
                </c:pt>
                <c:pt idx="17">
                  <c:v>Sint Maarten (Netherlands)</c:v>
                </c:pt>
                <c:pt idx="18">
                  <c:v>Antigua and Barbuda</c:v>
                </c:pt>
                <c:pt idx="19">
                  <c:v>Panama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868</c:v>
                </c:pt>
                <c:pt idx="1">
                  <c:v>707</c:v>
                </c:pt>
                <c:pt idx="2">
                  <c:v>611</c:v>
                </c:pt>
                <c:pt idx="3">
                  <c:v>543</c:v>
                </c:pt>
                <c:pt idx="4">
                  <c:v>535</c:v>
                </c:pt>
                <c:pt idx="5">
                  <c:v>529</c:v>
                </c:pt>
                <c:pt idx="6">
                  <c:v>510</c:v>
                </c:pt>
                <c:pt idx="7">
                  <c:v>495</c:v>
                </c:pt>
                <c:pt idx="8">
                  <c:v>492</c:v>
                </c:pt>
                <c:pt idx="9">
                  <c:v>471</c:v>
                </c:pt>
                <c:pt idx="10">
                  <c:v>450</c:v>
                </c:pt>
                <c:pt idx="11">
                  <c:v>430</c:v>
                </c:pt>
                <c:pt idx="12">
                  <c:v>425</c:v>
                </c:pt>
                <c:pt idx="13">
                  <c:v>424</c:v>
                </c:pt>
                <c:pt idx="14">
                  <c:v>422</c:v>
                </c:pt>
                <c:pt idx="15">
                  <c:v>422</c:v>
                </c:pt>
                <c:pt idx="16">
                  <c:v>411</c:v>
                </c:pt>
                <c:pt idx="17">
                  <c:v>396</c:v>
                </c:pt>
                <c:pt idx="18">
                  <c:v>389</c:v>
                </c:pt>
                <c:pt idx="19">
                  <c:v>383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0"/>
        <c:axId val="130808832"/>
        <c:axId val="131706880"/>
      </c:barChart>
      <c:catAx>
        <c:axId val="13080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25400">
            <a:solidFill>
              <a:srgbClr val="2F2F2F"/>
            </a:solidFill>
          </a:ln>
        </c:spPr>
        <c:txPr>
          <a:bodyPr/>
          <a:lstStyle/>
          <a:p>
            <a:pPr>
              <a:defRPr sz="1200" b="0" baseline="0">
                <a:solidFill>
                  <a:srgbClr val="4F4F4F"/>
                </a:solidFill>
                <a:latin typeface="Arial"/>
              </a:defRPr>
            </a:pPr>
            <a:endParaRPr lang="en-US"/>
          </a:p>
        </c:txPr>
        <c:crossAx val="131706880"/>
        <c:crosses val="autoZero"/>
        <c:auto val="0"/>
        <c:lblAlgn val="ctr"/>
        <c:lblOffset val="100"/>
        <c:noMultiLvlLbl val="0"/>
      </c:catAx>
      <c:valAx>
        <c:axId val="131706880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rgbClr val="4F4F4F"/>
              </a:solidFill>
              <a:prstDash val="dot"/>
            </a:ln>
          </c:spPr>
        </c:majorGridlines>
        <c:title>
          <c:tx>
            <c:rich>
              <a:bodyPr/>
              <a:lstStyle/>
              <a:p>
                <a:pPr>
                  <a:defRPr sz="1000" baseline="0"/>
                </a:pPr>
                <a:r>
                  <a:rPr lang="en-US" sz="1000" b="0" baseline="0" dirty="0">
                    <a:solidFill>
                      <a:srgbClr val="4F4F4F"/>
                    </a:solidFill>
                    <a:latin typeface="Arial"/>
                  </a:rPr>
                  <a:t>Number of prisoners per 100,000 population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spPr>
          <a:ln>
            <a:noFill/>
          </a:ln>
        </c:spPr>
        <c:txPr>
          <a:bodyPr/>
          <a:lstStyle/>
          <a:p>
            <a:pPr>
              <a:defRPr sz="1000" b="0" baseline="0">
                <a:solidFill>
                  <a:srgbClr val="4F4F4F"/>
                </a:solidFill>
                <a:latin typeface="Arial"/>
              </a:defRPr>
            </a:pPr>
            <a:endParaRPr lang="en-US"/>
          </a:p>
        </c:txPr>
        <c:crossAx val="130808832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BLACKS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Percentage change in Incarceration rates due to changes in drug arrest rates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WHITES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Percentage change in Incarceration rates due to changes in drug arrest rates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633856"/>
        <c:axId val="151267584"/>
      </c:barChart>
      <c:catAx>
        <c:axId val="15063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1267584"/>
        <c:crosses val="autoZero"/>
        <c:auto val="1"/>
        <c:lblAlgn val="ctr"/>
        <c:lblOffset val="100"/>
        <c:noMultiLvlLbl val="0"/>
      </c:catAx>
      <c:valAx>
        <c:axId val="151267584"/>
        <c:scaling>
          <c:orientation val="minMax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crossAx val="1506338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ranja/Documents/_Pending/Graphics_images_maps/D2Dpowerpoint/HHH-new/D2D-1schl-hhh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2D-1schl-hhh.png" descr="/Users/ranja/Documents/_Pending/Graphics_images_maps/D2Dpowerpoint/HHH-new/D2D-1schl-hhh.png"/>
          <p:cNvPicPr>
            <a:picLocks noChangeAspect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3175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533400"/>
            <a:ext cx="7772400" cy="2895600"/>
          </a:xfrm>
        </p:spPr>
        <p:txBody>
          <a:bodyPr/>
          <a:lstStyle>
            <a:lvl1pPr>
              <a:defRPr lang="en-US" sz="3600" smtClean="0"/>
            </a:lvl1pPr>
          </a:lstStyle>
          <a:p>
            <a:r>
              <a:rPr lang="en-US" sz="1600" b="1" kern="50" dirty="0" smtClean="0">
                <a:latin typeface="Times New Roman"/>
                <a:ea typeface="SimSun"/>
                <a:cs typeface="Mangal"/>
              </a:rPr>
              <a:t>PA 8312 Analysis of Discrimination</a:t>
            </a:r>
            <a:r>
              <a:rPr lang="en-US" sz="1200" kern="50" dirty="0" smtClean="0">
                <a:latin typeface="Times New Roman"/>
                <a:ea typeface="SimSun"/>
                <a:cs typeface="Mangal"/>
              </a:rPr>
              <a:t/>
            </a:r>
            <a:br>
              <a:rPr lang="en-US" sz="1200" kern="50" dirty="0" smtClean="0">
                <a:latin typeface="Times New Roman"/>
                <a:ea typeface="SimSun"/>
                <a:cs typeface="Mangal"/>
              </a:rPr>
            </a:b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 </a:t>
            </a:r>
            <a:r>
              <a:rPr lang="en-US" sz="1200" kern="50" dirty="0" smtClean="0">
                <a:latin typeface="Times New Roman"/>
                <a:ea typeface="SimSun"/>
                <a:cs typeface="Mangal"/>
              </a:rPr>
              <a:t/>
            </a:r>
            <a:br>
              <a:rPr lang="en-US" sz="1200" kern="50" dirty="0" smtClean="0">
                <a:latin typeface="Times New Roman"/>
                <a:ea typeface="SimSun"/>
                <a:cs typeface="Mangal"/>
              </a:rPr>
            </a:b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Spring 2011, January 18, 2011-May 3, 2011</a:t>
            </a:r>
            <a:r>
              <a:rPr lang="en-US" sz="1200" kern="50" dirty="0" smtClean="0">
                <a:latin typeface="Times New Roman"/>
                <a:ea typeface="SimSun"/>
                <a:cs typeface="Mangal"/>
              </a:rPr>
              <a:t/>
            </a:r>
            <a:br>
              <a:rPr lang="en-US" sz="1200" kern="50" dirty="0" smtClean="0">
                <a:latin typeface="Times New Roman"/>
                <a:ea typeface="SimSun"/>
                <a:cs typeface="Mangal"/>
              </a:rPr>
            </a:b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Tuesdays 2:30-5:00, HHH </a:t>
            </a:r>
            <a:r>
              <a:rPr lang="en-US" sz="1200" b="1" kern="50" dirty="0" err="1" smtClean="0">
                <a:latin typeface="Times New Roman"/>
                <a:ea typeface="SimSun"/>
                <a:cs typeface="Mangal"/>
              </a:rPr>
              <a:t>Ctr</a:t>
            </a: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 35</a:t>
            </a:r>
            <a:r>
              <a:rPr lang="en-US" sz="1200" kern="50" dirty="0" smtClean="0">
                <a:latin typeface="Times New Roman"/>
                <a:ea typeface="SimSun"/>
                <a:cs typeface="Mangal"/>
              </a:rPr>
              <a:t/>
            </a:r>
            <a:br>
              <a:rPr lang="en-US" sz="1200" kern="50" dirty="0" smtClean="0">
                <a:latin typeface="Times New Roman"/>
                <a:ea typeface="SimSun"/>
                <a:cs typeface="Mangal"/>
              </a:rPr>
            </a:b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Thursdays, 2:30-3:45, HHH </a:t>
            </a:r>
            <a:r>
              <a:rPr lang="en-US" sz="1200" b="1" kern="50" dirty="0" err="1" smtClean="0">
                <a:latin typeface="Times New Roman"/>
                <a:ea typeface="SimSun"/>
                <a:cs typeface="Mangal"/>
              </a:rPr>
              <a:t>Ctr</a:t>
            </a:r>
            <a:r>
              <a:rPr lang="en-US" sz="1200" b="1" kern="50" dirty="0" smtClean="0">
                <a:latin typeface="Times New Roman"/>
                <a:ea typeface="SimSun"/>
                <a:cs typeface="Mangal"/>
              </a:rPr>
              <a:t> 85</a:t>
            </a:r>
            <a:r>
              <a:rPr lang="en-US" sz="1200" kern="50" dirty="0" smtClean="0">
                <a:latin typeface="Times New Roman"/>
                <a:ea typeface="SimSun"/>
                <a:cs typeface="Mangal"/>
              </a:rPr>
              <a:t/>
            </a:r>
            <a:br>
              <a:rPr lang="en-US" sz="1200" kern="50" dirty="0" smtClean="0">
                <a:latin typeface="Times New Roman"/>
                <a:ea typeface="SimSun"/>
                <a:cs typeface="Mangal"/>
              </a:rPr>
            </a:b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249DC5-F5EF-4A2B-8801-220730726536}" type="datetimeFigureOut">
              <a:rPr lang="en-US" smtClean="0"/>
              <a:t>12/15/2015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A617B7-BCC6-41E0-B339-BC88A39419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3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file://localhost/Users/ranja/Documents/_Pending/Graphics_images_maps/D2Dpowerpoint/HHH-new/D2D-hhh-sch.png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D2D-hhh-sch.png" descr="/Users/ranja/Documents/_Pending/Graphics_images_maps/D2Dpowerpoint/HHH-new/D2D-hhh-sch.png"/>
          <p:cNvPicPr>
            <a:picLocks noChangeAspect="1"/>
          </p:cNvPicPr>
          <p:nvPr/>
        </p:nvPicPr>
        <p:blipFill>
          <a:blip r:embed="rId14" r:link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C1919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C1919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mailto:myers006@umn.edu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statista.com/statistics/262962/countries-with-the-most-prisoners-per-100-000-inhabitants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Have We Learned about Incarceration and Race?</a:t>
            </a:r>
            <a:br>
              <a:rPr lang="en-US" dirty="0" smtClean="0"/>
            </a:br>
            <a:r>
              <a:rPr lang="en-US" i="1" dirty="0" smtClean="0"/>
              <a:t>Lessons from 30 years of Research</a:t>
            </a:r>
            <a:br>
              <a:rPr lang="en-US" i="1" dirty="0" smtClean="0"/>
            </a:br>
            <a:r>
              <a:rPr lang="en-US" sz="2400" i="1" dirty="0" smtClean="0"/>
              <a:t>Samuel L. Myers, Jr.</a:t>
            </a:r>
            <a:br>
              <a:rPr lang="en-US" sz="2400" i="1" dirty="0" smtClean="0"/>
            </a:br>
            <a:r>
              <a:rPr lang="en-US" sz="2400" i="1" dirty="0" smtClean="0"/>
              <a:t>University of Minnesota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LERA/ASSA Panel, San Francisco, CA January 4,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556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Prisons as labor market equilibrating devices</a:t>
            </a:r>
          </a:p>
          <a:p>
            <a:pPr lvl="1"/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Superfluous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abor: </a:t>
            </a:r>
            <a:r>
              <a:rPr lang="en-US" sz="2200" b="1" i="1" dirty="0" smtClean="0"/>
              <a:t>Prisons drain off unwanted workers</a:t>
            </a:r>
          </a:p>
          <a:p>
            <a:pPr lvl="1"/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 shortages</a:t>
            </a:r>
          </a:p>
          <a:p>
            <a:pPr marL="914400" lvl="2" indent="0">
              <a:buNone/>
            </a:pPr>
            <a:r>
              <a:rPr lang="en-US" sz="2200" b="1" i="1" dirty="0" smtClean="0"/>
              <a:t>Prisons release workers into labor markets</a:t>
            </a:r>
            <a:endParaRPr lang="en-US" sz="2200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High unemployment produces high incentives to engage in criminal activities</a:t>
            </a:r>
          </a:p>
          <a:p>
            <a:r>
              <a:rPr lang="en-US" dirty="0" smtClean="0"/>
              <a:t>High rates of criminal involvement produce high arrests rates and high incarceration rates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-76200" y="762000"/>
            <a:ext cx="4040188" cy="639762"/>
          </a:xfrm>
        </p:spPr>
        <p:txBody>
          <a:bodyPr/>
          <a:lstStyle/>
          <a:p>
            <a:r>
              <a:rPr lang="en-US" dirty="0" smtClean="0"/>
              <a:t>Structural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4724400" y="1066800"/>
            <a:ext cx="4041775" cy="639762"/>
          </a:xfrm>
        </p:spPr>
        <p:txBody>
          <a:bodyPr/>
          <a:lstStyle/>
          <a:p>
            <a:r>
              <a:rPr lang="en-US" dirty="0" smtClean="0"/>
              <a:t>Behavioral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3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707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936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Explanations (cont.)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Structural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 smtClean="0"/>
              <a:t>Discrimination in:</a:t>
            </a:r>
          </a:p>
          <a:p>
            <a:pPr lvl="1"/>
            <a:r>
              <a:rPr lang="en-US" sz="2400" dirty="0" smtClean="0"/>
              <a:t>Traffic Stops</a:t>
            </a:r>
          </a:p>
          <a:p>
            <a:pPr lvl="1"/>
            <a:r>
              <a:rPr lang="en-US" sz="2400" dirty="0" smtClean="0"/>
              <a:t>Arrests</a:t>
            </a:r>
          </a:p>
          <a:p>
            <a:pPr lvl="1"/>
            <a:r>
              <a:rPr lang="en-US" sz="2400" dirty="0" smtClean="0"/>
              <a:t>Bail setting</a:t>
            </a:r>
          </a:p>
          <a:p>
            <a:pPr lvl="1"/>
            <a:r>
              <a:rPr lang="en-US" sz="2400" dirty="0" smtClean="0"/>
              <a:t>Prosecution</a:t>
            </a:r>
          </a:p>
          <a:p>
            <a:pPr lvl="1"/>
            <a:r>
              <a:rPr lang="en-US" sz="2400" dirty="0" smtClean="0"/>
              <a:t>Sentencing</a:t>
            </a:r>
          </a:p>
          <a:p>
            <a:pPr lvl="1"/>
            <a:r>
              <a:rPr lang="en-US" sz="2400" dirty="0" smtClean="0"/>
              <a:t>Probation and Parole</a:t>
            </a:r>
          </a:p>
          <a:p>
            <a:pPr lvl="1"/>
            <a:endParaRPr lang="en-US" sz="3200" b="1" i="1" dirty="0" smtClean="0"/>
          </a:p>
          <a:p>
            <a:pPr marL="457200" lvl="1" indent="0">
              <a:buNone/>
            </a:pPr>
            <a:endParaRPr lang="en-US" sz="1800" b="1" i="1" dirty="0" smtClean="0"/>
          </a:p>
          <a:p>
            <a:pPr lvl="1"/>
            <a:endParaRPr lang="en-US" sz="1800" b="1" i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 smtClean="0"/>
              <a:t>Behavioral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Offender decisions that result in higher rates of:</a:t>
            </a:r>
          </a:p>
          <a:p>
            <a:pPr lvl="1"/>
            <a:r>
              <a:rPr lang="en-US" dirty="0" smtClean="0"/>
              <a:t>Traffic stops</a:t>
            </a:r>
          </a:p>
          <a:p>
            <a:pPr lvl="1"/>
            <a:r>
              <a:rPr lang="en-US" dirty="0" smtClean="0"/>
              <a:t>Arrests</a:t>
            </a:r>
          </a:p>
          <a:p>
            <a:pPr lvl="1"/>
            <a:r>
              <a:rPr lang="en-US" dirty="0" smtClean="0"/>
              <a:t>Bail </a:t>
            </a:r>
          </a:p>
          <a:p>
            <a:pPr lvl="1"/>
            <a:r>
              <a:rPr lang="en-US" dirty="0" smtClean="0"/>
              <a:t>Guilty Pleas</a:t>
            </a:r>
          </a:p>
          <a:p>
            <a:pPr lvl="1"/>
            <a:r>
              <a:rPr lang="en-US" dirty="0" smtClean="0"/>
              <a:t>Longer sentences</a:t>
            </a:r>
          </a:p>
          <a:p>
            <a:pPr lvl="1"/>
            <a:r>
              <a:rPr lang="en-US" dirty="0" smtClean="0"/>
              <a:t>Lower probabilities of probation or parole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65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220"/>
            <a:ext cx="9144000" cy="703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1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666"/>
            <a:ext cx="9144000" cy="636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Disparity in Incarcerations Greater than the Disparity in Arrests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99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(in)Efficiency of Racial Disparities in Incarceration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0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Wide racial disparities in incarceration</a:t>
            </a:r>
          </a:p>
          <a:p>
            <a:pPr lvl="1"/>
            <a:r>
              <a:rPr lang="en-US" dirty="0" smtClean="0"/>
              <a:t>Are these disparities “efficient” in the sense that they help to reduce crime?</a:t>
            </a:r>
          </a:p>
          <a:p>
            <a:pPr lvl="1"/>
            <a:r>
              <a:rPr lang="en-US" dirty="0" smtClean="0"/>
              <a:t>Are these disparities the result of discrimination?</a:t>
            </a:r>
          </a:p>
        </p:txBody>
      </p:sp>
    </p:spTree>
    <p:extLst>
      <p:ext uri="{BB962C8B-B14F-4D97-AF65-F5344CB8AC3E}">
        <p14:creationId xmlns:p14="http://schemas.microsoft.com/office/powerpoint/2010/main" val="255001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Potential Inefficiency in Racial Disparities in Incarceration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Family Instability Effects</a:t>
            </a:r>
          </a:p>
          <a:p>
            <a:pPr lvl="1"/>
            <a:r>
              <a:rPr lang="en-US" dirty="0" smtClean="0"/>
              <a:t>Higher black incarceration rates lead to lower supplies of marriageable black males</a:t>
            </a:r>
          </a:p>
          <a:p>
            <a:pPr lvl="1"/>
            <a:r>
              <a:rPr lang="en-US" dirty="0" smtClean="0"/>
              <a:t>Lower supplies of marriageable black males results in lower black marriage rates</a:t>
            </a:r>
          </a:p>
          <a:p>
            <a:pPr lvl="1"/>
            <a:r>
              <a:rPr lang="en-US" dirty="0" smtClean="0"/>
              <a:t>Lower black marriage rates result in higher rates of female-headship</a:t>
            </a:r>
          </a:p>
          <a:p>
            <a:pPr lvl="2"/>
            <a:r>
              <a:rPr lang="en-US" dirty="0" smtClean="0"/>
              <a:t>Higher female-headship rates associated with lower incomes, higher drop-out rates, higher crime rates</a:t>
            </a:r>
          </a:p>
          <a:p>
            <a:pPr lvl="2"/>
            <a:r>
              <a:rPr lang="en-US" dirty="0" smtClean="0"/>
              <a:t>Absence of fathers associated with higher rates of criminality</a:t>
            </a:r>
          </a:p>
          <a:p>
            <a:pPr lvl="1"/>
            <a:r>
              <a:rPr lang="en-US" dirty="0" smtClean="0"/>
              <a:t>Widening gaps in family incomes (Darity, et al. “Racial Earnings Disparities and Family Structure," </a:t>
            </a:r>
            <a:r>
              <a:rPr lang="en-US" b="1" i="1" dirty="0" smtClean="0"/>
              <a:t>Southern Economic Journal</a:t>
            </a:r>
            <a:r>
              <a:rPr lang="en-US" dirty="0" smtClean="0"/>
              <a:t> 65(1)(July 1998): 20–41)</a:t>
            </a:r>
          </a:p>
          <a:p>
            <a:r>
              <a:rPr lang="en-US" b="1" dirty="0" smtClean="0"/>
              <a:t>Accumulation of Criminal Human Capital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0751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Sources of Potential Efficiencies of Racial Disparities in Incarceration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267200"/>
          </a:xfrm>
        </p:spPr>
        <p:txBody>
          <a:bodyPr/>
          <a:lstStyle/>
          <a:p>
            <a:r>
              <a:rPr lang="en-US" b="1" dirty="0" smtClean="0"/>
              <a:t>Deterrent Effects</a:t>
            </a:r>
          </a:p>
          <a:p>
            <a:pPr lvl="1"/>
            <a:r>
              <a:rPr lang="en-US" dirty="0" smtClean="0"/>
              <a:t>Lower crime rates among blacks who estimate that they will serve longer prison terms if convicted</a:t>
            </a:r>
          </a:p>
          <a:p>
            <a:pPr lvl="1"/>
            <a:r>
              <a:rPr lang="en-US" dirty="0" smtClean="0"/>
              <a:t>Lower entry into crime overall by observation of lengthy prison sentences for minor crimes</a:t>
            </a:r>
          </a:p>
          <a:p>
            <a:r>
              <a:rPr lang="en-US" b="1" dirty="0" smtClean="0"/>
              <a:t>Incapacitation Effects</a:t>
            </a:r>
          </a:p>
          <a:p>
            <a:pPr lvl="1"/>
            <a:r>
              <a:rPr lang="en-US" dirty="0" smtClean="0"/>
              <a:t>Lower overall crime rates due to incarceration of career criminals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Federal Prison Parole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4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Stylized Facts About Black Incarceration Rates, 1970s to Present</a:t>
            </a:r>
          </a:p>
          <a:p>
            <a:r>
              <a:rPr lang="en-US" dirty="0" smtClean="0"/>
              <a:t>Catalogue of Explanations</a:t>
            </a:r>
          </a:p>
          <a:p>
            <a:r>
              <a:rPr lang="en-US" dirty="0" smtClean="0"/>
              <a:t>The Dire Consequences</a:t>
            </a:r>
          </a:p>
          <a:p>
            <a:r>
              <a:rPr lang="en-US" dirty="0" smtClean="0"/>
              <a:t>Implications for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5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Context of the Debate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Sentencing reforms </a:t>
            </a:r>
          </a:p>
          <a:p>
            <a:pPr lvl="1"/>
            <a:r>
              <a:rPr lang="en-US" dirty="0" smtClean="0"/>
              <a:t>Eliminate different punishments for same crimes</a:t>
            </a:r>
          </a:p>
          <a:p>
            <a:pPr lvl="1"/>
            <a:r>
              <a:rPr lang="en-US" dirty="0" smtClean="0"/>
              <a:t>Reduce judicial discretion</a:t>
            </a:r>
          </a:p>
          <a:p>
            <a:pPr lvl="1"/>
            <a:r>
              <a:rPr lang="en-US" dirty="0" smtClean="0"/>
              <a:t>Reduce racial disparities</a:t>
            </a:r>
          </a:p>
          <a:p>
            <a:r>
              <a:rPr lang="en-US" dirty="0" smtClean="0"/>
              <a:t>Conservative support for sentencing reforms</a:t>
            </a:r>
          </a:p>
          <a:p>
            <a:pPr lvl="1"/>
            <a:r>
              <a:rPr lang="en-US" dirty="0" smtClean="0"/>
              <a:t>Racial discrimination does not exist; need to reign in the discretion of “liberal” judges</a:t>
            </a:r>
          </a:p>
          <a:p>
            <a:pPr lvl="1"/>
            <a:r>
              <a:rPr lang="en-US" dirty="0" smtClean="0"/>
              <a:t>More lengthy sentences for more “serious crimes” e.g. crack cocaine possession</a:t>
            </a:r>
          </a:p>
          <a:p>
            <a:r>
              <a:rPr lang="en-US" dirty="0" smtClean="0"/>
              <a:t>Liberal support for sentencing reforms</a:t>
            </a:r>
          </a:p>
          <a:p>
            <a:pPr lvl="1"/>
            <a:r>
              <a:rPr lang="en-US" dirty="0" smtClean="0"/>
              <a:t>Lower racial disparities</a:t>
            </a:r>
          </a:p>
          <a:p>
            <a:pPr lvl="1"/>
            <a:r>
              <a:rPr lang="en-US" dirty="0" smtClean="0"/>
              <a:t>Increase “rationality” of punishment</a:t>
            </a:r>
          </a:p>
          <a:p>
            <a:pPr lvl="1"/>
            <a:r>
              <a:rPr lang="en-US" dirty="0" smtClean="0"/>
              <a:t>Eliminate discretion of “racist” judges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4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discrimination in punishment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25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685800"/>
            <a:ext cx="8915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28600"/>
            <a:ext cx="87630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738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"/>
            <a:ext cx="7620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12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8" y="76200"/>
            <a:ext cx="8991599" cy="7543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7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(in)Efficiency Effects of Discrimination in Punishment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Replace black </a:t>
            </a:r>
            <a:r>
              <a:rPr lang="en-US" b="1" dirty="0" smtClean="0"/>
              <a:t>Release on Parole </a:t>
            </a:r>
            <a:r>
              <a:rPr lang="en-US" dirty="0" smtClean="0"/>
              <a:t>rate with discrimination free-value</a:t>
            </a:r>
          </a:p>
          <a:p>
            <a:r>
              <a:rPr lang="en-US" dirty="0" smtClean="0"/>
              <a:t> More blacks released on parole</a:t>
            </a:r>
          </a:p>
          <a:p>
            <a:r>
              <a:rPr lang="en-US" dirty="0" smtClean="0"/>
              <a:t>But, positive coefficient on release on parole in black recidivism equation</a:t>
            </a:r>
          </a:p>
          <a:p>
            <a:r>
              <a:rPr lang="en-US" dirty="0" smtClean="0"/>
              <a:t>Result, higher black recidivism rate at  higher black release rates</a:t>
            </a:r>
          </a:p>
          <a:p>
            <a:r>
              <a:rPr lang="en-US" dirty="0" smtClean="0"/>
              <a:t>By how much? </a:t>
            </a:r>
            <a:endParaRPr lang="en-US" dirty="0"/>
          </a:p>
          <a:p>
            <a:pPr lvl="1"/>
            <a:r>
              <a:rPr lang="en-US" dirty="0" smtClean="0"/>
              <a:t>Note coefficient is small and statistically insignificant</a:t>
            </a:r>
          </a:p>
          <a:p>
            <a:pPr lvl="1"/>
            <a:r>
              <a:rPr lang="en-US" dirty="0" smtClean="0"/>
              <a:t>Works out to about 1 out of 222 releases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Are racial disparities in incarceration due to racial disparities in drug arrests?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39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Drug Arrests on Incarceration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7086600" cy="42672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Larger impacts of lagged white drug arrests on white incarceration rates than lagged black drug arrests on black incarceration rates 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2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Drug Arrests on Incarceration Rates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957185"/>
              </p:ext>
            </p:extLst>
          </p:nvPr>
        </p:nvGraphicFramePr>
        <p:xfrm>
          <a:off x="685800" y="1752600"/>
          <a:ext cx="7772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7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categoryEl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Stylized facts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4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dire consequences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1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States where felons cannot vote:</a:t>
            </a:r>
          </a:p>
          <a:p>
            <a:pPr lvl="1"/>
            <a:r>
              <a:rPr lang="en-US" dirty="0"/>
              <a:t>Alabama</a:t>
            </a:r>
          </a:p>
          <a:p>
            <a:pPr lvl="1"/>
            <a:r>
              <a:rPr lang="en-US" dirty="0"/>
              <a:t>Arizona</a:t>
            </a:r>
          </a:p>
          <a:p>
            <a:pPr lvl="1"/>
            <a:r>
              <a:rPr lang="en-US" dirty="0"/>
              <a:t>Delaware</a:t>
            </a:r>
          </a:p>
          <a:p>
            <a:pPr lvl="1"/>
            <a:r>
              <a:rPr lang="en-US" dirty="0"/>
              <a:t>Florida</a:t>
            </a:r>
          </a:p>
          <a:p>
            <a:pPr lvl="1"/>
            <a:r>
              <a:rPr lang="en-US" dirty="0"/>
              <a:t>Iowa</a:t>
            </a:r>
          </a:p>
          <a:p>
            <a:pPr lvl="1"/>
            <a:r>
              <a:rPr lang="en-US" dirty="0"/>
              <a:t>Kentucky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States where felons cannot vote:</a:t>
            </a:r>
          </a:p>
          <a:p>
            <a:pPr lvl="1"/>
            <a:r>
              <a:rPr lang="en-US" dirty="0"/>
              <a:t>Mississippi</a:t>
            </a:r>
          </a:p>
          <a:p>
            <a:pPr lvl="1"/>
            <a:r>
              <a:rPr lang="en-US" dirty="0"/>
              <a:t>Nevada</a:t>
            </a:r>
          </a:p>
          <a:p>
            <a:pPr lvl="1"/>
            <a:r>
              <a:rPr lang="en-US" dirty="0"/>
              <a:t>Tennessee</a:t>
            </a:r>
          </a:p>
          <a:p>
            <a:pPr lvl="1"/>
            <a:r>
              <a:rPr lang="en-US" dirty="0"/>
              <a:t>Virginia</a:t>
            </a:r>
          </a:p>
          <a:p>
            <a:pPr lvl="1"/>
            <a:r>
              <a:rPr lang="en-US" dirty="0"/>
              <a:t>Wyoming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5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Reduced supply of marriageable males</a:t>
            </a:r>
          </a:p>
          <a:p>
            <a:r>
              <a:rPr lang="en-US" dirty="0" smtClean="0"/>
              <a:t>Increases in female headed families</a:t>
            </a:r>
          </a:p>
          <a:p>
            <a:r>
              <a:rPr lang="en-US" dirty="0" smtClean="0"/>
              <a:t>Lower incomes in families with head with conviction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4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Jobs Convicted Felons Cannot Hold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Texas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Work with children (childcare, education)</a:t>
            </a:r>
          </a:p>
          <a:p>
            <a:r>
              <a:rPr lang="en-US" b="1" dirty="0"/>
              <a:t>Elderly adults (home care)</a:t>
            </a:r>
          </a:p>
          <a:p>
            <a:r>
              <a:rPr lang="en-US" b="1" dirty="0"/>
              <a:t>Locksmith</a:t>
            </a:r>
          </a:p>
          <a:p>
            <a:r>
              <a:rPr lang="en-US" b="1" dirty="0"/>
              <a:t>Barbers </a:t>
            </a:r>
          </a:p>
          <a:p>
            <a:r>
              <a:rPr lang="en-US" b="1" dirty="0"/>
              <a:t>Electricians</a:t>
            </a:r>
          </a:p>
          <a:p>
            <a:r>
              <a:rPr lang="en-US" b="1" dirty="0" smtClean="0"/>
              <a:t>Pharmacists</a:t>
            </a:r>
            <a:endParaRPr lang="en-US" b="1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Minnesota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498975" cy="3951288"/>
          </a:xfrm>
        </p:spPr>
        <p:txBody>
          <a:bodyPr/>
          <a:lstStyle/>
          <a:p>
            <a:r>
              <a:rPr lang="en-US" b="1" cap="small" dirty="0" smtClean="0"/>
              <a:t>MORTGAGEORIGINATOR;</a:t>
            </a:r>
          </a:p>
          <a:p>
            <a:r>
              <a:rPr lang="en-US" b="1" cap="small" dirty="0" smtClean="0"/>
              <a:t> INSURANCE AGENT</a:t>
            </a:r>
          </a:p>
          <a:p>
            <a:r>
              <a:rPr lang="en-US" b="1" cap="small" dirty="0" smtClean="0"/>
              <a:t>NURSING </a:t>
            </a:r>
            <a:r>
              <a:rPr lang="en-US" b="1" cap="small" dirty="0"/>
              <a:t>HOMES AND HOME </a:t>
            </a:r>
            <a:r>
              <a:rPr lang="en-US" b="1" cap="small" dirty="0" smtClean="0"/>
              <a:t>CARE</a:t>
            </a:r>
          </a:p>
          <a:p>
            <a:r>
              <a:rPr lang="en-US" b="1" cap="small" dirty="0" smtClean="0"/>
              <a:t>AUDIOLOGISTS </a:t>
            </a:r>
          </a:p>
          <a:p>
            <a:r>
              <a:rPr lang="en-US" b="1" cap="small" dirty="0" smtClean="0"/>
              <a:t>PHYSICAL THERAPISTS</a:t>
            </a:r>
          </a:p>
          <a:p>
            <a:r>
              <a:rPr lang="en-US" b="1" cap="small" dirty="0" smtClean="0"/>
              <a:t>DENTISTS,</a:t>
            </a:r>
          </a:p>
          <a:p>
            <a:r>
              <a:rPr lang="en-US" b="1" cap="small" dirty="0" smtClean="0"/>
              <a:t>VETERINARIANS</a:t>
            </a:r>
            <a:r>
              <a:rPr lang="en-US" cap="small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22658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Jobs for returning ex-offenders</a:t>
            </a:r>
          </a:p>
          <a:p>
            <a:r>
              <a:rPr lang="en-US" dirty="0" smtClean="0"/>
              <a:t>Re-integration into communities</a:t>
            </a:r>
          </a:p>
          <a:p>
            <a:r>
              <a:rPr lang="en-US" dirty="0" smtClean="0"/>
              <a:t>Subsidies for hiring ex-offenders</a:t>
            </a:r>
          </a:p>
          <a:p>
            <a:r>
              <a:rPr lang="en-US" dirty="0" smtClean="0"/>
              <a:t>Family support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Entrepreneurship opportunities</a:t>
            </a:r>
          </a:p>
          <a:p>
            <a:pPr lvl="1"/>
            <a:r>
              <a:rPr lang="en-US" dirty="0" smtClean="0"/>
              <a:t>Small business ownership</a:t>
            </a:r>
          </a:p>
          <a:p>
            <a:pPr lvl="1"/>
            <a:r>
              <a:rPr lang="en-US" dirty="0" smtClean="0"/>
              <a:t>Skilled trades (e.g. electricians, plumbers, painters)</a:t>
            </a:r>
          </a:p>
          <a:p>
            <a:r>
              <a:rPr lang="en-US" dirty="0" smtClean="0"/>
              <a:t>Rethinking licensing restrictions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3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myers006@umn.edu</a:t>
            </a:r>
            <a:endParaRPr lang="en-US" dirty="0" smtClean="0"/>
          </a:p>
          <a:p>
            <a:r>
              <a:rPr lang="en-US" dirty="0" smtClean="0"/>
              <a:t>www.hhh.umn.edu/centers/wilkins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Incarceration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3962400" cy="4267200"/>
          </a:xfrm>
        </p:spPr>
        <p:txBody>
          <a:bodyPr/>
          <a:lstStyle/>
          <a:p>
            <a:r>
              <a:rPr lang="en-US" b="1" dirty="0" smtClean="0"/>
              <a:t>USA: </a:t>
            </a:r>
            <a:r>
              <a:rPr lang="en-US" i="1" dirty="0" smtClean="0"/>
              <a:t>second highest incarceration rate in the world</a:t>
            </a:r>
          </a:p>
          <a:p>
            <a:r>
              <a:rPr lang="en-US" b="1" dirty="0" smtClean="0"/>
              <a:t>Black incarceration rates 6-7 times that of whites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Incarceration rose from 200,000 in 1970s to more than 1.5 Million in 2010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8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ew shape"/>
          <p:cNvSpPr/>
          <p:nvPr/>
        </p:nvSpPr>
        <p:spPr>
          <a:xfrm>
            <a:off x="393700" y="457200"/>
            <a:ext cx="8216900" cy="863600"/>
          </a:xfrm>
          <a:solidFill>
            <a:prstClr val="black">
              <a:alpha val="0"/>
            </a:prst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b="1" dirty="0">
                <a:solidFill>
                  <a:srgbClr val="4F4F4F"/>
                </a:solidFill>
                <a:latin typeface="Arial"/>
              </a:rPr>
              <a:t>Countries with the largest number of prisoners per 100,000 of the national population, as of June 2014</a:t>
            </a:r>
          </a:p>
        </p:txBody>
      </p:sp>
      <p:sp>
        <p:nvSpPr>
          <p:cNvPr id="5" name="New shape"/>
          <p:cNvSpPr/>
          <p:nvPr/>
        </p:nvSpPr>
        <p:spPr>
          <a:xfrm>
            <a:off x="393700" y="6540500"/>
            <a:ext cx="6350000" cy="203200"/>
          </a:xfrm>
          <a:solidFill>
            <a:prstClr val="black">
              <a:alpha val="0"/>
            </a:prst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/>
          <a:lstStyle/>
          <a:p>
            <a:pPr algn="l"/>
            <a:r>
              <a:rPr sz="700" b="1" dirty="0">
                <a:solidFill>
                  <a:srgbClr val="808080"/>
                </a:solidFill>
                <a:latin typeface="Arial"/>
              </a:rPr>
              <a:t>Source: </a:t>
            </a:r>
            <a:r>
              <a:rPr sz="700" dirty="0">
                <a:solidFill>
                  <a:srgbClr val="808080"/>
                </a:solidFill>
                <a:latin typeface="Arial"/>
              </a:rPr>
              <a:t>ICPS; </a:t>
            </a:r>
            <a:r>
              <a:rPr sz="700" dirty="0">
                <a:solidFill>
                  <a:srgbClr val="808080"/>
                </a:solidFill>
                <a:latin typeface="Arial"/>
                <a:hlinkClick r:id="rId2"/>
              </a:rPr>
              <a:t>ID 262962</a:t>
            </a:r>
          </a:p>
        </p:txBody>
      </p:sp>
      <p:sp>
        <p:nvSpPr>
          <p:cNvPr id="6" name="New shape"/>
          <p:cNvSpPr/>
          <p:nvPr/>
        </p:nvSpPr>
        <p:spPr>
          <a:xfrm>
            <a:off x="393700" y="6159500"/>
            <a:ext cx="6350000" cy="203200"/>
          </a:xfrm>
          <a:solidFill>
            <a:prstClr val="black">
              <a:alpha val="0"/>
            </a:prst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/>
          <a:lstStyle/>
          <a:p>
            <a:pPr algn="l"/>
            <a:r>
              <a:rPr sz="700" b="1" dirty="0">
                <a:solidFill>
                  <a:srgbClr val="808080"/>
                </a:solidFill>
                <a:latin typeface="Arial"/>
              </a:rPr>
              <a:t>Note: </a:t>
            </a:r>
            <a:r>
              <a:rPr sz="700" dirty="0">
                <a:solidFill>
                  <a:srgbClr val="808080"/>
                </a:solidFill>
                <a:latin typeface="Arial"/>
              </a:rPr>
              <a:t>Worldwide; As of June 25, 2014</a:t>
            </a:r>
          </a:p>
        </p:txBody>
      </p:sp>
      <p:graphicFrame>
        <p:nvGraphicFramePr>
          <p:cNvPr id="7" name="ChartObject"/>
          <p:cNvGraphicFramePr/>
          <p:nvPr>
            <p:extLst>
              <p:ext uri="{D42A27DB-BD31-4B8C-83A1-F6EECF244321}">
                <p14:modId xmlns:p14="http://schemas.microsoft.com/office/powerpoint/2010/main" val="1432640224"/>
              </p:ext>
            </p:extLst>
          </p:nvPr>
        </p:nvGraphicFramePr>
        <p:xfrm>
          <a:off x="0" y="1143000"/>
          <a:ext cx="8991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New shape"/>
          <p:cNvSpPr/>
          <p:nvPr/>
        </p:nvSpPr>
        <p:spPr>
          <a:xfrm>
            <a:off x="393700" y="6350000"/>
            <a:ext cx="6350000" cy="203200"/>
          </a:xfrm>
          <a:solidFill>
            <a:prstClr val="black">
              <a:alpha val="0"/>
            </a:prst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/>
          <a:lstStyle/>
          <a:p>
            <a:pPr algn="l"/>
            <a:r>
              <a:rPr sz="700" dirty="0">
                <a:solidFill>
                  <a:srgbClr val="808080"/>
                </a:solidFill>
                <a:latin typeface="Arial"/>
              </a:rPr>
              <a:t>Further information regarding this statistic can be found on </a:t>
            </a:r>
            <a:r>
              <a:rPr sz="700" dirty="0">
                <a:solidFill>
                  <a:srgbClr val="808080"/>
                </a:solidFill>
                <a:latin typeface="Arial"/>
                <a:hlinkClick r:id="" action="ppaction://noaction"/>
              </a:rPr>
              <a:t>page 8</a:t>
            </a:r>
            <a:r>
              <a:rPr sz="700" dirty="0">
                <a:solidFill>
                  <a:srgbClr val="808080"/>
                </a:solidFill>
                <a:latin typeface="Arial"/>
              </a:rPr>
              <a:t>.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4038600" y="2286000"/>
            <a:ext cx="1289050" cy="2286000"/>
          </a:xfrm>
          <a:prstGeom prst="ellipse">
            <a:avLst/>
          </a:prstGeom>
          <a:solidFill>
            <a:schemeClr val="accent1">
              <a:alpha val="17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39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0" cy="620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69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7258" cy="52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5334000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Sharp increases 1970s – 1990s;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Rise in White incarcerations in 2000s  </a:t>
            </a:r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458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Catalogue of explanations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1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and Economic Explanations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Structural</a:t>
            </a:r>
          </a:p>
          <a:p>
            <a:pPr lvl="1"/>
            <a:r>
              <a:rPr lang="en-US" dirty="0" smtClean="0"/>
              <a:t>Labor markets</a:t>
            </a:r>
          </a:p>
          <a:p>
            <a:pPr lvl="1"/>
            <a:r>
              <a:rPr lang="en-US" dirty="0" smtClean="0"/>
              <a:t>Schools (suspensions as pipelines to prison)</a:t>
            </a:r>
          </a:p>
          <a:p>
            <a:pPr lvl="1"/>
            <a:r>
              <a:rPr lang="en-US" dirty="0" smtClean="0"/>
              <a:t>Housing markets (segregated islands of isolation)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Behavioral</a:t>
            </a:r>
          </a:p>
          <a:p>
            <a:pPr lvl="1"/>
            <a:r>
              <a:rPr lang="en-US" dirty="0" smtClean="0"/>
              <a:t>Drug use and drug sales</a:t>
            </a:r>
          </a:p>
          <a:p>
            <a:pPr lvl="1"/>
            <a:r>
              <a:rPr lang="en-US" dirty="0" smtClean="0"/>
              <a:t>Theft and larceny</a:t>
            </a:r>
          </a:p>
          <a:p>
            <a:pPr lvl="1"/>
            <a:r>
              <a:rPr lang="en-US" dirty="0" smtClean="0"/>
              <a:t>Thrill seeking</a:t>
            </a:r>
          </a:p>
          <a:p>
            <a:pPr lvl="1"/>
            <a:r>
              <a:rPr lang="en-US" dirty="0" smtClean="0"/>
              <a:t>Anti-authoritarianism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480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M KEYNOTE ADDRESS, AUGUST 13 2014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SLM KEYNOTE ADDRESS, AUGUST 13 2014</Template>
  <TotalTime>25019</TotalTime>
  <Words>820</Words>
  <Application>Microsoft Office PowerPoint</Application>
  <PresentationFormat>On-screen Show (4:3)</PresentationFormat>
  <Paragraphs>170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SLM KEYNOTE ADDRESS, AUGUST 13 2014</vt:lpstr>
      <vt:lpstr>What Have We Learned about Incarceration and Race? Lessons from 30 years of Research Samuel L. Myers, Jr. University of Minnesota</vt:lpstr>
      <vt:lpstr>Overview </vt:lpstr>
      <vt:lpstr>Stylized facts</vt:lpstr>
      <vt:lpstr>Incarceration</vt:lpstr>
      <vt:lpstr>PowerPoint Presentation</vt:lpstr>
      <vt:lpstr>PowerPoint Presentation</vt:lpstr>
      <vt:lpstr>PowerPoint Presentation</vt:lpstr>
      <vt:lpstr>Catalogue of explanations</vt:lpstr>
      <vt:lpstr>Social and Economic Explanations</vt:lpstr>
      <vt:lpstr>Explanations</vt:lpstr>
      <vt:lpstr>PowerPoint Presentation</vt:lpstr>
      <vt:lpstr>Explanations (cont.)</vt:lpstr>
      <vt:lpstr>PowerPoint Presentation</vt:lpstr>
      <vt:lpstr>PowerPoint Presentation</vt:lpstr>
      <vt:lpstr>The (in)Efficiency of Racial Disparities in Incarceration</vt:lpstr>
      <vt:lpstr>The Problem</vt:lpstr>
      <vt:lpstr>Sources of Potential Inefficiency in Racial Disparities in Incarceration</vt:lpstr>
      <vt:lpstr>Sources of Potential Efficiencies of Racial Disparities in Incarceration</vt:lpstr>
      <vt:lpstr>Case Study: Federal Prison Parole</vt:lpstr>
      <vt:lpstr>The Context of the Debate</vt:lpstr>
      <vt:lpstr>Testing for discrimination in punishment</vt:lpstr>
      <vt:lpstr>PowerPoint Presentation</vt:lpstr>
      <vt:lpstr>PowerPoint Presentation</vt:lpstr>
      <vt:lpstr>PowerPoint Presentation</vt:lpstr>
      <vt:lpstr>PowerPoint Presentation</vt:lpstr>
      <vt:lpstr>(in)Efficiency Effects of Discrimination in Punishment</vt:lpstr>
      <vt:lpstr>Are racial disparities in incarceration due to racial disparities in drug arrests?</vt:lpstr>
      <vt:lpstr>Effects of Drug Arrests on Incarceration Rates</vt:lpstr>
      <vt:lpstr>Effects of Drug Arrests on Incarceration Rates</vt:lpstr>
      <vt:lpstr>The dire consequences</vt:lpstr>
      <vt:lpstr>Consequences</vt:lpstr>
      <vt:lpstr>Consequences</vt:lpstr>
      <vt:lpstr>Jobs Convicted Felons Cannot Hold</vt:lpstr>
      <vt:lpstr>Implications for the Future</vt:lpstr>
      <vt:lpstr>Thank you!</vt:lpstr>
    </vt:vector>
  </TitlesOfParts>
  <Company>University of Minnesota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L Myers Jr</dc:creator>
  <cp:lastModifiedBy>Samuel L Myers Jr</cp:lastModifiedBy>
  <cp:revision>30</cp:revision>
  <dcterms:created xsi:type="dcterms:W3CDTF">2015-03-29T12:04:40Z</dcterms:created>
  <dcterms:modified xsi:type="dcterms:W3CDTF">2016-01-01T03:15:16Z</dcterms:modified>
</cp:coreProperties>
</file>