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7" r:id="rId3"/>
    <p:sldId id="296" r:id="rId4"/>
    <p:sldId id="29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80" r:id="rId15"/>
    <p:sldId id="281" r:id="rId16"/>
    <p:sldId id="282" r:id="rId17"/>
    <p:sldId id="275" r:id="rId18"/>
    <p:sldId id="283" r:id="rId19"/>
    <p:sldId id="284" r:id="rId20"/>
    <p:sldId id="285" r:id="rId21"/>
    <p:sldId id="292" r:id="rId22"/>
    <p:sldId id="286" r:id="rId23"/>
    <p:sldId id="293" r:id="rId24"/>
    <p:sldId id="287" r:id="rId25"/>
    <p:sldId id="294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BC9EE"/>
    <a:srgbClr val="FADC17"/>
    <a:srgbClr val="747679"/>
    <a:srgbClr val="002663"/>
    <a:srgbClr val="00539F"/>
    <a:srgbClr val="0A2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6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376" y="-120"/>
      </p:cViewPr>
      <p:guideLst>
        <p:guide orient="horz" pos="3115"/>
        <p:guide pos="29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-39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747679"/>
              </a:solidFill>
              <a:latin typeface="Myriad Pro"/>
              <a:cs typeface="Myriad Pro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429E-EC0B-4F44-9BD8-16F3CE0ACBA6}" type="datetimeFigureOut">
              <a:rPr lang="en-US" smtClean="0">
                <a:solidFill>
                  <a:srgbClr val="747679"/>
                </a:solidFill>
                <a:latin typeface="Myriad Pro"/>
                <a:cs typeface="Myriad Pro"/>
              </a:rPr>
              <a:pPr/>
              <a:t>1/4/16</a:t>
            </a:fld>
            <a:endParaRPr lang="en-US">
              <a:solidFill>
                <a:srgbClr val="747679"/>
              </a:solidFill>
              <a:latin typeface="Myriad Pro"/>
              <a:cs typeface="Myriad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solidFill>
                <a:srgbClr val="747679"/>
              </a:solidFill>
              <a:latin typeface="Myriad Pro"/>
              <a:cs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248A1-9239-EB42-9EC6-0D3BCFAB888F}" type="slidenum">
              <a:rPr lang="en-US" smtClean="0">
                <a:solidFill>
                  <a:srgbClr val="747679"/>
                </a:solidFill>
                <a:latin typeface="Myriad Pro"/>
                <a:cs typeface="Myriad Pro"/>
              </a:rPr>
              <a:pPr/>
              <a:t>‹#›</a:t>
            </a:fld>
            <a:endParaRPr lang="en-US">
              <a:solidFill>
                <a:srgbClr val="747679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3644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747679"/>
                </a:solidFill>
                <a:latin typeface="Myriad Pro"/>
                <a:cs typeface="Myriad Pro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747679"/>
                </a:solidFill>
                <a:latin typeface="Myriad Pro"/>
                <a:cs typeface="Myriad Pro"/>
              </a:defRPr>
            </a:lvl1pPr>
          </a:lstStyle>
          <a:p>
            <a:fld id="{48F038B3-5E3A-8F44-9F64-D5112E9BBB59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747679"/>
                </a:solidFill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747679"/>
                </a:solidFill>
                <a:latin typeface="Myriad Pro"/>
                <a:cs typeface="Myriad Pro"/>
              </a:defRPr>
            </a:lvl1pPr>
          </a:lstStyle>
          <a:p>
            <a:fld id="{81CCE565-7642-2249-898E-EA4043F3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0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A2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erner-L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23" y="2367072"/>
            <a:ext cx="5777154" cy="887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0" y="4199297"/>
            <a:ext cx="6400801" cy="355363"/>
          </a:xfrm>
        </p:spPr>
        <p:txBody>
          <a:bodyPr>
            <a:normAutofit/>
          </a:bodyPr>
          <a:lstStyle>
            <a:lvl1pPr algn="l">
              <a:defRPr sz="2400" b="0" i="0">
                <a:solidFill>
                  <a:schemeClr val="bg2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1" y="4611070"/>
            <a:ext cx="6400800" cy="100196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9BC9EE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BC9EE"/>
                </a:solidFill>
                <a:latin typeface="Myriad Pro"/>
                <a:cs typeface="Myriad Pro"/>
              </a:defRPr>
            </a:lvl1pPr>
          </a:lstStyle>
          <a:p>
            <a:fld id="{270988C4-A24B-BB49-993B-8D7E51DF779F}" type="datetimeFigureOut">
              <a:rPr lang="en-US" smtClean="0"/>
              <a:pPr/>
              <a:t>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BC9EE"/>
                </a:solidFill>
                <a:latin typeface="Myriad Pro"/>
                <a:cs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BC9EE"/>
                </a:solidFill>
                <a:latin typeface="Myriad Pro"/>
                <a:cs typeface="Myriad Pro"/>
              </a:defRPr>
            </a:lvl1pPr>
          </a:lstStyle>
          <a:p>
            <a:fld id="{FCF739D9-94EA-EB42-8B9C-41439F88629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88343" y="4151375"/>
            <a:ext cx="6755657" cy="0"/>
          </a:xfrm>
          <a:prstGeom prst="line">
            <a:avLst/>
          </a:prstGeom>
          <a:ln>
            <a:solidFill>
              <a:srgbClr val="FADC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8053"/>
            <a:ext cx="8229600" cy="1143000"/>
          </a:xfrm>
        </p:spPr>
        <p:txBody>
          <a:bodyPr/>
          <a:lstStyle>
            <a:lvl1pPr>
              <a:defRPr b="1" i="0">
                <a:solidFill>
                  <a:srgbClr val="00539F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502"/>
            <a:ext cx="8229600" cy="3474148"/>
          </a:xfrm>
        </p:spPr>
        <p:txBody>
          <a:bodyPr/>
          <a:lstStyle>
            <a:lvl1pPr>
              <a:buClr>
                <a:srgbClr val="00539F"/>
              </a:buClr>
              <a:defRPr>
                <a:solidFill>
                  <a:srgbClr val="002663"/>
                </a:solidFill>
                <a:latin typeface="Myriad Pro"/>
                <a:cs typeface="Myriad Pro"/>
              </a:defRPr>
            </a:lvl1pPr>
            <a:lvl2pPr>
              <a:buClr>
                <a:srgbClr val="00539F"/>
              </a:buClr>
              <a:defRPr>
                <a:solidFill>
                  <a:srgbClr val="002663"/>
                </a:solidFill>
                <a:latin typeface="Myriad Pro"/>
                <a:cs typeface="Myriad Pro"/>
              </a:defRPr>
            </a:lvl2pPr>
            <a:lvl3pPr>
              <a:buClr>
                <a:srgbClr val="00539F"/>
              </a:buClr>
              <a:defRPr>
                <a:solidFill>
                  <a:srgbClr val="002663"/>
                </a:solidFill>
                <a:latin typeface="Myriad Pro"/>
                <a:cs typeface="Myriad Pro"/>
              </a:defRPr>
            </a:lvl3pPr>
            <a:lvl4pPr>
              <a:buClr>
                <a:srgbClr val="00539F"/>
              </a:buClr>
              <a:defRPr>
                <a:solidFill>
                  <a:srgbClr val="002663"/>
                </a:solidFill>
                <a:latin typeface="Myriad Pro"/>
                <a:cs typeface="Myriad Pro"/>
              </a:defRPr>
            </a:lvl4pPr>
            <a:lvl5pPr>
              <a:buClr>
                <a:srgbClr val="00539F"/>
              </a:buClr>
              <a:defRPr>
                <a:solidFill>
                  <a:srgbClr val="002663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47679"/>
                </a:solidFill>
                <a:latin typeface="Myriad Pro"/>
                <a:cs typeface="Myriad Pro"/>
              </a:defRPr>
            </a:lvl1pPr>
          </a:lstStyle>
          <a:p>
            <a:fld id="{270988C4-A24B-BB49-993B-8D7E51DF779F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47679"/>
                </a:solidFill>
                <a:latin typeface="Myriad Pro"/>
                <a:cs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47679"/>
                </a:solidFill>
                <a:latin typeface="Myriad Pro"/>
                <a:cs typeface="Myriad Pro"/>
              </a:defRPr>
            </a:lvl1pPr>
          </a:lstStyle>
          <a:p>
            <a:fld id="{FCF739D9-94EA-EB42-8B9C-41439F886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390"/>
            <a:ext cx="8229600" cy="1143000"/>
          </a:xfrm>
        </p:spPr>
        <p:txBody>
          <a:bodyPr/>
          <a:lstStyle>
            <a:lvl1pPr>
              <a:defRPr b="1" i="0">
                <a:latin typeface="Myriad Pro Semibold"/>
                <a:cs typeface="Myriad Pro Semi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48952"/>
            <a:ext cx="4038600" cy="3552003"/>
          </a:xfrm>
        </p:spPr>
        <p:txBody>
          <a:bodyPr/>
          <a:lstStyle>
            <a:lvl1pPr>
              <a:buClr>
                <a:srgbClr val="00539F"/>
              </a:buClr>
              <a:defRPr sz="2800" b="0" i="0">
                <a:solidFill>
                  <a:srgbClr val="002663"/>
                </a:solidFill>
                <a:latin typeface="Myriad Pro"/>
                <a:cs typeface="Myriad Pro"/>
              </a:defRPr>
            </a:lvl1pPr>
            <a:lvl2pPr>
              <a:buClr>
                <a:srgbClr val="00539F"/>
              </a:buClr>
              <a:defRPr sz="2400" b="0" i="0">
                <a:solidFill>
                  <a:srgbClr val="002663"/>
                </a:solidFill>
                <a:latin typeface="Myriad Pro"/>
                <a:cs typeface="Myriad Pro"/>
              </a:defRPr>
            </a:lvl2pPr>
            <a:lvl3pPr>
              <a:buClr>
                <a:srgbClr val="00539F"/>
              </a:buClr>
              <a:defRPr sz="2000" b="0" i="0">
                <a:solidFill>
                  <a:srgbClr val="002663"/>
                </a:solidFill>
                <a:latin typeface="Myriad Pro"/>
                <a:cs typeface="Myriad Pro"/>
              </a:defRPr>
            </a:lvl3pPr>
            <a:lvl4pPr>
              <a:buClr>
                <a:srgbClr val="00539F"/>
              </a:buClr>
              <a:defRPr sz="1800" b="0" i="0">
                <a:solidFill>
                  <a:srgbClr val="002663"/>
                </a:solidFill>
                <a:latin typeface="Myriad Pro"/>
                <a:cs typeface="Myriad Pro"/>
              </a:defRPr>
            </a:lvl4pPr>
            <a:lvl5pPr>
              <a:buClr>
                <a:srgbClr val="00539F"/>
              </a:buClr>
              <a:defRPr sz="1800" b="0" i="0">
                <a:solidFill>
                  <a:srgbClr val="002663"/>
                </a:solidFill>
                <a:latin typeface="Myriad Pro"/>
                <a:cs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48952"/>
            <a:ext cx="4038600" cy="3552003"/>
          </a:xfrm>
        </p:spPr>
        <p:txBody>
          <a:bodyPr/>
          <a:lstStyle>
            <a:lvl1pPr>
              <a:buClr>
                <a:srgbClr val="00539F"/>
              </a:buClr>
              <a:defRPr sz="2800">
                <a:solidFill>
                  <a:srgbClr val="002663"/>
                </a:solidFill>
                <a:latin typeface="Myriad Pro"/>
                <a:cs typeface="Myriad Pro"/>
              </a:defRPr>
            </a:lvl1pPr>
            <a:lvl2pPr>
              <a:buClr>
                <a:srgbClr val="00539F"/>
              </a:buClr>
              <a:defRPr sz="2400">
                <a:solidFill>
                  <a:srgbClr val="002663"/>
                </a:solidFill>
                <a:latin typeface="Myriad Pro"/>
                <a:cs typeface="Myriad Pro"/>
              </a:defRPr>
            </a:lvl2pPr>
            <a:lvl3pPr>
              <a:buClr>
                <a:srgbClr val="00539F"/>
              </a:buClr>
              <a:defRPr sz="2000">
                <a:solidFill>
                  <a:srgbClr val="002663"/>
                </a:solidFill>
                <a:latin typeface="Myriad Pro"/>
                <a:cs typeface="Myriad Pro"/>
              </a:defRPr>
            </a:lvl3pPr>
            <a:lvl4pPr>
              <a:buClr>
                <a:srgbClr val="00539F"/>
              </a:buClr>
              <a:defRPr sz="1800">
                <a:solidFill>
                  <a:srgbClr val="002663"/>
                </a:solidFill>
                <a:latin typeface="Myriad Pro"/>
                <a:cs typeface="Myriad Pro"/>
              </a:defRPr>
            </a:lvl4pPr>
            <a:lvl5pPr>
              <a:buClr>
                <a:srgbClr val="00539F"/>
              </a:buClr>
              <a:defRPr sz="1800">
                <a:solidFill>
                  <a:srgbClr val="002663"/>
                </a:solidFill>
                <a:latin typeface="Myriad Pro"/>
                <a:cs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88C4-A24B-BB49-993B-8D7E51DF779F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39D9-94EA-EB42-8B9C-41439F886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D94-56E4-BA46-AAEA-4EA9C2BCA35D}" type="datetimeFigureOut">
              <a:rPr lang="en-US" smtClean="0"/>
              <a:t>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B8E-C97C-FA4E-9DDD-7D5A180C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D94-56E4-BA46-AAEA-4EA9C2BCA35D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B8E-C97C-FA4E-9DDD-7D5A180C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1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9604"/>
            <a:ext cx="8229600" cy="1143000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1700"/>
            <a:ext cx="8229600" cy="4115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47679"/>
                </a:solidFill>
                <a:latin typeface="Myriad Pro"/>
                <a:cs typeface="Myriad Pro"/>
              </a:defRPr>
            </a:lvl1pPr>
          </a:lstStyle>
          <a:p>
            <a:fld id="{270988C4-A24B-BB49-993B-8D7E51DF779F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47679"/>
                </a:solidFill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47679"/>
                </a:solidFill>
                <a:latin typeface="Myriad Pro"/>
                <a:cs typeface="Myriad Pro"/>
              </a:defRPr>
            </a:lvl1pPr>
          </a:lstStyle>
          <a:p>
            <a:fld id="{FCF739D9-94EA-EB42-8B9C-41439F886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 xmlns:p14="http://schemas.microsoft.com/office/powerpoint/2010/main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0539F"/>
          </a:solidFill>
          <a:latin typeface="Myriad Pro Semibold"/>
          <a:ea typeface="+mj-ea"/>
          <a:cs typeface="Myriad Pro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539F"/>
        </a:buClr>
        <a:buFont typeface="Arial"/>
        <a:buChar char="•"/>
        <a:defRPr sz="3200" kern="1200">
          <a:solidFill>
            <a:srgbClr val="002663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539F"/>
        </a:buClr>
        <a:buFont typeface="Arial"/>
        <a:buChar char="–"/>
        <a:defRPr sz="2800" kern="1200">
          <a:solidFill>
            <a:srgbClr val="002663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539F"/>
        </a:buClr>
        <a:buFont typeface="Arial"/>
        <a:buChar char="•"/>
        <a:defRPr sz="2400" kern="1200">
          <a:solidFill>
            <a:srgbClr val="002663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539F"/>
        </a:buClr>
        <a:buFont typeface="Arial"/>
        <a:buChar char="–"/>
        <a:defRPr sz="2000" kern="1200">
          <a:solidFill>
            <a:srgbClr val="002663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539F"/>
        </a:buClr>
        <a:buFont typeface="Arial"/>
        <a:buChar char="»"/>
        <a:defRPr sz="2000" kern="1200">
          <a:solidFill>
            <a:srgbClr val="002663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Word_Document8.docx"/><Relationship Id="rId5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0" y="4199297"/>
            <a:ext cx="6400801" cy="12553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effect of financial incentives on instructional resource allocation: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framed field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0" y="5840215"/>
            <a:ext cx="6400800" cy="498969"/>
          </a:xfrm>
        </p:spPr>
        <p:txBody>
          <a:bodyPr>
            <a:noAutofit/>
          </a:bodyPr>
          <a:lstStyle/>
          <a:p>
            <a:r>
              <a:rPr lang="en-US" sz="2400" dirty="0" smtClean="0"/>
              <a:t>Austin S. Jennings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Control: </a:t>
            </a:r>
          </a:p>
          <a:p>
            <a:pPr indent="0">
              <a:lnSpc>
                <a:spcPct val="50000"/>
              </a:lnSpc>
              <a:buNone/>
            </a:pPr>
            <a:r>
              <a:rPr lang="en-US" dirty="0" smtClean="0"/>
              <a:t>constant salary of E$40,000 ($0.50)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Treatment: </a:t>
            </a:r>
          </a:p>
          <a:p>
            <a:pPr indent="0">
              <a:lnSpc>
                <a:spcPct val="50000"/>
              </a:lnSpc>
              <a:buNone/>
            </a:pPr>
            <a:r>
              <a:rPr lang="en-US" dirty="0" smtClean="0"/>
              <a:t>financial incentive up to E$15,500 ($0.65)</a:t>
            </a:r>
          </a:p>
        </p:txBody>
      </p:sp>
      <p:pic>
        <p:nvPicPr>
          <p:cNvPr id="5" name="Picture 4" descr="Treatment Bonus Tab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23333" r="6733" b="21578"/>
          <a:stretch/>
        </p:blipFill>
        <p:spPr>
          <a:xfrm>
            <a:off x="1548840" y="3896020"/>
            <a:ext cx="6086734" cy="29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196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72317" y="253998"/>
            <a:ext cx="982869" cy="4980615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8315" y="728869"/>
            <a:ext cx="982869" cy="45057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93274" y="728869"/>
            <a:ext cx="982869" cy="45057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80405" y="253998"/>
            <a:ext cx="850555" cy="5742609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6314" y="121477"/>
            <a:ext cx="3823048" cy="5024783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359" y="242955"/>
            <a:ext cx="982869" cy="4903305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3096" y="5210314"/>
            <a:ext cx="1835223" cy="516835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1359" y="6073913"/>
            <a:ext cx="4816960" cy="753167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reatment Interface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9" t="81029" r="24589" b="4800"/>
          <a:stretch/>
        </p:blipFill>
        <p:spPr>
          <a:xfrm>
            <a:off x="5908261" y="5554870"/>
            <a:ext cx="982869" cy="9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6961813" y="315844"/>
            <a:ext cx="1009371" cy="364435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93274" y="315844"/>
            <a:ext cx="1009371" cy="364435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81759" y="5435602"/>
            <a:ext cx="1009371" cy="1013789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55186" y="5565913"/>
            <a:ext cx="1009371" cy="3644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964557" y="5974519"/>
            <a:ext cx="1009371" cy="852561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908260" y="5435602"/>
            <a:ext cx="982869" cy="1013789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4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968"/>
              </a:spcBef>
            </a:pPr>
            <a:endParaRPr lang="en-US" sz="100" dirty="0" smtClean="0"/>
          </a:p>
          <a:p>
            <a:pPr>
              <a:spcBef>
                <a:spcPts val="1968"/>
              </a:spcBef>
            </a:pPr>
            <a:r>
              <a:rPr lang="en-US" dirty="0" smtClean="0"/>
              <a:t>Three-level hierarchical generalized linear model predicting the probability a student receives at least one unit of instruction</a:t>
            </a:r>
          </a:p>
          <a:p>
            <a:pPr>
              <a:spcBef>
                <a:spcPts val="1968"/>
              </a:spcBef>
            </a:pPr>
            <a:r>
              <a:rPr lang="en-US" dirty="0" smtClean="0"/>
              <a:t>Reduce </a:t>
            </a:r>
            <a:r>
              <a:rPr lang="en-US" dirty="0"/>
              <a:t>cluster bias in parameter estimates and </a:t>
            </a:r>
            <a:r>
              <a:rPr lang="en-US" dirty="0" smtClean="0"/>
              <a:t>correct </a:t>
            </a:r>
            <a:r>
              <a:rPr lang="en-US" dirty="0"/>
              <a:t>standard errors for the non-independence of structural </a:t>
            </a:r>
            <a:r>
              <a:rPr lang="en-US" dirty="0" smtClean="0"/>
              <a:t>data </a:t>
            </a:r>
          </a:p>
          <a:p>
            <a:pPr>
              <a:spcBef>
                <a:spcPts val="1968"/>
              </a:spcBef>
            </a:pPr>
            <a:r>
              <a:rPr lang="en-US" dirty="0" smtClean="0"/>
              <a:t>Students nested within classrooms nested within teachers</a:t>
            </a:r>
          </a:p>
        </p:txBody>
      </p:sp>
    </p:spTree>
    <p:extLst>
      <p:ext uri="{BB962C8B-B14F-4D97-AF65-F5344CB8AC3E}">
        <p14:creationId xmlns:p14="http://schemas.microsoft.com/office/powerpoint/2010/main" val="17299082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558" y="2143306"/>
            <a:ext cx="8653669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marR="0" indent="-4524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η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= 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000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100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101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 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 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endParaRPr lang="en-US" sz="2800" i="1" dirty="0" smtClean="0">
              <a:solidFill>
                <a:srgbClr val="002663"/>
              </a:solidFill>
              <a:latin typeface="Times"/>
              <a:ea typeface="Times New Roman"/>
              <a:cs typeface="Times New Roman"/>
            </a:endParaRPr>
          </a:p>
          <a:p>
            <a:pPr marL="452438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400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500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r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u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00k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</a:t>
            </a:r>
            <a:endParaRPr lang="en-US" sz="1200" dirty="0">
              <a:solidFill>
                <a:srgbClr val="002663"/>
              </a:solidFill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448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558" y="2150924"/>
            <a:ext cx="8653669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marR="0" indent="-4524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η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= 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000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100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101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 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 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endParaRPr lang="en-US" sz="2800" i="1" dirty="0" smtClean="0">
              <a:solidFill>
                <a:srgbClr val="002663"/>
              </a:solidFill>
              <a:latin typeface="Times"/>
              <a:ea typeface="Times New Roman"/>
              <a:cs typeface="Times New Roman"/>
            </a:endParaRPr>
          </a:p>
          <a:p>
            <a:pPr marL="452438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400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500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3180FF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r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u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00k</a:t>
            </a:r>
            <a:r>
              <a:rPr lang="en-US" sz="2800" i="1" dirty="0">
                <a:solidFill>
                  <a:srgbClr val="000000"/>
                </a:solidFill>
                <a:latin typeface="Times"/>
                <a:ea typeface="Times New Roman"/>
                <a:cs typeface="Times New Roman"/>
              </a:rPr>
              <a:t> </a:t>
            </a:r>
            <a:endParaRPr lang="en-US" sz="1200" dirty="0">
              <a:solidFill>
                <a:srgbClr val="000000"/>
              </a:solidFill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076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419" y="2150924"/>
            <a:ext cx="8653669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marR="0" indent="-4524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η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= 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000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chemeClr val="accent4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chemeClr val="accent4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100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101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 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 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chemeClr val="accent4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chemeClr val="accent4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chemeClr val="accent4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chemeClr val="accent4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chemeClr val="accent4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endParaRPr lang="en-US" sz="2800" i="1" dirty="0" smtClean="0">
              <a:solidFill>
                <a:srgbClr val="002663"/>
              </a:solidFill>
              <a:latin typeface="Times"/>
              <a:ea typeface="Times New Roman"/>
              <a:cs typeface="Times New Roman"/>
            </a:endParaRPr>
          </a:p>
          <a:p>
            <a:pPr marL="452438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EF8200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EF8200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EF8200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EF8200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rgbClr val="EF8200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400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500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r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u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00k</a:t>
            </a:r>
            <a:r>
              <a:rPr lang="en-US" sz="2800" i="1" dirty="0">
                <a:solidFill>
                  <a:srgbClr val="000000"/>
                </a:solidFill>
                <a:latin typeface="Times"/>
                <a:ea typeface="Times New Roman"/>
                <a:cs typeface="Times New Roman"/>
              </a:rPr>
              <a:t> </a:t>
            </a:r>
            <a:endParaRPr lang="en-US" sz="1200" dirty="0">
              <a:solidFill>
                <a:srgbClr val="000000"/>
              </a:solidFill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076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419" y="2150924"/>
            <a:ext cx="8653669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marR="0" indent="-4524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η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= 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000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100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101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 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 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210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endParaRPr lang="en-US" sz="2800" i="1" dirty="0" smtClean="0">
              <a:solidFill>
                <a:srgbClr val="002663"/>
              </a:solidFill>
              <a:latin typeface="Times"/>
              <a:ea typeface="Times New Roman"/>
              <a:cs typeface="Times New Roman"/>
            </a:endParaRPr>
          </a:p>
          <a:p>
            <a:pPr marL="452438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301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incentive</a:t>
            </a:r>
            <a:r>
              <a:rPr lang="en-US" i="1" baseline="-250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"/>
                <a:ea typeface="Times New Roman"/>
                <a:cs typeface="Times New Roman"/>
              </a:rPr>
              <a:t>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310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detailed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 smtClean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400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partial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γ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500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(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threshold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*</a:t>
            </a:r>
            <a:r>
              <a:rPr lang="en-US" sz="2800" i="1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adequate</a:t>
            </a:r>
            <a:r>
              <a:rPr lang="en-US" i="1" baseline="-25000" dirty="0" err="1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ijk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)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r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0jk</a:t>
            </a:r>
            <a:r>
              <a:rPr lang="en-US" sz="28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+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u</a:t>
            </a:r>
            <a:r>
              <a:rPr lang="en-US" i="1" baseline="-25000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00k</a:t>
            </a:r>
            <a:r>
              <a:rPr lang="en-US" sz="2800" i="1" dirty="0">
                <a:solidFill>
                  <a:srgbClr val="002663"/>
                </a:solidFill>
                <a:latin typeface="Times"/>
                <a:ea typeface="Times New Roman"/>
                <a:cs typeface="Times New Roman"/>
              </a:rPr>
              <a:t> </a:t>
            </a:r>
            <a:endParaRPr lang="en-US" sz="1200" dirty="0">
              <a:solidFill>
                <a:srgbClr val="002663"/>
              </a:solidFill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076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677982"/>
              </p:ext>
            </p:extLst>
          </p:nvPr>
        </p:nvGraphicFramePr>
        <p:xfrm>
          <a:off x="269875" y="1009036"/>
          <a:ext cx="8594725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4" imgW="6197600" imgH="4305300" progId="Word.Document.12">
                  <p:embed/>
                </p:oleObj>
              </mc:Choice>
              <mc:Fallback>
                <p:oleObj name="Document" r:id="rId4" imgW="6197600" imgH="430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5" y="1009036"/>
                        <a:ext cx="8594725" cy="597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3895" y="6448163"/>
            <a:ext cx="659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Note: *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Calibri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&lt; .05, ** p &lt; .01, *** p &lt; .001; MCRM = multilevel random coefficient model.</a:t>
            </a:r>
            <a:endParaRPr lang="en-US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5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885123"/>
              </p:ext>
            </p:extLst>
          </p:nvPr>
        </p:nvGraphicFramePr>
        <p:xfrm>
          <a:off x="269875" y="1003690"/>
          <a:ext cx="8594725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Document" r:id="rId4" imgW="6197600" imgH="2857500" progId="Word.Document.12">
                  <p:embed/>
                </p:oleObj>
              </mc:Choice>
              <mc:Fallback>
                <p:oleObj name="Document" r:id="rId4" imgW="61976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5" y="1003690"/>
                        <a:ext cx="8594725" cy="396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3895" y="4440983"/>
            <a:ext cx="659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Note: *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Calibri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&lt; .05, ** p &lt; .01, *** p &lt; .001; MCRM = multilevel random coefficient model.</a:t>
            </a:r>
            <a:endParaRPr lang="en-US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2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51906"/>
              </p:ext>
            </p:extLst>
          </p:nvPr>
        </p:nvGraphicFramePr>
        <p:xfrm>
          <a:off x="269875" y="1003690"/>
          <a:ext cx="8594725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Document" r:id="rId4" imgW="6197600" imgH="2857500" progId="Word.Document.12">
                  <p:embed/>
                </p:oleObj>
              </mc:Choice>
              <mc:Fallback>
                <p:oleObj name="Document" r:id="rId4" imgW="61976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5" y="1003690"/>
                        <a:ext cx="8594725" cy="396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3895" y="4440983"/>
            <a:ext cx="659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Note: *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Calibri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&lt; .05, ** p &lt; .01, *** p &lt; .001; MCRM = multilevel random coefficient model.</a:t>
            </a:r>
            <a:endParaRPr lang="en-US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895" y="4962925"/>
            <a:ext cx="8560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663"/>
                </a:solidFill>
              </a:rPr>
              <a:t>Given financial incentives, pre</a:t>
            </a:r>
            <a:r>
              <a:rPr lang="en-US" sz="2800" dirty="0">
                <a:solidFill>
                  <a:srgbClr val="002663"/>
                </a:solidFill>
              </a:rPr>
              <a:t>-service teachers are </a:t>
            </a:r>
            <a:r>
              <a:rPr lang="en-US" sz="2800" dirty="0" smtClean="0">
                <a:solidFill>
                  <a:srgbClr val="002663"/>
                </a:solidFill>
              </a:rPr>
              <a:t>47% </a:t>
            </a:r>
            <a:r>
              <a:rPr lang="en-US" sz="2800" dirty="0">
                <a:solidFill>
                  <a:srgbClr val="002663"/>
                </a:solidFill>
              </a:rPr>
              <a:t>less likely to allocate at least one unit of instruction to the average </a:t>
            </a:r>
            <a:r>
              <a:rPr lang="en-US" sz="2800" dirty="0" smtClean="0">
                <a:solidFill>
                  <a:srgbClr val="002663"/>
                </a:solidFill>
              </a:rPr>
              <a:t>student. </a:t>
            </a:r>
            <a:endParaRPr lang="en-US" sz="2800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Financial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502"/>
            <a:ext cx="8229600" cy="4830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Project on Incentives in </a:t>
            </a:r>
            <a:r>
              <a:rPr lang="en-US" dirty="0" smtClean="0"/>
              <a:t>Teaching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Schoolwide</a:t>
            </a:r>
            <a:r>
              <a:rPr lang="en-US" dirty="0" smtClean="0"/>
              <a:t> </a:t>
            </a:r>
            <a:r>
              <a:rPr lang="en-US" dirty="0"/>
              <a:t>Performance Bonus </a:t>
            </a:r>
            <a:r>
              <a:rPr lang="en-US" dirty="0" smtClean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1838751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41798"/>
              </p:ext>
            </p:extLst>
          </p:nvPr>
        </p:nvGraphicFramePr>
        <p:xfrm>
          <a:off x="269875" y="1003690"/>
          <a:ext cx="8594725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Document" r:id="rId4" imgW="6197600" imgH="2857500" progId="Word.Document.12">
                  <p:embed/>
                </p:oleObj>
              </mc:Choice>
              <mc:Fallback>
                <p:oleObj name="Document" r:id="rId4" imgW="61976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5" y="1003690"/>
                        <a:ext cx="8594725" cy="396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3895" y="4440983"/>
            <a:ext cx="659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Note: *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Calibri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&lt; .05, ** p &lt; .01, *** p &lt; .001; MCRM = multilevel random coefficient model.</a:t>
            </a:r>
            <a:endParaRPr lang="en-US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894" y="4966757"/>
            <a:ext cx="8840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663"/>
                </a:solidFill>
              </a:rPr>
              <a:t>Pre-service teachers are 11% less likely to allocate at least one unit of instruction to the average student given a one unit increase in threshold distance. </a:t>
            </a:r>
            <a:endParaRPr lang="en-US" sz="2800" dirty="0" smtClean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271505"/>
              </p:ext>
            </p:extLst>
          </p:nvPr>
        </p:nvGraphicFramePr>
        <p:xfrm>
          <a:off x="269875" y="1003690"/>
          <a:ext cx="8594725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4" imgW="6197600" imgH="2857500" progId="Word.Document.12">
                  <p:embed/>
                </p:oleObj>
              </mc:Choice>
              <mc:Fallback>
                <p:oleObj name="Document" r:id="rId4" imgW="61976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5" y="1003690"/>
                        <a:ext cx="8594725" cy="396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3895" y="4440983"/>
            <a:ext cx="659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Note: *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Calibri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&lt; .05, ** p &lt; .01, *** p &lt; .001; MCRM = multilevel random coefficient model.</a:t>
            </a:r>
            <a:endParaRPr lang="en-US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894" y="4966757"/>
            <a:ext cx="8840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663"/>
                </a:solidFill>
              </a:rPr>
              <a:t>This relationship increases to a 69</a:t>
            </a:r>
            <a:r>
              <a:rPr lang="en-US" sz="2800" dirty="0" smtClean="0">
                <a:solidFill>
                  <a:srgbClr val="002663"/>
                </a:solidFill>
              </a:rPr>
              <a:t>% </a:t>
            </a:r>
            <a:r>
              <a:rPr lang="en-US" sz="2800" dirty="0" smtClean="0">
                <a:solidFill>
                  <a:srgbClr val="002663"/>
                </a:solidFill>
              </a:rPr>
              <a:t>reduction in probability for teachers earning financial incentives. </a:t>
            </a:r>
            <a:endParaRPr lang="en-US" sz="2800" dirty="0" smtClean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856214"/>
              </p:ext>
            </p:extLst>
          </p:nvPr>
        </p:nvGraphicFramePr>
        <p:xfrm>
          <a:off x="269875" y="1003690"/>
          <a:ext cx="8594725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Document" r:id="rId4" imgW="6197600" imgH="2857500" progId="Word.Document.12">
                  <p:embed/>
                </p:oleObj>
              </mc:Choice>
              <mc:Fallback>
                <p:oleObj name="Document" r:id="rId4" imgW="61976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5" y="1003690"/>
                        <a:ext cx="8594725" cy="396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3895" y="4440983"/>
            <a:ext cx="659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Note: *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Calibri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&lt; .05, ** p &lt; .01, *** p &lt; .001; MCRM = multilevel random coefficient model.</a:t>
            </a:r>
            <a:endParaRPr lang="en-US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874" y="4961755"/>
            <a:ext cx="8594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663"/>
                </a:solidFill>
              </a:rPr>
              <a:t>Pre-service teachers are 57% less likely to allocate at least one unit of instruction to the average student with a </a:t>
            </a:r>
            <a:r>
              <a:rPr lang="en-US" sz="2800" dirty="0" smtClean="0">
                <a:solidFill>
                  <a:srgbClr val="002663"/>
                </a:solidFill>
              </a:rPr>
              <a:t>partial initial </a:t>
            </a:r>
            <a:r>
              <a:rPr lang="en-US" sz="2800" dirty="0">
                <a:solidFill>
                  <a:srgbClr val="002663"/>
                </a:solidFill>
              </a:rPr>
              <a:t>understanding. </a:t>
            </a:r>
            <a:endParaRPr lang="en-US" sz="2800" dirty="0" smtClean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68133"/>
              </p:ext>
            </p:extLst>
          </p:nvPr>
        </p:nvGraphicFramePr>
        <p:xfrm>
          <a:off x="269875" y="1003690"/>
          <a:ext cx="8594725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4" imgW="6197600" imgH="2857500" progId="Word.Document.12">
                  <p:embed/>
                </p:oleObj>
              </mc:Choice>
              <mc:Fallback>
                <p:oleObj name="Document" r:id="rId4" imgW="61976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5" y="1003690"/>
                        <a:ext cx="8594725" cy="396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3895" y="4440983"/>
            <a:ext cx="659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Note: *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Calibri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&lt; .05, ** p &lt; .01, *** p &lt; .001; MCRM = multilevel random coefficient model.</a:t>
            </a:r>
            <a:endParaRPr lang="en-US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874" y="4961755"/>
            <a:ext cx="8594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663"/>
                </a:solidFill>
              </a:rPr>
              <a:t>Given financial incentives, pre-service teachers are 4.8 </a:t>
            </a:r>
            <a:r>
              <a:rPr lang="en-US" sz="2800" dirty="0" smtClean="0">
                <a:solidFill>
                  <a:srgbClr val="002663"/>
                </a:solidFill>
              </a:rPr>
              <a:t>times more likely </a:t>
            </a:r>
            <a:r>
              <a:rPr lang="en-US" sz="2800" dirty="0">
                <a:solidFill>
                  <a:srgbClr val="002663"/>
                </a:solidFill>
              </a:rPr>
              <a:t>to allocate at least one unit of instruction to the average student with a </a:t>
            </a:r>
            <a:r>
              <a:rPr lang="en-US" sz="2800" dirty="0" smtClean="0">
                <a:solidFill>
                  <a:srgbClr val="002663"/>
                </a:solidFill>
              </a:rPr>
              <a:t>partial </a:t>
            </a:r>
            <a:r>
              <a:rPr lang="en-US" sz="2800" dirty="0">
                <a:solidFill>
                  <a:srgbClr val="002663"/>
                </a:solidFill>
              </a:rPr>
              <a:t>initial understanding. </a:t>
            </a:r>
            <a:endParaRPr lang="en-US" sz="2800" dirty="0" smtClean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137794"/>
              </p:ext>
            </p:extLst>
          </p:nvPr>
        </p:nvGraphicFramePr>
        <p:xfrm>
          <a:off x="269875" y="1003690"/>
          <a:ext cx="8594725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Document" r:id="rId4" imgW="6197600" imgH="2857500" progId="Word.Document.12">
                  <p:embed/>
                </p:oleObj>
              </mc:Choice>
              <mc:Fallback>
                <p:oleObj name="Document" r:id="rId4" imgW="61976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5" y="1003690"/>
                        <a:ext cx="8594725" cy="396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3895" y="4440983"/>
            <a:ext cx="659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Note: *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Calibri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&lt; .05, ** p &lt; .01, *** p &lt; .001; MCRM = multilevel random coefficient model.</a:t>
            </a:r>
            <a:endParaRPr lang="en-US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874" y="4961755"/>
            <a:ext cx="8594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663"/>
                </a:solidFill>
              </a:rPr>
              <a:t>Pre-service teachers are </a:t>
            </a:r>
            <a:r>
              <a:rPr lang="en-US" sz="2800" dirty="0" smtClean="0">
                <a:solidFill>
                  <a:srgbClr val="002663"/>
                </a:solidFill>
              </a:rPr>
              <a:t>79% </a:t>
            </a:r>
            <a:r>
              <a:rPr lang="en-US" sz="2800" dirty="0">
                <a:solidFill>
                  <a:srgbClr val="002663"/>
                </a:solidFill>
              </a:rPr>
              <a:t>less likely to allocate at least one unit of instruction to the average student with a </a:t>
            </a:r>
            <a:r>
              <a:rPr lang="en-US" sz="2800" dirty="0" smtClean="0">
                <a:solidFill>
                  <a:srgbClr val="002663"/>
                </a:solidFill>
              </a:rPr>
              <a:t>adequate initial </a:t>
            </a:r>
            <a:r>
              <a:rPr lang="en-US" sz="2800" dirty="0">
                <a:solidFill>
                  <a:srgbClr val="002663"/>
                </a:solidFill>
              </a:rPr>
              <a:t>understanding. </a:t>
            </a:r>
            <a:endParaRPr lang="en-US" sz="2800" dirty="0" smtClean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775978"/>
              </p:ext>
            </p:extLst>
          </p:nvPr>
        </p:nvGraphicFramePr>
        <p:xfrm>
          <a:off x="269875" y="1003690"/>
          <a:ext cx="8594725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4" imgW="6197600" imgH="2857500" progId="Word.Document.12">
                  <p:embed/>
                </p:oleObj>
              </mc:Choice>
              <mc:Fallback>
                <p:oleObj name="Document" r:id="rId4" imgW="61976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5" y="1003690"/>
                        <a:ext cx="8594725" cy="396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3895" y="4440983"/>
            <a:ext cx="659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Note: *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Calibri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&lt; .05, ** p &lt; .01, *** p &lt; .001; MCRM = multilevel random coefficient model.</a:t>
            </a:r>
            <a:endParaRPr lang="en-US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874" y="4961755"/>
            <a:ext cx="8594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663"/>
                </a:solidFill>
              </a:rPr>
              <a:t>Given financial incentives, pre</a:t>
            </a:r>
            <a:r>
              <a:rPr lang="en-US" sz="2800" dirty="0">
                <a:solidFill>
                  <a:srgbClr val="002663"/>
                </a:solidFill>
              </a:rPr>
              <a:t>-service teachers are </a:t>
            </a:r>
            <a:r>
              <a:rPr lang="en-US" sz="2800" dirty="0" smtClean="0">
                <a:solidFill>
                  <a:srgbClr val="002663"/>
                </a:solidFill>
              </a:rPr>
              <a:t>62% more likely </a:t>
            </a:r>
            <a:r>
              <a:rPr lang="en-US" sz="2800" dirty="0">
                <a:solidFill>
                  <a:srgbClr val="002663"/>
                </a:solidFill>
              </a:rPr>
              <a:t>to allocate at least one unit of instruction to the average student with a </a:t>
            </a:r>
            <a:r>
              <a:rPr lang="en-US" sz="2800" dirty="0" smtClean="0">
                <a:solidFill>
                  <a:srgbClr val="002663"/>
                </a:solidFill>
              </a:rPr>
              <a:t>adequate initial </a:t>
            </a:r>
            <a:r>
              <a:rPr lang="en-US" sz="2800" dirty="0">
                <a:solidFill>
                  <a:srgbClr val="002663"/>
                </a:solidFill>
              </a:rPr>
              <a:t>understanding. </a:t>
            </a:r>
            <a:endParaRPr lang="en-US" sz="2800" dirty="0" smtClean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29501"/>
            <a:ext cx="8229600" cy="46200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</a:t>
            </a:r>
            <a:r>
              <a:rPr lang="en-US" dirty="0" smtClean="0"/>
              <a:t>imitation: sample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Limitation: financial </a:t>
            </a:r>
            <a:r>
              <a:rPr lang="en-US" dirty="0"/>
              <a:t>incentive </a:t>
            </a:r>
            <a:r>
              <a:rPr lang="en-US" dirty="0" smtClean="0"/>
              <a:t>structure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Limitation: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36703686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29501"/>
            <a:ext cx="8229600" cy="46200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</a:t>
            </a:r>
            <a:r>
              <a:rPr lang="en-US" dirty="0" smtClean="0"/>
              <a:t>imitation: sample</a:t>
            </a:r>
          </a:p>
          <a:p>
            <a:pPr lvl="1"/>
            <a:r>
              <a:rPr lang="en-US" dirty="0" smtClean="0"/>
              <a:t>current sample is representative of program, but not state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A6C5D8"/>
                </a:solidFill>
              </a:rPr>
              <a:t>L</a:t>
            </a:r>
            <a:r>
              <a:rPr lang="en-US" dirty="0" smtClean="0">
                <a:solidFill>
                  <a:srgbClr val="A6C5D8"/>
                </a:solidFill>
              </a:rPr>
              <a:t>imitation: financial </a:t>
            </a:r>
            <a:r>
              <a:rPr lang="en-US" dirty="0">
                <a:solidFill>
                  <a:srgbClr val="A6C5D8"/>
                </a:solidFill>
              </a:rPr>
              <a:t>incentive </a:t>
            </a:r>
            <a:r>
              <a:rPr lang="en-US" dirty="0" smtClean="0">
                <a:solidFill>
                  <a:srgbClr val="A6C5D8"/>
                </a:solidFill>
              </a:rPr>
              <a:t>structure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6C5D8"/>
                </a:solidFill>
              </a:rPr>
              <a:t>Limitation: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3127339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29501"/>
            <a:ext cx="8229600" cy="46200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6C5D8"/>
                </a:solidFill>
              </a:rPr>
              <a:t>Limitation: sample</a:t>
            </a:r>
          </a:p>
          <a:p>
            <a:pPr>
              <a:lnSpc>
                <a:spcPct val="150000"/>
              </a:lnSpc>
            </a:pPr>
            <a:r>
              <a:rPr lang="en-US" dirty="0"/>
              <a:t>L</a:t>
            </a:r>
            <a:r>
              <a:rPr lang="en-US" dirty="0" smtClean="0"/>
              <a:t>imitation: financial </a:t>
            </a:r>
            <a:r>
              <a:rPr lang="en-US" dirty="0"/>
              <a:t>incentive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incentive structure affects teachers’ interpretation of success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A6C5D8"/>
                </a:solidFill>
              </a:rPr>
              <a:t>L</a:t>
            </a:r>
            <a:r>
              <a:rPr lang="en-US" dirty="0" smtClean="0">
                <a:solidFill>
                  <a:srgbClr val="A6C5D8"/>
                </a:solidFill>
              </a:rPr>
              <a:t>imitation: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3127339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29501"/>
            <a:ext cx="8229600" cy="46200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6C5D8"/>
                </a:solidFill>
              </a:rPr>
              <a:t>Limitation: sample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A6C5D8"/>
                </a:solidFill>
              </a:rPr>
              <a:t>L</a:t>
            </a:r>
            <a:r>
              <a:rPr lang="en-US" dirty="0" smtClean="0">
                <a:solidFill>
                  <a:srgbClr val="A6C5D8"/>
                </a:solidFill>
              </a:rPr>
              <a:t>imitation: financial </a:t>
            </a:r>
            <a:r>
              <a:rPr lang="en-US" dirty="0">
                <a:solidFill>
                  <a:srgbClr val="A6C5D8"/>
                </a:solidFill>
              </a:rPr>
              <a:t>incentive </a:t>
            </a:r>
            <a:r>
              <a:rPr lang="en-US" dirty="0" smtClean="0">
                <a:solidFill>
                  <a:srgbClr val="A6C5D8"/>
                </a:solidFill>
              </a:rPr>
              <a:t>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L</a:t>
            </a:r>
            <a:r>
              <a:rPr lang="en-US" dirty="0" smtClean="0"/>
              <a:t>imitation: experimental design</a:t>
            </a:r>
          </a:p>
          <a:p>
            <a:pPr lvl="1"/>
            <a:r>
              <a:rPr lang="en-US" dirty="0" smtClean="0"/>
              <a:t>number of students per class</a:t>
            </a:r>
          </a:p>
          <a:p>
            <a:pPr lvl="1"/>
            <a:r>
              <a:rPr lang="en-US" dirty="0" smtClean="0"/>
              <a:t>fixed </a:t>
            </a:r>
            <a:r>
              <a:rPr lang="en-US" dirty="0"/>
              <a:t>number of units of </a:t>
            </a:r>
            <a:r>
              <a:rPr lang="en-US" dirty="0" smtClean="0"/>
              <a:t>instruction</a:t>
            </a:r>
          </a:p>
          <a:p>
            <a:pPr lvl="1"/>
            <a:r>
              <a:rPr lang="en-US" dirty="0" smtClean="0"/>
              <a:t>constant return to instruction</a:t>
            </a:r>
          </a:p>
          <a:p>
            <a:pPr lvl="1"/>
            <a:r>
              <a:rPr lang="en-US" dirty="0" smtClean="0"/>
              <a:t>instruction </a:t>
            </a:r>
            <a:r>
              <a:rPr lang="en-US" dirty="0"/>
              <a:t>occurred in a single </a:t>
            </a:r>
            <a:r>
              <a:rPr lang="en-US" dirty="0" smtClean="0"/>
              <a:t>time period</a:t>
            </a:r>
          </a:p>
        </p:txBody>
      </p:sp>
    </p:spTree>
    <p:extLst>
      <p:ext uri="{BB962C8B-B14F-4D97-AF65-F5344CB8AC3E}">
        <p14:creationId xmlns:p14="http://schemas.microsoft.com/office/powerpoint/2010/main" val="23127339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Financial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502"/>
            <a:ext cx="8229600" cy="4830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Project on Incentives in </a:t>
            </a:r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2 survey items</a:t>
            </a:r>
          </a:p>
          <a:p>
            <a:pPr lvl="1"/>
            <a:r>
              <a:rPr lang="en-US" dirty="0" smtClean="0"/>
              <a:t>“I </a:t>
            </a:r>
            <a:r>
              <a:rPr lang="en-US" dirty="0"/>
              <a:t>have altered my instructional practices as a result of the POINT experiment</a:t>
            </a:r>
            <a:r>
              <a:rPr lang="en-US" dirty="0" smtClean="0"/>
              <a:t>.”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A6C5D8"/>
                </a:solidFill>
              </a:rPr>
              <a:t>Schoolwide</a:t>
            </a:r>
            <a:r>
              <a:rPr lang="en-US" dirty="0" smtClean="0">
                <a:solidFill>
                  <a:srgbClr val="A6C5D8"/>
                </a:solidFill>
              </a:rPr>
              <a:t> Performance Bonus Program</a:t>
            </a:r>
          </a:p>
        </p:txBody>
      </p:sp>
    </p:spTree>
    <p:extLst>
      <p:ext uri="{BB962C8B-B14F-4D97-AF65-F5344CB8AC3E}">
        <p14:creationId xmlns:p14="http://schemas.microsoft.com/office/powerpoint/2010/main" val="11838751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Financial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502"/>
            <a:ext cx="8229600" cy="4830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>
                    <a:lumMod val="90000"/>
                  </a:schemeClr>
                </a:solidFill>
              </a:rPr>
              <a:t>Project on Incentives in </a:t>
            </a:r>
            <a:r>
              <a:rPr lang="en-US" dirty="0" smtClean="0">
                <a:solidFill>
                  <a:schemeClr val="accent5">
                    <a:lumMod val="90000"/>
                  </a:schemeClr>
                </a:solidFill>
              </a:rPr>
              <a:t>Teaching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Schoolwide</a:t>
            </a:r>
            <a:r>
              <a:rPr lang="en-US" dirty="0" smtClean="0"/>
              <a:t> </a:t>
            </a:r>
            <a:r>
              <a:rPr lang="en-US" dirty="0"/>
              <a:t>Performance Bonus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15 survey items</a:t>
            </a:r>
          </a:p>
          <a:p>
            <a:pPr lvl="1"/>
            <a:r>
              <a:rPr lang="en-US" dirty="0" smtClean="0"/>
              <a:t>“I </a:t>
            </a:r>
            <a:r>
              <a:rPr lang="en-US" dirty="0"/>
              <a:t>use test score data to </a:t>
            </a:r>
            <a:r>
              <a:rPr lang="en-US" dirty="0" smtClean="0"/>
              <a:t>identify </a:t>
            </a:r>
            <a:r>
              <a:rPr lang="en-US" dirty="0"/>
              <a:t>individual students who need additional </a:t>
            </a:r>
            <a:r>
              <a:rPr lang="en-US" dirty="0" smtClean="0"/>
              <a:t>assistance”</a:t>
            </a:r>
          </a:p>
        </p:txBody>
      </p:sp>
    </p:spTree>
    <p:extLst>
      <p:ext uri="{BB962C8B-B14F-4D97-AF65-F5344CB8AC3E}">
        <p14:creationId xmlns:p14="http://schemas.microsoft.com/office/powerpoint/2010/main" val="14750338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 smtClean="0">
                <a:solidFill>
                  <a:schemeClr val="tx2"/>
                </a:solidFill>
              </a:rPr>
              <a:t>financial</a:t>
            </a:r>
            <a:r>
              <a:rPr lang="en-US" dirty="0" smtClean="0"/>
              <a:t> </a:t>
            </a:r>
            <a:r>
              <a:rPr lang="en-US" dirty="0"/>
              <a:t>incentives affect teachers’ instructional resource </a:t>
            </a:r>
            <a:r>
              <a:rPr lang="en-US" dirty="0" smtClean="0"/>
              <a:t>allocation?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this </a:t>
            </a:r>
            <a:r>
              <a:rPr lang="en-US" dirty="0"/>
              <a:t>relationship is mediated by student achievement </a:t>
            </a:r>
            <a:r>
              <a:rPr lang="en-US" dirty="0" smtClean="0"/>
              <a:t>data?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718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Framed Field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Purposefully selected sample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Field-contextualized task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Field-</a:t>
            </a:r>
            <a:r>
              <a:rPr lang="en-US" dirty="0"/>
              <a:t>c</a:t>
            </a:r>
            <a:r>
              <a:rPr lang="en-US" dirty="0" smtClean="0"/>
              <a:t>ontextualized information set</a:t>
            </a:r>
          </a:p>
        </p:txBody>
      </p:sp>
    </p:spTree>
    <p:extLst>
      <p:ext uri="{BB962C8B-B14F-4D97-AF65-F5344CB8AC3E}">
        <p14:creationId xmlns:p14="http://schemas.microsoft.com/office/powerpoint/2010/main" val="17428774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Framed Field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502"/>
            <a:ext cx="8229600" cy="41456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Purposefully selected sample</a:t>
            </a:r>
          </a:p>
          <a:p>
            <a:pPr lvl="1"/>
            <a:r>
              <a:rPr lang="en-US" dirty="0" smtClean="0"/>
              <a:t>pre-service teachers</a:t>
            </a:r>
          </a:p>
          <a:p>
            <a:pPr lvl="1"/>
            <a:r>
              <a:rPr lang="en-US" dirty="0" smtClean="0"/>
              <a:t>98% female, 0% minority</a:t>
            </a:r>
          </a:p>
          <a:p>
            <a:pPr lvl="1"/>
            <a:r>
              <a:rPr lang="en-US" dirty="0" smtClean="0"/>
              <a:t>91% juniors, 9% seniors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accent5">
                    <a:lumMod val="90000"/>
                  </a:schemeClr>
                </a:solidFill>
              </a:rPr>
              <a:t>Field-contextualized task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accent5">
                    <a:lumMod val="90000"/>
                  </a:schemeClr>
                </a:solidFill>
              </a:rPr>
              <a:t>Field-</a:t>
            </a:r>
            <a:r>
              <a:rPr lang="en-US" dirty="0">
                <a:solidFill>
                  <a:schemeClr val="accent5">
                    <a:lumMod val="9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5">
                    <a:lumMod val="90000"/>
                  </a:schemeClr>
                </a:solidFill>
              </a:rPr>
              <a:t>ontextualized information set</a:t>
            </a:r>
          </a:p>
        </p:txBody>
      </p:sp>
    </p:spTree>
    <p:extLst>
      <p:ext uri="{BB962C8B-B14F-4D97-AF65-F5344CB8AC3E}">
        <p14:creationId xmlns:p14="http://schemas.microsoft.com/office/powerpoint/2010/main" val="1745374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Framed Field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502"/>
            <a:ext cx="8229600" cy="45431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6C5D8"/>
                </a:solidFill>
              </a:rPr>
              <a:t>Purposefully selected sample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Field-contextualized task</a:t>
            </a:r>
          </a:p>
          <a:p>
            <a:pPr lvl="1"/>
            <a:r>
              <a:rPr lang="en-US" dirty="0" smtClean="0"/>
              <a:t>simulated class of 10 students</a:t>
            </a:r>
          </a:p>
          <a:p>
            <a:pPr lvl="1"/>
            <a:r>
              <a:rPr lang="en-US" dirty="0" smtClean="0"/>
              <a:t>20 units of instruction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6C5D8"/>
                </a:solidFill>
              </a:rPr>
              <a:t>Field-</a:t>
            </a:r>
            <a:r>
              <a:rPr lang="en-US" dirty="0">
                <a:solidFill>
                  <a:srgbClr val="A6C5D8"/>
                </a:solidFill>
              </a:rPr>
              <a:t>c</a:t>
            </a:r>
            <a:r>
              <a:rPr lang="en-US" dirty="0" smtClean="0">
                <a:solidFill>
                  <a:srgbClr val="A6C5D8"/>
                </a:solidFill>
              </a:rPr>
              <a:t>ontextualized information set</a:t>
            </a:r>
          </a:p>
        </p:txBody>
      </p:sp>
    </p:spTree>
    <p:extLst>
      <p:ext uri="{BB962C8B-B14F-4D97-AF65-F5344CB8AC3E}">
        <p14:creationId xmlns:p14="http://schemas.microsoft.com/office/powerpoint/2010/main" val="15954072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Framed Field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501"/>
            <a:ext cx="8229600" cy="443275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solidFill>
                  <a:srgbClr val="A6C5D8"/>
                </a:solidFill>
              </a:rPr>
              <a:t>Purposefully selected sample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rgbClr val="A6C5D8"/>
                </a:solidFill>
              </a:rPr>
              <a:t>Field-contextualized task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Field-</a:t>
            </a:r>
            <a:r>
              <a:rPr lang="en-US" dirty="0"/>
              <a:t>c</a:t>
            </a:r>
            <a:r>
              <a:rPr lang="en-US" dirty="0" smtClean="0"/>
              <a:t>ontextualized information set</a:t>
            </a:r>
          </a:p>
          <a:p>
            <a:pPr lvl="1"/>
            <a:r>
              <a:rPr lang="en-US" dirty="0" smtClean="0"/>
              <a:t>Smarter Balanced Assessment Consortium accountability framework</a:t>
            </a:r>
          </a:p>
        </p:txBody>
      </p:sp>
    </p:spTree>
    <p:extLst>
      <p:ext uri="{BB962C8B-B14F-4D97-AF65-F5344CB8AC3E}">
        <p14:creationId xmlns:p14="http://schemas.microsoft.com/office/powerpoint/2010/main" val="42364369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539F"/>
      </a:dk1>
      <a:lt1>
        <a:srgbClr val="BDBDBD"/>
      </a:lt1>
      <a:dk2>
        <a:srgbClr val="002663"/>
      </a:dk2>
      <a:lt2>
        <a:srgbClr val="FFFFFF"/>
      </a:lt2>
      <a:accent1>
        <a:srgbClr val="00539F"/>
      </a:accent1>
      <a:accent2>
        <a:srgbClr val="B7A66D"/>
      </a:accent2>
      <a:accent3>
        <a:srgbClr val="BED600"/>
      </a:accent3>
      <a:accent4>
        <a:srgbClr val="EF8200"/>
      </a:accent4>
      <a:accent5>
        <a:srgbClr val="C4D8E5"/>
      </a:accent5>
      <a:accent6>
        <a:srgbClr val="FFD200"/>
      </a:accent6>
      <a:hlink>
        <a:srgbClr val="C4D8E5"/>
      </a:hlink>
      <a:folHlink>
        <a:srgbClr val="BDBD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844</Words>
  <Application>Microsoft Macintosh PowerPoint</Application>
  <PresentationFormat>On-screen Show (4:3)</PresentationFormat>
  <Paragraphs>102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Document</vt:lpstr>
      <vt:lpstr>The effect of financial incentives on instructional resource allocation:  A framed field experiment</vt:lpstr>
      <vt:lpstr>Effect of Financial Incentives</vt:lpstr>
      <vt:lpstr>Effect of Financial Incentives</vt:lpstr>
      <vt:lpstr>Effect of Financial Incentives</vt:lpstr>
      <vt:lpstr>Research Questions</vt:lpstr>
      <vt:lpstr>Framed Field Experiment</vt:lpstr>
      <vt:lpstr>Framed Field Experiment</vt:lpstr>
      <vt:lpstr>Framed Field Experiment</vt:lpstr>
      <vt:lpstr>Framed Field Experiment</vt:lpstr>
      <vt:lpstr>Incentive Design</vt:lpstr>
      <vt:lpstr>PowerPoint Presentation</vt:lpstr>
      <vt:lpstr>Empirical Model</vt:lpstr>
      <vt:lpstr>Empirical Model</vt:lpstr>
      <vt:lpstr>Empirical Model</vt:lpstr>
      <vt:lpstr>Empirical Model</vt:lpstr>
      <vt:lpstr>Empirical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Research</vt:lpstr>
      <vt:lpstr>Future Research</vt:lpstr>
      <vt:lpstr>Future Research</vt:lpstr>
      <vt:lpstr>Future Research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 Jones</dc:creator>
  <cp:lastModifiedBy>Amanda Hughey</cp:lastModifiedBy>
  <cp:revision>48</cp:revision>
  <dcterms:created xsi:type="dcterms:W3CDTF">2012-07-18T15:32:21Z</dcterms:created>
  <dcterms:modified xsi:type="dcterms:W3CDTF">2016-01-04T18:45:53Z</dcterms:modified>
</cp:coreProperties>
</file>