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4"/>
    <p:sldMasterId id="2147483704" r:id="rId5"/>
    <p:sldMasterId id="2147483706" r:id="rId6"/>
    <p:sldMasterId id="2147483708" r:id="rId7"/>
  </p:sldMasterIdLst>
  <p:notesMasterIdLst>
    <p:notesMasterId r:id="rId25"/>
  </p:notesMasterIdLst>
  <p:sldIdLst>
    <p:sldId id="258" r:id="rId8"/>
    <p:sldId id="403" r:id="rId9"/>
    <p:sldId id="367" r:id="rId10"/>
    <p:sldId id="376" r:id="rId11"/>
    <p:sldId id="368" r:id="rId12"/>
    <p:sldId id="482" r:id="rId13"/>
    <p:sldId id="410" r:id="rId14"/>
    <p:sldId id="417" r:id="rId15"/>
    <p:sldId id="411" r:id="rId16"/>
    <p:sldId id="484" r:id="rId17"/>
    <p:sldId id="430" r:id="rId18"/>
    <p:sldId id="389" r:id="rId19"/>
    <p:sldId id="390" r:id="rId20"/>
    <p:sldId id="447" r:id="rId21"/>
    <p:sldId id="479" r:id="rId22"/>
    <p:sldId id="476" r:id="rId23"/>
    <p:sldId id="480" r:id="rId24"/>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A5"/>
    <a:srgbClr val="262626"/>
    <a:srgbClr val="222321"/>
    <a:srgbClr val="9AC1A6"/>
    <a:srgbClr val="9B9B9B"/>
    <a:srgbClr val="6E6E6E"/>
    <a:srgbClr val="BAD6CE"/>
    <a:srgbClr val="1C5A7D"/>
    <a:srgbClr val="86CCE5"/>
    <a:srgbClr val="560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3" autoAdjust="0"/>
    <p:restoredTop sz="98182" autoAdjust="0"/>
  </p:normalViewPr>
  <p:slideViewPr>
    <p:cSldViewPr snapToGrid="0" showGuides="1">
      <p:cViewPr>
        <p:scale>
          <a:sx n="100" d="100"/>
          <a:sy n="100" d="100"/>
        </p:scale>
        <p:origin x="-1338" y="-900"/>
      </p:cViewPr>
      <p:guideLst>
        <p:guide orient="horz" pos="649"/>
        <p:guide pos="34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953" tIns="47978" rIns="95953" bIns="47978" rtlCol="0"/>
          <a:lstStyle>
            <a:lvl1pPr algn="l">
              <a:defRPr sz="10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953" tIns="47978" rIns="95953" bIns="47978" rtlCol="0"/>
          <a:lstStyle>
            <a:lvl1pPr algn="r">
              <a:defRPr sz="1000"/>
            </a:lvl1pPr>
          </a:lstStyle>
          <a:p>
            <a:fld id="{B29E2393-9B63-4A37-82B2-78C4DE9BE513}" type="datetimeFigureOut">
              <a:rPr lang="en-US" smtClean="0"/>
              <a:t>12/4/2015</a:t>
            </a:fld>
            <a:endParaRPr lang="en-US"/>
          </a:p>
        </p:txBody>
      </p:sp>
      <p:sp>
        <p:nvSpPr>
          <p:cNvPr id="4" name="Slide Image Placeholder 3"/>
          <p:cNvSpPr>
            <a:spLocks noGrp="1" noRot="1" noChangeAspect="1"/>
          </p:cNvSpPr>
          <p:nvPr>
            <p:ph type="sldImg" idx="2"/>
          </p:nvPr>
        </p:nvSpPr>
        <p:spPr>
          <a:xfrm>
            <a:off x="457200" y="715963"/>
            <a:ext cx="6400800" cy="3600450"/>
          </a:xfrm>
          <a:prstGeom prst="rect">
            <a:avLst/>
          </a:prstGeom>
          <a:noFill/>
          <a:ln w="12700">
            <a:solidFill>
              <a:prstClr val="black"/>
            </a:solidFill>
          </a:ln>
        </p:spPr>
        <p:txBody>
          <a:bodyPr vert="horz" lIns="95953" tIns="47978" rIns="95953" bIns="47978" rtlCol="0" anchor="ctr"/>
          <a:lstStyle/>
          <a:p>
            <a:endParaRPr lang="en-US"/>
          </a:p>
        </p:txBody>
      </p:sp>
      <p:sp>
        <p:nvSpPr>
          <p:cNvPr id="5" name="Notes Placeholder 4"/>
          <p:cNvSpPr>
            <a:spLocks noGrp="1"/>
          </p:cNvSpPr>
          <p:nvPr>
            <p:ph type="body" sz="quarter" idx="3"/>
          </p:nvPr>
        </p:nvSpPr>
        <p:spPr>
          <a:xfrm>
            <a:off x="731520" y="4560573"/>
            <a:ext cx="5852160" cy="4320540"/>
          </a:xfrm>
          <a:prstGeom prst="rect">
            <a:avLst/>
          </a:prstGeom>
        </p:spPr>
        <p:txBody>
          <a:bodyPr vert="horz" lIns="95953" tIns="47978" rIns="95953" bIns="479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1"/>
            <a:ext cx="3169920" cy="480060"/>
          </a:xfrm>
          <a:prstGeom prst="rect">
            <a:avLst/>
          </a:prstGeom>
        </p:spPr>
        <p:txBody>
          <a:bodyPr vert="horz" lIns="95953" tIns="47978" rIns="95953" bIns="47978" rtlCol="0" anchor="b"/>
          <a:lstStyle>
            <a:lvl1pPr algn="l">
              <a:defRPr sz="1000"/>
            </a:lvl1pPr>
          </a:lstStyle>
          <a:p>
            <a:endParaRPr lang="en-US"/>
          </a:p>
        </p:txBody>
      </p:sp>
      <p:sp>
        <p:nvSpPr>
          <p:cNvPr id="7" name="Slide Number Placeholder 6"/>
          <p:cNvSpPr>
            <a:spLocks noGrp="1"/>
          </p:cNvSpPr>
          <p:nvPr>
            <p:ph type="sldNum" sz="quarter" idx="5"/>
          </p:nvPr>
        </p:nvSpPr>
        <p:spPr>
          <a:xfrm>
            <a:off x="4143587" y="9119471"/>
            <a:ext cx="3169920" cy="480060"/>
          </a:xfrm>
          <a:prstGeom prst="rect">
            <a:avLst/>
          </a:prstGeom>
        </p:spPr>
        <p:txBody>
          <a:bodyPr vert="horz" lIns="95953" tIns="47978" rIns="95953" bIns="47978" rtlCol="0" anchor="b"/>
          <a:lstStyle>
            <a:lvl1pPr algn="r">
              <a:defRPr sz="1000"/>
            </a:lvl1pPr>
          </a:lstStyle>
          <a:p>
            <a:fld id="{A9AA5C23-5B78-43C7-B995-F88D645CC342}" type="slidenum">
              <a:rPr lang="en-US" smtClean="0"/>
              <a:t>‹#›</a:t>
            </a:fld>
            <a:endParaRPr lang="en-US"/>
          </a:p>
        </p:txBody>
      </p:sp>
    </p:spTree>
    <p:extLst>
      <p:ext uri="{BB962C8B-B14F-4D97-AF65-F5344CB8AC3E}">
        <p14:creationId xmlns:p14="http://schemas.microsoft.com/office/powerpoint/2010/main" val="399019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841" eaLnBrk="0" hangingPunct="0">
              <a:defRPr sz="2900" b="1">
                <a:solidFill>
                  <a:srgbClr val="000066"/>
                </a:solidFill>
                <a:latin typeface="Palatino Linotype" pitchFamily="18" charset="0"/>
              </a:defRPr>
            </a:lvl1pPr>
            <a:lvl2pPr marL="722314" indent="-277813" defTabSz="936841" eaLnBrk="0" hangingPunct="0">
              <a:defRPr sz="2900" b="1">
                <a:solidFill>
                  <a:srgbClr val="000066"/>
                </a:solidFill>
                <a:latin typeface="Palatino Linotype" pitchFamily="18" charset="0"/>
              </a:defRPr>
            </a:lvl2pPr>
            <a:lvl3pPr marL="1111247" indent="-222248" defTabSz="936841" eaLnBrk="0" hangingPunct="0">
              <a:defRPr sz="2900" b="1">
                <a:solidFill>
                  <a:srgbClr val="000066"/>
                </a:solidFill>
                <a:latin typeface="Palatino Linotype" pitchFamily="18" charset="0"/>
              </a:defRPr>
            </a:lvl3pPr>
            <a:lvl4pPr marL="1555748" indent="-222248" defTabSz="936841" eaLnBrk="0" hangingPunct="0">
              <a:defRPr sz="2900" b="1">
                <a:solidFill>
                  <a:srgbClr val="000066"/>
                </a:solidFill>
                <a:latin typeface="Palatino Linotype" pitchFamily="18" charset="0"/>
              </a:defRPr>
            </a:lvl4pPr>
            <a:lvl5pPr marL="2000245" indent="-222248" defTabSz="936841" eaLnBrk="0" hangingPunct="0">
              <a:defRPr sz="2900" b="1">
                <a:solidFill>
                  <a:srgbClr val="000066"/>
                </a:solidFill>
                <a:latin typeface="Palatino Linotype" pitchFamily="18" charset="0"/>
              </a:defRPr>
            </a:lvl5pPr>
            <a:lvl6pPr marL="2444746" indent="-222248" algn="ctr" defTabSz="936841" eaLnBrk="0" fontAlgn="base" hangingPunct="0">
              <a:lnSpc>
                <a:spcPct val="110000"/>
              </a:lnSpc>
              <a:spcBef>
                <a:spcPct val="0"/>
              </a:spcBef>
              <a:spcAft>
                <a:spcPct val="0"/>
              </a:spcAft>
              <a:defRPr sz="2900" b="1">
                <a:solidFill>
                  <a:srgbClr val="000066"/>
                </a:solidFill>
                <a:latin typeface="Palatino Linotype" pitchFamily="18" charset="0"/>
              </a:defRPr>
            </a:lvl6pPr>
            <a:lvl7pPr marL="2889242" indent="-222248" algn="ctr" defTabSz="936841" eaLnBrk="0" fontAlgn="base" hangingPunct="0">
              <a:lnSpc>
                <a:spcPct val="110000"/>
              </a:lnSpc>
              <a:spcBef>
                <a:spcPct val="0"/>
              </a:spcBef>
              <a:spcAft>
                <a:spcPct val="0"/>
              </a:spcAft>
              <a:defRPr sz="2900" b="1">
                <a:solidFill>
                  <a:srgbClr val="000066"/>
                </a:solidFill>
                <a:latin typeface="Palatino Linotype" pitchFamily="18" charset="0"/>
              </a:defRPr>
            </a:lvl7pPr>
            <a:lvl8pPr marL="3333745" indent="-222248" algn="ctr" defTabSz="936841" eaLnBrk="0" fontAlgn="base" hangingPunct="0">
              <a:lnSpc>
                <a:spcPct val="110000"/>
              </a:lnSpc>
              <a:spcBef>
                <a:spcPct val="0"/>
              </a:spcBef>
              <a:spcAft>
                <a:spcPct val="0"/>
              </a:spcAft>
              <a:defRPr sz="2900" b="1">
                <a:solidFill>
                  <a:srgbClr val="000066"/>
                </a:solidFill>
                <a:latin typeface="Palatino Linotype" pitchFamily="18" charset="0"/>
              </a:defRPr>
            </a:lvl8pPr>
            <a:lvl9pPr marL="3778242" indent="-222248" algn="ctr" defTabSz="936841" eaLnBrk="0" fontAlgn="base" hangingPunct="0">
              <a:lnSpc>
                <a:spcPct val="110000"/>
              </a:lnSpc>
              <a:spcBef>
                <a:spcPct val="0"/>
              </a:spcBef>
              <a:spcAft>
                <a:spcPct val="0"/>
              </a:spcAft>
              <a:defRPr sz="2900" b="1">
                <a:solidFill>
                  <a:srgbClr val="000066"/>
                </a:solidFill>
                <a:latin typeface="Palatino Linotype" pitchFamily="18" charset="0"/>
              </a:defRPr>
            </a:lvl9pPr>
          </a:lstStyle>
          <a:p>
            <a:pPr eaLnBrk="1" hangingPunct="1"/>
            <a:fld id="{E19401E9-7721-4440-BF9E-BCDAD6EA6ECC}" type="slidenum">
              <a:rPr lang="en-US" sz="1000" b="0">
                <a:solidFill>
                  <a:schemeClr val="tx1"/>
                </a:solidFill>
                <a:latin typeface="Arial" charset="0"/>
              </a:rPr>
              <a:pPr eaLnBrk="1" hangingPunct="1"/>
              <a:t>2</a:t>
            </a:fld>
            <a:endParaRPr lang="en-US" sz="1000" b="0">
              <a:solidFill>
                <a:schemeClr val="tx1"/>
              </a:solidFill>
              <a:latin typeface="Arial" charset="0"/>
            </a:endParaRPr>
          </a:p>
        </p:txBody>
      </p:sp>
      <p:sp>
        <p:nvSpPr>
          <p:cNvPr id="119811" name="Rectangle 2"/>
          <p:cNvSpPr>
            <a:spLocks noGrp="1" noRot="1" noChangeAspect="1" noChangeArrowheads="1" noTextEdit="1"/>
          </p:cNvSpPr>
          <p:nvPr>
            <p:ph type="sldImg"/>
          </p:nvPr>
        </p:nvSpPr>
        <p:spPr>
          <a:xfrm>
            <a:off x="428625" y="700088"/>
            <a:ext cx="6473825" cy="3641725"/>
          </a:xfrm>
          <a:ln/>
        </p:spPr>
      </p:sp>
      <p:sp>
        <p:nvSpPr>
          <p:cNvPr id="119812" name="Rectangle 3"/>
          <p:cNvSpPr>
            <a:spLocks noGrp="1" noChangeArrowheads="1"/>
          </p:cNvSpPr>
          <p:nvPr>
            <p:ph type="body" idx="1"/>
          </p:nvPr>
        </p:nvSpPr>
        <p:spPr>
          <a:xfrm>
            <a:off x="938229" y="4573590"/>
            <a:ext cx="5387977" cy="43402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CDA5519-1669-4FF3-8D78-8B5C132573C1}" type="slidenum">
              <a:rPr lang="nl-NL" smtClean="0"/>
              <a:pPr/>
              <a:t>12</a:t>
            </a:fld>
            <a:endParaRPr lang="nl-NL"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CDA5519-1669-4FF3-8D78-8B5C132573C1}" type="slidenum">
              <a:rPr lang="nl-NL" smtClean="0"/>
              <a:pPr/>
              <a:t>13</a:t>
            </a:fld>
            <a:endParaRPr lang="nl-NL"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CDA5519-1669-4FF3-8D78-8B5C132573C1}" type="slidenum">
              <a:rPr lang="nl-NL" smtClean="0"/>
              <a:pPr/>
              <a:t>14</a:t>
            </a:fld>
            <a:endParaRPr lang="nl-NL"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CDA5519-1669-4FF3-8D78-8B5C132573C1}" type="slidenum">
              <a:rPr lang="nl-NL" smtClean="0"/>
              <a:pPr/>
              <a:t>15</a:t>
            </a:fld>
            <a:endParaRPr lang="nl-NL"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B748-EBFD-4884-9856-23C33F732702}" type="slidenum">
              <a:rPr lang="en-US"/>
              <a:pPr/>
              <a:t>16</a:t>
            </a:fld>
            <a:endParaRPr lang="en-US"/>
          </a:p>
        </p:txBody>
      </p:sp>
      <p:sp>
        <p:nvSpPr>
          <p:cNvPr id="672770" name="Rectangle 2"/>
          <p:cNvSpPr>
            <a:spLocks noGrp="1" noRot="1" noChangeAspect="1" noChangeArrowheads="1" noTextEdit="1"/>
          </p:cNvSpPr>
          <p:nvPr>
            <p:ph type="sldImg"/>
          </p:nvPr>
        </p:nvSpPr>
        <p:spPr>
          <a:xfrm>
            <a:off x="428625" y="700088"/>
            <a:ext cx="6473825" cy="3641725"/>
          </a:xfrm>
          <a:ln/>
        </p:spPr>
      </p:sp>
      <p:sp>
        <p:nvSpPr>
          <p:cNvPr id="672771" name="Rectangle 3"/>
          <p:cNvSpPr>
            <a:spLocks noGrp="1" noChangeArrowheads="1"/>
          </p:cNvSpPr>
          <p:nvPr>
            <p:ph type="body" idx="1"/>
          </p:nvPr>
        </p:nvSpPr>
        <p:spPr>
          <a:xfrm>
            <a:off x="938124" y="4574376"/>
            <a:ext cx="5388186" cy="4339887"/>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B748-EBFD-4884-9856-23C33F732702}" type="slidenum">
              <a:rPr lang="en-US"/>
              <a:pPr/>
              <a:t>17</a:t>
            </a:fld>
            <a:endParaRPr lang="en-US"/>
          </a:p>
        </p:txBody>
      </p:sp>
      <p:sp>
        <p:nvSpPr>
          <p:cNvPr id="672770" name="Rectangle 2"/>
          <p:cNvSpPr>
            <a:spLocks noGrp="1" noRot="1" noChangeAspect="1" noChangeArrowheads="1" noTextEdit="1"/>
          </p:cNvSpPr>
          <p:nvPr>
            <p:ph type="sldImg"/>
          </p:nvPr>
        </p:nvSpPr>
        <p:spPr>
          <a:xfrm>
            <a:off x="428625" y="700088"/>
            <a:ext cx="6473825" cy="3641725"/>
          </a:xfrm>
          <a:ln/>
        </p:spPr>
      </p:sp>
      <p:sp>
        <p:nvSpPr>
          <p:cNvPr id="672771" name="Rectangle 3"/>
          <p:cNvSpPr>
            <a:spLocks noGrp="1" noChangeArrowheads="1"/>
          </p:cNvSpPr>
          <p:nvPr>
            <p:ph type="body" idx="1"/>
          </p:nvPr>
        </p:nvSpPr>
        <p:spPr>
          <a:xfrm>
            <a:off x="938124" y="4574376"/>
            <a:ext cx="5388186" cy="4339887"/>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B748-EBFD-4884-9856-23C33F732702}" type="slidenum">
              <a:rPr lang="en-US"/>
              <a:pPr/>
              <a:t>4</a:t>
            </a:fld>
            <a:endParaRPr lang="en-US"/>
          </a:p>
        </p:txBody>
      </p:sp>
      <p:sp>
        <p:nvSpPr>
          <p:cNvPr id="672770" name="Rectangle 2"/>
          <p:cNvSpPr>
            <a:spLocks noGrp="1" noRot="1" noChangeAspect="1" noChangeArrowheads="1" noTextEdit="1"/>
          </p:cNvSpPr>
          <p:nvPr>
            <p:ph type="sldImg"/>
          </p:nvPr>
        </p:nvSpPr>
        <p:spPr>
          <a:xfrm>
            <a:off x="428625" y="700088"/>
            <a:ext cx="6473825" cy="3641725"/>
          </a:xfrm>
          <a:ln/>
        </p:spPr>
      </p:sp>
      <p:sp>
        <p:nvSpPr>
          <p:cNvPr id="672771" name="Rectangle 3"/>
          <p:cNvSpPr>
            <a:spLocks noGrp="1" noChangeArrowheads="1"/>
          </p:cNvSpPr>
          <p:nvPr>
            <p:ph type="body" idx="1"/>
          </p:nvPr>
        </p:nvSpPr>
        <p:spPr>
          <a:xfrm>
            <a:off x="938124" y="4574376"/>
            <a:ext cx="5388186" cy="433988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B748-EBFD-4884-9856-23C33F732702}" type="slidenum">
              <a:rPr lang="en-US"/>
              <a:pPr/>
              <a:t>5</a:t>
            </a:fld>
            <a:endParaRPr lang="en-US"/>
          </a:p>
        </p:txBody>
      </p:sp>
      <p:sp>
        <p:nvSpPr>
          <p:cNvPr id="672770" name="Rectangle 2"/>
          <p:cNvSpPr>
            <a:spLocks noGrp="1" noRot="1" noChangeAspect="1" noChangeArrowheads="1" noTextEdit="1"/>
          </p:cNvSpPr>
          <p:nvPr>
            <p:ph type="sldImg"/>
          </p:nvPr>
        </p:nvSpPr>
        <p:spPr>
          <a:xfrm>
            <a:off x="428625" y="700088"/>
            <a:ext cx="6473825" cy="3641725"/>
          </a:xfrm>
          <a:ln/>
        </p:spPr>
      </p:sp>
      <p:sp>
        <p:nvSpPr>
          <p:cNvPr id="672771" name="Rectangle 3"/>
          <p:cNvSpPr>
            <a:spLocks noGrp="1" noChangeArrowheads="1"/>
          </p:cNvSpPr>
          <p:nvPr>
            <p:ph type="body" idx="1"/>
          </p:nvPr>
        </p:nvSpPr>
        <p:spPr>
          <a:xfrm>
            <a:off x="938124" y="4574376"/>
            <a:ext cx="5388186" cy="433988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5C0EA-2E6E-4647-970D-919413016643}" type="slidenum">
              <a:rPr lang="en-US"/>
              <a:pPr/>
              <a:t>6</a:t>
            </a:fld>
            <a:endParaRPr lang="en-US"/>
          </a:p>
        </p:txBody>
      </p:sp>
      <p:sp>
        <p:nvSpPr>
          <p:cNvPr id="534530" name="Rectangle 2"/>
          <p:cNvSpPr>
            <a:spLocks noGrp="1" noRot="1" noChangeAspect="1" noChangeArrowheads="1" noTextEdit="1"/>
          </p:cNvSpPr>
          <p:nvPr>
            <p:ph type="sldImg"/>
          </p:nvPr>
        </p:nvSpPr>
        <p:spPr>
          <a:xfrm>
            <a:off x="442913" y="700088"/>
            <a:ext cx="6475412" cy="3641725"/>
          </a:xfrm>
          <a:ln/>
        </p:spPr>
      </p:sp>
      <p:sp>
        <p:nvSpPr>
          <p:cNvPr id="534531" name="Rectangle 3"/>
          <p:cNvSpPr>
            <a:spLocks noGrp="1" noChangeArrowheads="1"/>
          </p:cNvSpPr>
          <p:nvPr>
            <p:ph type="body" idx="1"/>
          </p:nvPr>
        </p:nvSpPr>
        <p:spPr>
          <a:xfrm>
            <a:off x="938124" y="4574343"/>
            <a:ext cx="5388186" cy="4341526"/>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5C0EA-2E6E-4647-970D-919413016643}" type="slidenum">
              <a:rPr lang="en-US"/>
              <a:pPr/>
              <a:t>7</a:t>
            </a:fld>
            <a:endParaRPr lang="en-US"/>
          </a:p>
        </p:txBody>
      </p:sp>
      <p:sp>
        <p:nvSpPr>
          <p:cNvPr id="534530" name="Rectangle 2"/>
          <p:cNvSpPr>
            <a:spLocks noGrp="1" noRot="1" noChangeAspect="1" noChangeArrowheads="1" noTextEdit="1"/>
          </p:cNvSpPr>
          <p:nvPr>
            <p:ph type="sldImg"/>
          </p:nvPr>
        </p:nvSpPr>
        <p:spPr>
          <a:xfrm>
            <a:off x="444500" y="700088"/>
            <a:ext cx="6473825" cy="3641725"/>
          </a:xfrm>
          <a:ln/>
        </p:spPr>
      </p:sp>
      <p:sp>
        <p:nvSpPr>
          <p:cNvPr id="534531" name="Rectangle 3"/>
          <p:cNvSpPr>
            <a:spLocks noGrp="1" noChangeArrowheads="1"/>
          </p:cNvSpPr>
          <p:nvPr>
            <p:ph type="body" idx="1"/>
          </p:nvPr>
        </p:nvSpPr>
        <p:spPr>
          <a:xfrm>
            <a:off x="938124" y="4574343"/>
            <a:ext cx="5388186" cy="4341526"/>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5C0EA-2E6E-4647-970D-919413016643}" type="slidenum">
              <a:rPr lang="en-US"/>
              <a:pPr/>
              <a:t>8</a:t>
            </a:fld>
            <a:endParaRPr lang="en-US"/>
          </a:p>
        </p:txBody>
      </p:sp>
      <p:sp>
        <p:nvSpPr>
          <p:cNvPr id="534530" name="Rectangle 2"/>
          <p:cNvSpPr>
            <a:spLocks noGrp="1" noRot="1" noChangeAspect="1" noChangeArrowheads="1" noTextEdit="1"/>
          </p:cNvSpPr>
          <p:nvPr>
            <p:ph type="sldImg"/>
          </p:nvPr>
        </p:nvSpPr>
        <p:spPr>
          <a:xfrm>
            <a:off x="442913" y="700088"/>
            <a:ext cx="6475412" cy="3641725"/>
          </a:xfrm>
          <a:ln/>
        </p:spPr>
      </p:sp>
      <p:sp>
        <p:nvSpPr>
          <p:cNvPr id="534531" name="Rectangle 3"/>
          <p:cNvSpPr>
            <a:spLocks noGrp="1" noChangeArrowheads="1"/>
          </p:cNvSpPr>
          <p:nvPr>
            <p:ph type="body" idx="1"/>
          </p:nvPr>
        </p:nvSpPr>
        <p:spPr>
          <a:xfrm>
            <a:off x="938124" y="4574343"/>
            <a:ext cx="5388186" cy="4341526"/>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5C0EA-2E6E-4647-970D-919413016643}" type="slidenum">
              <a:rPr lang="en-US"/>
              <a:pPr/>
              <a:t>9</a:t>
            </a:fld>
            <a:endParaRPr lang="en-US"/>
          </a:p>
        </p:txBody>
      </p:sp>
      <p:sp>
        <p:nvSpPr>
          <p:cNvPr id="534530" name="Rectangle 2"/>
          <p:cNvSpPr>
            <a:spLocks noGrp="1" noRot="1" noChangeAspect="1" noChangeArrowheads="1" noTextEdit="1"/>
          </p:cNvSpPr>
          <p:nvPr>
            <p:ph type="sldImg"/>
          </p:nvPr>
        </p:nvSpPr>
        <p:spPr>
          <a:xfrm>
            <a:off x="444500" y="700088"/>
            <a:ext cx="6473825" cy="3641725"/>
          </a:xfrm>
          <a:ln/>
        </p:spPr>
      </p:sp>
      <p:sp>
        <p:nvSpPr>
          <p:cNvPr id="534531" name="Rectangle 3"/>
          <p:cNvSpPr>
            <a:spLocks noGrp="1" noChangeArrowheads="1"/>
          </p:cNvSpPr>
          <p:nvPr>
            <p:ph type="body" idx="1"/>
          </p:nvPr>
        </p:nvSpPr>
        <p:spPr>
          <a:xfrm>
            <a:off x="938124" y="4574343"/>
            <a:ext cx="5388186" cy="4341526"/>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5C0EA-2E6E-4647-970D-919413016643}" type="slidenum">
              <a:rPr lang="en-US"/>
              <a:pPr/>
              <a:t>10</a:t>
            </a:fld>
            <a:endParaRPr lang="en-US"/>
          </a:p>
        </p:txBody>
      </p:sp>
      <p:sp>
        <p:nvSpPr>
          <p:cNvPr id="534530" name="Rectangle 2"/>
          <p:cNvSpPr>
            <a:spLocks noGrp="1" noRot="1" noChangeAspect="1" noChangeArrowheads="1" noTextEdit="1"/>
          </p:cNvSpPr>
          <p:nvPr>
            <p:ph type="sldImg"/>
          </p:nvPr>
        </p:nvSpPr>
        <p:spPr>
          <a:xfrm>
            <a:off x="442913" y="700088"/>
            <a:ext cx="6475412" cy="3641725"/>
          </a:xfrm>
          <a:ln/>
        </p:spPr>
      </p:sp>
      <p:sp>
        <p:nvSpPr>
          <p:cNvPr id="534531" name="Rectangle 3"/>
          <p:cNvSpPr>
            <a:spLocks noGrp="1" noChangeArrowheads="1"/>
          </p:cNvSpPr>
          <p:nvPr>
            <p:ph type="body" idx="1"/>
          </p:nvPr>
        </p:nvSpPr>
        <p:spPr>
          <a:xfrm>
            <a:off x="938124" y="4574343"/>
            <a:ext cx="5388186" cy="4341526"/>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744" eaLnBrk="0" hangingPunct="0">
              <a:defRPr sz="2800" b="1">
                <a:solidFill>
                  <a:srgbClr val="000066"/>
                </a:solidFill>
                <a:latin typeface="Palatino Linotype" pitchFamily="18" charset="0"/>
              </a:defRPr>
            </a:lvl1pPr>
            <a:lvl2pPr marL="722239" indent="-277785" defTabSz="936744" eaLnBrk="0" hangingPunct="0">
              <a:defRPr sz="2800" b="1">
                <a:solidFill>
                  <a:srgbClr val="000066"/>
                </a:solidFill>
                <a:latin typeface="Palatino Linotype" pitchFamily="18" charset="0"/>
              </a:defRPr>
            </a:lvl2pPr>
            <a:lvl3pPr marL="1111133" indent="-222227" defTabSz="936744" eaLnBrk="0" hangingPunct="0">
              <a:defRPr sz="2800" b="1">
                <a:solidFill>
                  <a:srgbClr val="000066"/>
                </a:solidFill>
                <a:latin typeface="Palatino Linotype" pitchFamily="18" charset="0"/>
              </a:defRPr>
            </a:lvl3pPr>
            <a:lvl4pPr marL="1555590" indent="-222227" defTabSz="936744" eaLnBrk="0" hangingPunct="0">
              <a:defRPr sz="2800" b="1">
                <a:solidFill>
                  <a:srgbClr val="000066"/>
                </a:solidFill>
                <a:latin typeface="Palatino Linotype" pitchFamily="18" charset="0"/>
              </a:defRPr>
            </a:lvl4pPr>
            <a:lvl5pPr marL="2000042" indent="-222227" defTabSz="936744" eaLnBrk="0" hangingPunct="0">
              <a:defRPr sz="2800" b="1">
                <a:solidFill>
                  <a:srgbClr val="000066"/>
                </a:solidFill>
                <a:latin typeface="Palatino Linotype" pitchFamily="18" charset="0"/>
              </a:defRPr>
            </a:lvl5pPr>
            <a:lvl6pPr marL="2444496" indent="-222227" algn="ctr" defTabSz="936744" eaLnBrk="0" fontAlgn="base" hangingPunct="0">
              <a:lnSpc>
                <a:spcPct val="110000"/>
              </a:lnSpc>
              <a:spcBef>
                <a:spcPct val="0"/>
              </a:spcBef>
              <a:spcAft>
                <a:spcPct val="0"/>
              </a:spcAft>
              <a:defRPr sz="2800" b="1">
                <a:solidFill>
                  <a:srgbClr val="000066"/>
                </a:solidFill>
                <a:latin typeface="Palatino Linotype" pitchFamily="18" charset="0"/>
              </a:defRPr>
            </a:lvl6pPr>
            <a:lvl7pPr marL="2888947" indent="-222227" algn="ctr" defTabSz="936744" eaLnBrk="0" fontAlgn="base" hangingPunct="0">
              <a:lnSpc>
                <a:spcPct val="110000"/>
              </a:lnSpc>
              <a:spcBef>
                <a:spcPct val="0"/>
              </a:spcBef>
              <a:spcAft>
                <a:spcPct val="0"/>
              </a:spcAft>
              <a:defRPr sz="2800" b="1">
                <a:solidFill>
                  <a:srgbClr val="000066"/>
                </a:solidFill>
                <a:latin typeface="Palatino Linotype" pitchFamily="18" charset="0"/>
              </a:defRPr>
            </a:lvl7pPr>
            <a:lvl8pPr marL="3333404" indent="-222227" algn="ctr" defTabSz="936744" eaLnBrk="0" fontAlgn="base" hangingPunct="0">
              <a:lnSpc>
                <a:spcPct val="110000"/>
              </a:lnSpc>
              <a:spcBef>
                <a:spcPct val="0"/>
              </a:spcBef>
              <a:spcAft>
                <a:spcPct val="0"/>
              </a:spcAft>
              <a:defRPr sz="2800" b="1">
                <a:solidFill>
                  <a:srgbClr val="000066"/>
                </a:solidFill>
                <a:latin typeface="Palatino Linotype" pitchFamily="18" charset="0"/>
              </a:defRPr>
            </a:lvl8pPr>
            <a:lvl9pPr marL="3777856" indent="-222227" algn="ctr" defTabSz="936744" eaLnBrk="0" fontAlgn="base" hangingPunct="0">
              <a:lnSpc>
                <a:spcPct val="110000"/>
              </a:lnSpc>
              <a:spcBef>
                <a:spcPct val="0"/>
              </a:spcBef>
              <a:spcAft>
                <a:spcPct val="0"/>
              </a:spcAft>
              <a:defRPr sz="2800" b="1">
                <a:solidFill>
                  <a:srgbClr val="000066"/>
                </a:solidFill>
                <a:latin typeface="Palatino Linotype" pitchFamily="18" charset="0"/>
              </a:defRPr>
            </a:lvl9pPr>
          </a:lstStyle>
          <a:p>
            <a:pPr eaLnBrk="1" hangingPunct="1"/>
            <a:fld id="{E19401E9-7721-4440-BF9E-BCDAD6EA6ECC}" type="slidenum">
              <a:rPr lang="en-US" sz="900" b="0">
                <a:solidFill>
                  <a:schemeClr val="tx1"/>
                </a:solidFill>
                <a:latin typeface="Arial" charset="0"/>
              </a:rPr>
              <a:pPr eaLnBrk="1" hangingPunct="1"/>
              <a:t>11</a:t>
            </a:fld>
            <a:endParaRPr lang="en-US" sz="900" b="0">
              <a:solidFill>
                <a:schemeClr val="tx1"/>
              </a:solidFill>
              <a:latin typeface="Arial" charset="0"/>
            </a:endParaRPr>
          </a:p>
        </p:txBody>
      </p:sp>
      <p:sp>
        <p:nvSpPr>
          <p:cNvPr id="119811" name="Rectangle 2"/>
          <p:cNvSpPr>
            <a:spLocks noGrp="1" noRot="1" noChangeAspect="1" noChangeArrowheads="1" noTextEdit="1"/>
          </p:cNvSpPr>
          <p:nvPr>
            <p:ph type="sldImg"/>
          </p:nvPr>
        </p:nvSpPr>
        <p:spPr>
          <a:xfrm>
            <a:off x="427038" y="700088"/>
            <a:ext cx="6475412" cy="3641725"/>
          </a:xfrm>
          <a:ln/>
        </p:spPr>
      </p:sp>
      <p:sp>
        <p:nvSpPr>
          <p:cNvPr id="119812" name="Rectangle 3"/>
          <p:cNvSpPr>
            <a:spLocks noGrp="1" noChangeArrowheads="1"/>
          </p:cNvSpPr>
          <p:nvPr>
            <p:ph type="body" idx="1"/>
          </p:nvPr>
        </p:nvSpPr>
        <p:spPr>
          <a:xfrm>
            <a:off x="938229" y="4573598"/>
            <a:ext cx="5387977" cy="43402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voy_vb_hz6_rgb.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3623733"/>
          </a:xfrm>
          <a:prstGeom prst="rect">
            <a:avLst/>
          </a:prstGeom>
        </p:spPr>
      </p:pic>
      <p:pic>
        <p:nvPicPr>
          <p:cNvPr id="10" name="Picture 9" descr="voy_vb_hz6_rgb.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3939424"/>
          </a:xfrm>
          <a:prstGeom prst="rect">
            <a:avLst/>
          </a:prstGeom>
        </p:spPr>
      </p:pic>
      <p:pic>
        <p:nvPicPr>
          <p:cNvPr id="6" name="Picture 5" descr="Inspired by ING a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05725" y="4943435"/>
            <a:ext cx="898525" cy="119192"/>
          </a:xfrm>
          <a:prstGeom prst="rect">
            <a:avLst/>
          </a:prstGeom>
        </p:spPr>
      </p:pic>
    </p:spTree>
    <p:extLst>
      <p:ext uri="{BB962C8B-B14F-4D97-AF65-F5344CB8AC3E}">
        <p14:creationId xmlns:p14="http://schemas.microsoft.com/office/powerpoint/2010/main" val="113200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282017" y="4840285"/>
            <a:ext cx="579966" cy="312740"/>
          </a:xfrm>
          <a:prstGeom prst="rect">
            <a:avLst/>
          </a:prstGeom>
        </p:spPr>
        <p:txBody>
          <a:bodyPr/>
          <a:lstStyle>
            <a:lvl1pPr>
              <a:defRPr sz="1100">
                <a:solidFill>
                  <a:srgbClr val="5B5B5B"/>
                </a:solidFill>
                <a:latin typeface="Arial"/>
                <a:cs typeface="Arial"/>
              </a:defRPr>
            </a:lvl1pPr>
          </a:lstStyle>
          <a:p>
            <a:fld id="{3653B1C7-8EA7-AC4F-AF75-9BD5D9CA5C95}" type="slidenum">
              <a:rPr lang="en-US" smtClean="0"/>
              <a:pPr/>
              <a:t>‹#›</a:t>
            </a:fld>
            <a:endParaRPr lang="en-US" dirty="0"/>
          </a:p>
        </p:txBody>
      </p:sp>
    </p:spTree>
    <p:extLst>
      <p:ext uri="{BB962C8B-B14F-4D97-AF65-F5344CB8AC3E}">
        <p14:creationId xmlns:p14="http://schemas.microsoft.com/office/powerpoint/2010/main" val="33472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86834" y="4840285"/>
            <a:ext cx="579966" cy="312740"/>
          </a:xfrm>
          <a:prstGeom prst="rect">
            <a:avLst/>
          </a:prstGeom>
        </p:spPr>
        <p:txBody>
          <a:bodyPr/>
          <a:lstStyle>
            <a:lvl1pPr>
              <a:defRPr sz="1100">
                <a:solidFill>
                  <a:srgbClr val="5B5B5B"/>
                </a:solidFill>
                <a:latin typeface="Arial"/>
                <a:cs typeface="Arial"/>
              </a:defRPr>
            </a:lvl1pPr>
          </a:lstStyle>
          <a:p>
            <a:fld id="{3653B1C7-8EA7-AC4F-AF75-9BD5D9CA5C95}" type="slidenum">
              <a:rPr lang="en-US" smtClean="0"/>
              <a:pPr/>
              <a:t>‹#›</a:t>
            </a:fld>
            <a:endParaRPr lang="en-US" dirty="0"/>
          </a:p>
        </p:txBody>
      </p:sp>
    </p:spTree>
    <p:extLst>
      <p:ext uri="{BB962C8B-B14F-4D97-AF65-F5344CB8AC3E}">
        <p14:creationId xmlns:p14="http://schemas.microsoft.com/office/powerpoint/2010/main" val="242691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86834" y="4840285"/>
            <a:ext cx="579966" cy="312740"/>
          </a:xfrm>
          <a:prstGeom prst="rect">
            <a:avLst/>
          </a:prstGeom>
        </p:spPr>
        <p:txBody>
          <a:bodyPr/>
          <a:lstStyle>
            <a:lvl1pPr>
              <a:defRPr sz="1100">
                <a:solidFill>
                  <a:srgbClr val="5B5B5B"/>
                </a:solidFill>
                <a:latin typeface="Arial"/>
                <a:cs typeface="Arial"/>
              </a:defRPr>
            </a:lvl1pPr>
          </a:lstStyle>
          <a:p>
            <a:fld id="{3653B1C7-8EA7-AC4F-AF75-9BD5D9CA5C95}" type="slidenum">
              <a:rPr lang="en-US" smtClean="0"/>
              <a:pPr/>
              <a:t>‹#›</a:t>
            </a:fld>
            <a:endParaRPr lang="en-US" dirty="0"/>
          </a:p>
        </p:txBody>
      </p:sp>
    </p:spTree>
    <p:extLst>
      <p:ext uri="{BB962C8B-B14F-4D97-AF65-F5344CB8AC3E}">
        <p14:creationId xmlns:p14="http://schemas.microsoft.com/office/powerpoint/2010/main" val="36626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86834" y="4840285"/>
            <a:ext cx="579966" cy="312740"/>
          </a:xfrm>
          <a:prstGeom prst="rect">
            <a:avLst/>
          </a:prstGeom>
        </p:spPr>
        <p:txBody>
          <a:bodyPr/>
          <a:lstStyle>
            <a:lvl1pPr>
              <a:defRPr sz="1100">
                <a:solidFill>
                  <a:srgbClr val="5B5B5B"/>
                </a:solidFill>
                <a:latin typeface="Arial"/>
                <a:cs typeface="Arial"/>
              </a:defRPr>
            </a:lvl1pPr>
          </a:lstStyle>
          <a:p>
            <a:fld id="{3653B1C7-8EA7-AC4F-AF75-9BD5D9CA5C95}" type="slidenum">
              <a:rPr lang="en-US" smtClean="0"/>
              <a:pPr/>
              <a:t>‹#›</a:t>
            </a:fld>
            <a:endParaRPr lang="en-US" dirty="0"/>
          </a:p>
        </p:txBody>
      </p:sp>
    </p:spTree>
    <p:extLst>
      <p:ext uri="{BB962C8B-B14F-4D97-AF65-F5344CB8AC3E}">
        <p14:creationId xmlns:p14="http://schemas.microsoft.com/office/powerpoint/2010/main" val="320461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65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1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25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172641"/>
            <a:ext cx="8229600" cy="5381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2750"/>
            <a:ext cx="8229600" cy="31951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486834" y="4840285"/>
            <a:ext cx="579966" cy="312740"/>
          </a:xfrm>
          <a:prstGeom prst="rect">
            <a:avLst/>
          </a:prstGeom>
        </p:spPr>
        <p:txBody>
          <a:bodyPr/>
          <a:lstStyle>
            <a:lvl1pPr>
              <a:defRPr sz="1100">
                <a:solidFill>
                  <a:srgbClr val="5B5B5B"/>
                </a:solidFill>
                <a:latin typeface="Arial"/>
                <a:cs typeface="Arial"/>
              </a:defRPr>
            </a:lvl1pPr>
          </a:lstStyle>
          <a:p>
            <a:fld id="{3653B1C7-8EA7-AC4F-AF75-9BD5D9CA5C95}" type="slidenum">
              <a:rPr lang="en-US" smtClean="0"/>
              <a:pPr/>
              <a:t>‹#›</a:t>
            </a:fld>
            <a:endParaRPr lang="en-US" dirty="0"/>
          </a:p>
        </p:txBody>
      </p:sp>
      <p:pic>
        <p:nvPicPr>
          <p:cNvPr id="5" name="Picture 4" descr="voybar-RGB-long.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86315"/>
            <a:ext cx="9144000" cy="249646"/>
          </a:xfrm>
          <a:prstGeom prst="rect">
            <a:avLst/>
          </a:prstGeom>
        </p:spPr>
      </p:pic>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78984" y="4309900"/>
            <a:ext cx="1584015" cy="692248"/>
          </a:xfrm>
          <a:prstGeom prst="rect">
            <a:avLst/>
          </a:prstGeom>
        </p:spPr>
      </p:pic>
      <p:pic>
        <p:nvPicPr>
          <p:cNvPr id="13" name="Picture 12" descr="Voy_cap_line_art.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44864" y="4645442"/>
            <a:ext cx="2984143" cy="123482"/>
          </a:xfrm>
          <a:prstGeom prst="rect">
            <a:avLst/>
          </a:prstGeom>
        </p:spPr>
      </p:pic>
      <p:grpSp>
        <p:nvGrpSpPr>
          <p:cNvPr id="8" name="Group 41"/>
          <p:cNvGrpSpPr>
            <a:grpSpLocks/>
          </p:cNvGrpSpPr>
          <p:nvPr userDrawn="1"/>
        </p:nvGrpSpPr>
        <p:grpSpPr bwMode="auto">
          <a:xfrm flipH="1">
            <a:off x="9296536" y="4363112"/>
            <a:ext cx="773114" cy="752980"/>
            <a:chOff x="-577" y="3757"/>
            <a:chExt cx="576" cy="561"/>
          </a:xfrm>
        </p:grpSpPr>
        <p:sp>
          <p:nvSpPr>
            <p:cNvPr id="9" name="Line 42"/>
            <p:cNvSpPr>
              <a:spLocks noChangeShapeType="1"/>
            </p:cNvSpPr>
            <p:nvPr userDrawn="1"/>
          </p:nvSpPr>
          <p:spPr bwMode="auto">
            <a:xfrm>
              <a:off x="-577" y="3757"/>
              <a:ext cx="576" cy="0"/>
            </a:xfrm>
            <a:prstGeom prst="line">
              <a:avLst/>
            </a:prstGeom>
            <a:noFill/>
            <a:ln w="19050">
              <a:solidFill>
                <a:srgbClr val="FF66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0" tIns="180000" rIns="180000" bIns="180000" anchor="ctr">
              <a:spAutoFit/>
            </a:bodyPr>
            <a:lstStyle/>
            <a:p>
              <a:endParaRPr lang="en-US"/>
            </a:p>
          </p:txBody>
        </p:sp>
        <p:sp>
          <p:nvSpPr>
            <p:cNvPr id="12" name="Line 43"/>
            <p:cNvSpPr>
              <a:spLocks noChangeShapeType="1"/>
            </p:cNvSpPr>
            <p:nvPr userDrawn="1"/>
          </p:nvSpPr>
          <p:spPr bwMode="auto">
            <a:xfrm>
              <a:off x="-577" y="4318"/>
              <a:ext cx="576" cy="0"/>
            </a:xfrm>
            <a:prstGeom prst="line">
              <a:avLst/>
            </a:prstGeom>
            <a:noFill/>
            <a:ln w="19050">
              <a:solidFill>
                <a:srgbClr val="FF66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0" tIns="180000" rIns="180000" bIns="180000" anchor="ctr">
              <a:spAutoFit/>
            </a:bodyPr>
            <a:lstStyle/>
            <a:p>
              <a:endParaRPr lang="en-US"/>
            </a:p>
          </p:txBody>
        </p:sp>
      </p:grpSp>
      <p:sp>
        <p:nvSpPr>
          <p:cNvPr id="14" name="Rectangle 47"/>
          <p:cNvSpPr>
            <a:spLocks noChangeArrowheads="1"/>
          </p:cNvSpPr>
          <p:nvPr userDrawn="1"/>
        </p:nvSpPr>
        <p:spPr bwMode="auto">
          <a:xfrm>
            <a:off x="9361627" y="4416290"/>
            <a:ext cx="1351608" cy="600165"/>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r>
              <a:rPr lang="en-GB" sz="1300" dirty="0">
                <a:solidFill>
                  <a:schemeClr val="bg1"/>
                </a:solidFill>
              </a:rPr>
              <a:t>Do not put content </a:t>
            </a:r>
            <a:br>
              <a:rPr lang="en-GB" sz="1300" dirty="0">
                <a:solidFill>
                  <a:schemeClr val="bg1"/>
                </a:solidFill>
              </a:rPr>
            </a:br>
            <a:r>
              <a:rPr lang="en-GB" sz="1300" dirty="0">
                <a:solidFill>
                  <a:schemeClr val="bg1"/>
                </a:solidFill>
              </a:rPr>
              <a:t>on the brand signature area</a:t>
            </a:r>
          </a:p>
        </p:txBody>
      </p:sp>
    </p:spTree>
    <p:extLst>
      <p:ext uri="{BB962C8B-B14F-4D97-AF65-F5344CB8AC3E}">
        <p14:creationId xmlns:p14="http://schemas.microsoft.com/office/powerpoint/2010/main" val="34752919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77" r:id="rId5"/>
  </p:sldLayoutIdLst>
  <p:hf hdr="0" ftr="0" dt="0"/>
  <p:txStyles>
    <p:titleStyle>
      <a:lvl1pPr algn="l" defTabSz="457200" rtl="0" eaLnBrk="1" latinLnBrk="0" hangingPunct="1">
        <a:spcBef>
          <a:spcPct val="0"/>
        </a:spcBef>
        <a:buNone/>
        <a:defRPr sz="3000" kern="1200" baseline="0">
          <a:solidFill>
            <a:srgbClr val="F6921E"/>
          </a:solidFill>
          <a:latin typeface="Arial"/>
          <a:ea typeface="+mj-ea"/>
          <a:cs typeface="Arial"/>
        </a:defRPr>
      </a:lvl1pPr>
    </p:titleStyle>
    <p:body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9144000" cy="2514601"/>
          </a:xfrm>
          <a:prstGeom prst="rect">
            <a:avLst/>
          </a:prstGeom>
        </p:spPr>
      </p:pic>
      <p:grpSp>
        <p:nvGrpSpPr>
          <p:cNvPr id="15" name="Group 14"/>
          <p:cNvGrpSpPr/>
          <p:nvPr userDrawn="1"/>
        </p:nvGrpSpPr>
        <p:grpSpPr>
          <a:xfrm>
            <a:off x="0" y="2508250"/>
            <a:ext cx="9144000" cy="1536700"/>
            <a:chOff x="0" y="1987550"/>
            <a:chExt cx="9144000" cy="1536700"/>
          </a:xfrm>
        </p:grpSpPr>
        <p:pic>
          <p:nvPicPr>
            <p:cNvPr id="17" name="Picture 16" descr="voyabar-med.png"/>
            <p:cNvPicPr>
              <a:picLocks noChangeAspect="1"/>
            </p:cNvPicPr>
            <p:nvPr userDrawn="1"/>
          </p:nvPicPr>
          <p:blipFill rotWithShape="1">
            <a:blip r:embed="rId4" cstate="screen">
              <a:extLst>
                <a:ext uri="{28A0092B-C50C-407E-A947-70E740481C1C}">
                  <a14:useLocalDpi xmlns:a14="http://schemas.microsoft.com/office/drawing/2010/main"/>
                </a:ext>
              </a:extLst>
            </a:blip>
            <a:srcRect t="44815" b="32778"/>
            <a:stretch/>
          </p:blipFill>
          <p:spPr>
            <a:xfrm>
              <a:off x="0" y="1987550"/>
              <a:ext cx="9144000" cy="1536700"/>
            </a:xfrm>
            <a:prstGeom prst="rect">
              <a:avLst/>
            </a:prstGeom>
          </p:spPr>
        </p:pic>
        <p:sp>
          <p:nvSpPr>
            <p:cNvPr id="18" name="Title 1"/>
            <p:cNvSpPr txBox="1">
              <a:spLocks/>
            </p:cNvSpPr>
            <p:nvPr userDrawn="1"/>
          </p:nvSpPr>
          <p:spPr>
            <a:xfrm>
              <a:off x="508000" y="2794001"/>
              <a:ext cx="5245100" cy="431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800" dirty="0" smtClean="0"/>
                <a:t>Subheading</a:t>
              </a:r>
              <a:r>
                <a:rPr lang="en-US" sz="1800" baseline="0" dirty="0" smtClean="0"/>
                <a:t> Goes Here</a:t>
              </a:r>
              <a:endParaRPr lang="en-US" sz="1800" dirty="0"/>
            </a:p>
          </p:txBody>
        </p:sp>
        <p:sp>
          <p:nvSpPr>
            <p:cNvPr id="19" name="Title 1"/>
            <p:cNvSpPr txBox="1">
              <a:spLocks/>
            </p:cNvSpPr>
            <p:nvPr userDrawn="1"/>
          </p:nvSpPr>
          <p:spPr>
            <a:xfrm>
              <a:off x="482600" y="2298700"/>
              <a:ext cx="5245100" cy="431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4400" dirty="0" smtClean="0"/>
                <a:t>Headline</a:t>
              </a:r>
              <a:endParaRPr lang="en-US" sz="4400" dirty="0"/>
            </a:p>
          </p:txBody>
        </p:sp>
      </p:gr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78984" y="4281325"/>
            <a:ext cx="1584015" cy="692248"/>
          </a:xfrm>
          <a:prstGeom prst="rect">
            <a:avLst/>
          </a:prstGeom>
        </p:spPr>
      </p:pic>
      <p:pic>
        <p:nvPicPr>
          <p:cNvPr id="13" name="Picture 12" descr="Inspired by ING ar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05725" y="4943435"/>
            <a:ext cx="898525" cy="119192"/>
          </a:xfrm>
          <a:prstGeom prst="rect">
            <a:avLst/>
          </a:prstGeom>
        </p:spPr>
      </p:pic>
      <p:pic>
        <p:nvPicPr>
          <p:cNvPr id="14" name="Picture 13" descr="Voy_cap_line_art.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864" y="4616867"/>
            <a:ext cx="2984143" cy="123482"/>
          </a:xfrm>
          <a:prstGeom prst="rect">
            <a:avLst/>
          </a:prstGeom>
        </p:spPr>
      </p:pic>
    </p:spTree>
    <p:extLst>
      <p:ext uri="{BB962C8B-B14F-4D97-AF65-F5344CB8AC3E}">
        <p14:creationId xmlns:p14="http://schemas.microsoft.com/office/powerpoint/2010/main" val="1784629302"/>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1997364"/>
          </a:xfrm>
          <a:prstGeom prst="rect">
            <a:avLst/>
          </a:prstGeom>
        </p:spPr>
      </p:pic>
      <p:pic>
        <p:nvPicPr>
          <p:cNvPr id="9" name="Picture 8" descr="voyabar-med.png"/>
          <p:cNvPicPr>
            <a:picLocks noChangeAspect="1"/>
          </p:cNvPicPr>
          <p:nvPr userDrawn="1"/>
        </p:nvPicPr>
        <p:blipFill rotWithShape="1">
          <a:blip r:embed="rId4" cstate="screen">
            <a:extLst>
              <a:ext uri="{28A0092B-C50C-407E-A947-70E740481C1C}">
                <a14:useLocalDpi xmlns:a14="http://schemas.microsoft.com/office/drawing/2010/main"/>
              </a:ext>
            </a:extLst>
          </a:blip>
          <a:srcRect t="44815" b="32778"/>
          <a:stretch/>
        </p:blipFill>
        <p:spPr>
          <a:xfrm>
            <a:off x="0" y="1995488"/>
            <a:ext cx="9144000" cy="1152525"/>
          </a:xfrm>
          <a:prstGeom prst="rect">
            <a:avLst/>
          </a:prstGeom>
        </p:spPr>
      </p:pic>
      <p:sp>
        <p:nvSpPr>
          <p:cNvPr id="12" name="Title 1"/>
          <p:cNvSpPr txBox="1">
            <a:spLocks/>
          </p:cNvSpPr>
          <p:nvPr userDrawn="1"/>
        </p:nvSpPr>
        <p:spPr>
          <a:xfrm>
            <a:off x="508000" y="2600326"/>
            <a:ext cx="5245100" cy="323850"/>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800" dirty="0" smtClean="0"/>
              <a:t>Subheading</a:t>
            </a:r>
            <a:r>
              <a:rPr lang="en-US" sz="1800" baseline="0" dirty="0" smtClean="0"/>
              <a:t> Goes Here</a:t>
            </a:r>
            <a:endParaRPr lang="en-US" sz="1800" dirty="0"/>
          </a:p>
        </p:txBody>
      </p:sp>
      <p:sp>
        <p:nvSpPr>
          <p:cNvPr id="13" name="Title 1"/>
          <p:cNvSpPr txBox="1">
            <a:spLocks/>
          </p:cNvSpPr>
          <p:nvPr userDrawn="1"/>
        </p:nvSpPr>
        <p:spPr>
          <a:xfrm>
            <a:off x="482600" y="2228850"/>
            <a:ext cx="5245100" cy="3238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4400" dirty="0" smtClean="0"/>
              <a:t>Headline</a:t>
            </a:r>
            <a:endParaRPr lang="en-US" sz="4400" dirty="0"/>
          </a:p>
        </p:txBody>
      </p:sp>
      <p:pic>
        <p:nvPicPr>
          <p:cNvPr id="10" name="Picture 9"/>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2700"/>
            <a:ext cx="9144000" cy="2527300"/>
          </a:xfrm>
          <a:prstGeom prst="rect">
            <a:avLst/>
          </a:prstGeom>
        </p:spPr>
      </p:pic>
      <p:grpSp>
        <p:nvGrpSpPr>
          <p:cNvPr id="11" name="Group 10"/>
          <p:cNvGrpSpPr/>
          <p:nvPr userDrawn="1"/>
        </p:nvGrpSpPr>
        <p:grpSpPr>
          <a:xfrm>
            <a:off x="0" y="2508250"/>
            <a:ext cx="9144000" cy="1536700"/>
            <a:chOff x="0" y="1987550"/>
            <a:chExt cx="9144000" cy="1536700"/>
          </a:xfrm>
        </p:grpSpPr>
        <p:pic>
          <p:nvPicPr>
            <p:cNvPr id="17" name="Picture 16" descr="voyabar-med.png"/>
            <p:cNvPicPr>
              <a:picLocks noChangeAspect="1"/>
            </p:cNvPicPr>
            <p:nvPr userDrawn="1"/>
          </p:nvPicPr>
          <p:blipFill rotWithShape="1">
            <a:blip r:embed="rId4" cstate="screen">
              <a:extLst>
                <a:ext uri="{28A0092B-C50C-407E-A947-70E740481C1C}">
                  <a14:useLocalDpi xmlns:a14="http://schemas.microsoft.com/office/drawing/2010/main"/>
                </a:ext>
              </a:extLst>
            </a:blip>
            <a:srcRect t="44815" b="32778"/>
            <a:stretch/>
          </p:blipFill>
          <p:spPr>
            <a:xfrm>
              <a:off x="0" y="1987550"/>
              <a:ext cx="9144000" cy="1536700"/>
            </a:xfrm>
            <a:prstGeom prst="rect">
              <a:avLst/>
            </a:prstGeom>
          </p:spPr>
        </p:pic>
        <p:sp>
          <p:nvSpPr>
            <p:cNvPr id="18" name="Title 1"/>
            <p:cNvSpPr txBox="1">
              <a:spLocks/>
            </p:cNvSpPr>
            <p:nvPr userDrawn="1"/>
          </p:nvSpPr>
          <p:spPr>
            <a:xfrm>
              <a:off x="508000" y="2794001"/>
              <a:ext cx="5245100" cy="431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800" dirty="0" smtClean="0"/>
                <a:t>Subheading</a:t>
              </a:r>
              <a:r>
                <a:rPr lang="en-US" sz="1800" baseline="0" dirty="0" smtClean="0"/>
                <a:t> Goes Here</a:t>
              </a:r>
              <a:endParaRPr lang="en-US" sz="1800" dirty="0"/>
            </a:p>
          </p:txBody>
        </p:sp>
        <p:sp>
          <p:nvSpPr>
            <p:cNvPr id="19" name="Title 1"/>
            <p:cNvSpPr txBox="1">
              <a:spLocks/>
            </p:cNvSpPr>
            <p:nvPr userDrawn="1"/>
          </p:nvSpPr>
          <p:spPr>
            <a:xfrm>
              <a:off x="482600" y="2298700"/>
              <a:ext cx="5245100" cy="431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4400" dirty="0" smtClean="0"/>
                <a:t>Headline</a:t>
              </a:r>
              <a:endParaRPr lang="en-US" sz="4400" dirty="0"/>
            </a:p>
          </p:txBody>
        </p:sp>
      </p:grpSp>
      <p:pic>
        <p:nvPicPr>
          <p:cNvPr id="24" name="Pictur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78984" y="4281325"/>
            <a:ext cx="1584015" cy="692248"/>
          </a:xfrm>
          <a:prstGeom prst="rect">
            <a:avLst/>
          </a:prstGeom>
        </p:spPr>
      </p:pic>
      <p:pic>
        <p:nvPicPr>
          <p:cNvPr id="25" name="Picture 24" descr="Inspired by ING art.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05725" y="4943435"/>
            <a:ext cx="898525" cy="119192"/>
          </a:xfrm>
          <a:prstGeom prst="rect">
            <a:avLst/>
          </a:prstGeom>
        </p:spPr>
      </p:pic>
      <p:pic>
        <p:nvPicPr>
          <p:cNvPr id="26" name="Picture 25" descr="Voy_cap_line_art.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864" y="4616867"/>
            <a:ext cx="2984143" cy="123482"/>
          </a:xfrm>
          <a:prstGeom prst="rect">
            <a:avLst/>
          </a:prstGeom>
        </p:spPr>
      </p:pic>
    </p:spTree>
    <p:extLst>
      <p:ext uri="{BB962C8B-B14F-4D97-AF65-F5344CB8AC3E}">
        <p14:creationId xmlns:p14="http://schemas.microsoft.com/office/powerpoint/2010/main" val="2409874010"/>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2482850"/>
            <a:ext cx="9144000" cy="1536700"/>
            <a:chOff x="0" y="1987550"/>
            <a:chExt cx="9144000" cy="1536700"/>
          </a:xfrm>
        </p:grpSpPr>
        <p:pic>
          <p:nvPicPr>
            <p:cNvPr id="11" name="Picture 10" descr="voyabar-med.png"/>
            <p:cNvPicPr>
              <a:picLocks noChangeAspect="1"/>
            </p:cNvPicPr>
            <p:nvPr userDrawn="1"/>
          </p:nvPicPr>
          <p:blipFill rotWithShape="1">
            <a:blip r:embed="rId3" cstate="screen">
              <a:extLst>
                <a:ext uri="{28A0092B-C50C-407E-A947-70E740481C1C}">
                  <a14:useLocalDpi xmlns:a14="http://schemas.microsoft.com/office/drawing/2010/main"/>
                </a:ext>
              </a:extLst>
            </a:blip>
            <a:srcRect t="44815" b="32778"/>
            <a:stretch/>
          </p:blipFill>
          <p:spPr>
            <a:xfrm>
              <a:off x="0" y="1987550"/>
              <a:ext cx="9144000" cy="1536700"/>
            </a:xfrm>
            <a:prstGeom prst="rect">
              <a:avLst/>
            </a:prstGeom>
          </p:spPr>
        </p:pic>
        <p:sp>
          <p:nvSpPr>
            <p:cNvPr id="18" name="Title 1"/>
            <p:cNvSpPr txBox="1">
              <a:spLocks/>
            </p:cNvSpPr>
            <p:nvPr userDrawn="1"/>
          </p:nvSpPr>
          <p:spPr>
            <a:xfrm>
              <a:off x="508000" y="2794001"/>
              <a:ext cx="5245100" cy="431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800" dirty="0" smtClean="0"/>
                <a:t>Subheading</a:t>
              </a:r>
              <a:r>
                <a:rPr lang="en-US" sz="1800" baseline="0" dirty="0" smtClean="0"/>
                <a:t> Goes Here</a:t>
              </a:r>
              <a:endParaRPr lang="en-US" sz="1800" dirty="0"/>
            </a:p>
          </p:txBody>
        </p:sp>
        <p:sp>
          <p:nvSpPr>
            <p:cNvPr id="19" name="Title 1"/>
            <p:cNvSpPr txBox="1">
              <a:spLocks/>
            </p:cNvSpPr>
            <p:nvPr userDrawn="1"/>
          </p:nvSpPr>
          <p:spPr>
            <a:xfrm>
              <a:off x="482600" y="2298700"/>
              <a:ext cx="5245100" cy="431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4400" dirty="0" smtClean="0"/>
                <a:t>Headline</a:t>
              </a:r>
              <a:endParaRPr lang="en-US" sz="4400" dirty="0"/>
            </a:p>
          </p:txBody>
        </p:sp>
      </p:grpSp>
      <p:pic>
        <p:nvPicPr>
          <p:cNvPr id="21" name="Picture 20" descr="image3.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
            <a:ext cx="9144000" cy="2489200"/>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78984" y="4281325"/>
            <a:ext cx="1584015" cy="692248"/>
          </a:xfrm>
          <a:prstGeom prst="rect">
            <a:avLst/>
          </a:prstGeom>
        </p:spPr>
      </p:pic>
      <p:pic>
        <p:nvPicPr>
          <p:cNvPr id="13" name="Picture 12" descr="Inspired by ING ar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05725" y="4943435"/>
            <a:ext cx="898525" cy="119192"/>
          </a:xfrm>
          <a:prstGeom prst="rect">
            <a:avLst/>
          </a:prstGeom>
        </p:spPr>
      </p:pic>
      <p:pic>
        <p:nvPicPr>
          <p:cNvPr id="14" name="Picture 13" descr="Voy_cap_line_art.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864" y="4616867"/>
            <a:ext cx="2984143" cy="123482"/>
          </a:xfrm>
          <a:prstGeom prst="rect">
            <a:avLst/>
          </a:prstGeom>
        </p:spPr>
      </p:pic>
    </p:spTree>
    <p:extLst>
      <p:ext uri="{BB962C8B-B14F-4D97-AF65-F5344CB8AC3E}">
        <p14:creationId xmlns:p14="http://schemas.microsoft.com/office/powerpoint/2010/main" val="1004062295"/>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2262" y="2533651"/>
            <a:ext cx="7164388" cy="828673"/>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200" b="1" dirty="0" smtClean="0">
                <a:solidFill>
                  <a:schemeClr val="bg1"/>
                </a:solidFill>
                <a:effectLst>
                  <a:outerShdw blurRad="38100" dist="38100" dir="2700000" algn="tl">
                    <a:srgbClr val="000000">
                      <a:alpha val="43137"/>
                    </a:srgbClr>
                  </a:outerShdw>
                </a:effectLst>
                <a:latin typeface="Palatino Linotype" panose="02040502050505030304" pitchFamily="18" charset="0"/>
              </a:rPr>
              <a:t>Tanweer Akram (Voya Investment Management)</a:t>
            </a:r>
          </a:p>
          <a:p>
            <a:r>
              <a:rPr lang="en-US" sz="1200" b="1" dirty="0" smtClean="0">
                <a:effectLst>
                  <a:outerShdw blurRad="38100" dist="38100" dir="2700000" algn="tl">
                    <a:srgbClr val="000000">
                      <a:alpha val="43137"/>
                    </a:srgbClr>
                  </a:outerShdw>
                </a:effectLst>
                <a:latin typeface="Palatino Linotype" panose="02040502050505030304" pitchFamily="18" charset="0"/>
              </a:rPr>
              <a:t>Anupam Das (Mount Royal University)</a:t>
            </a:r>
          </a:p>
          <a:p>
            <a:endParaRPr lang="en-US" sz="1200" b="1" dirty="0">
              <a:effectLst>
                <a:outerShdw blurRad="38100" dist="38100" dir="2700000" algn="tl">
                  <a:srgbClr val="000000">
                    <a:alpha val="43137"/>
                  </a:srgbClr>
                </a:outerShdw>
              </a:effectLst>
              <a:latin typeface="Palatino Linotype" panose="02040502050505030304" pitchFamily="18" charset="0"/>
            </a:endParaRPr>
          </a:p>
          <a:p>
            <a:r>
              <a:rPr lang="en-US" sz="1200" b="1" dirty="0" smtClean="0">
                <a:effectLst>
                  <a:outerShdw blurRad="38100" dist="38100" dir="2700000" algn="tl">
                    <a:srgbClr val="000000">
                      <a:alpha val="43137"/>
                    </a:srgbClr>
                  </a:outerShdw>
                </a:effectLst>
                <a:latin typeface="Palatino Linotype" panose="02040502050505030304" pitchFamily="18" charset="0"/>
              </a:rPr>
              <a:t>Association of Indian Economic and Financial Studies (AIEFS)</a:t>
            </a:r>
          </a:p>
          <a:p>
            <a:r>
              <a:rPr lang="en-US" sz="1200" b="1" dirty="0" smtClean="0">
                <a:effectLst>
                  <a:outerShdw blurRad="38100" dist="38100" dir="2700000" algn="tl">
                    <a:srgbClr val="000000">
                      <a:alpha val="43137"/>
                    </a:srgbClr>
                  </a:outerShdw>
                </a:effectLst>
                <a:latin typeface="Palatino Linotype" panose="02040502050505030304" pitchFamily="18" charset="0"/>
              </a:rPr>
              <a:t>Allied Social Science </a:t>
            </a:r>
            <a:r>
              <a:rPr lang="en-US" sz="1200" b="1" dirty="0" smtClean="0">
                <a:effectLst>
                  <a:outerShdw blurRad="38100" dist="38100" dir="2700000" algn="tl">
                    <a:srgbClr val="000000">
                      <a:alpha val="43137"/>
                    </a:srgbClr>
                  </a:outerShdw>
                </a:effectLst>
                <a:latin typeface="Palatino Linotype" panose="02040502050505030304" pitchFamily="18" charset="0"/>
              </a:rPr>
              <a:t>Associations</a:t>
            </a:r>
            <a:r>
              <a:rPr lang="en-US" sz="1200" b="1" dirty="0" smtClean="0">
                <a:effectLst>
                  <a:outerShdw blurRad="38100" dist="38100" dir="2700000" algn="tl">
                    <a:srgbClr val="000000">
                      <a:alpha val="43137"/>
                    </a:srgbClr>
                  </a:outerShdw>
                </a:effectLst>
                <a:latin typeface="Palatino Linotype" panose="02040502050505030304" pitchFamily="18" charset="0"/>
              </a:rPr>
              <a:t>’ (ASSA) </a:t>
            </a:r>
            <a:r>
              <a:rPr lang="en-US" sz="1200" b="1" dirty="0" smtClean="0">
                <a:effectLst>
                  <a:outerShdw blurRad="38100" dist="38100" dir="2700000" algn="tl">
                    <a:srgbClr val="000000">
                      <a:alpha val="43137"/>
                    </a:srgbClr>
                  </a:outerShdw>
                </a:effectLst>
                <a:latin typeface="Palatino Linotype" panose="02040502050505030304" pitchFamily="18" charset="0"/>
              </a:rPr>
              <a:t>Annual Meeting</a:t>
            </a:r>
            <a:endParaRPr lang="en-US" sz="1200" b="1" dirty="0" smtClean="0">
              <a:effectLst>
                <a:outerShdw blurRad="38100" dist="38100" dir="2700000" algn="tl">
                  <a:srgbClr val="000000">
                    <a:alpha val="43137"/>
                  </a:srgbClr>
                </a:outerShdw>
              </a:effectLst>
              <a:latin typeface="Palatino Linotype" panose="02040502050505030304" pitchFamily="18" charset="0"/>
            </a:endParaRPr>
          </a:p>
          <a:p>
            <a:r>
              <a:rPr lang="en-US" sz="1200" b="1" dirty="0" smtClean="0">
                <a:effectLst>
                  <a:outerShdw blurRad="38100" dist="38100" dir="2700000" algn="tl">
                    <a:srgbClr val="000000">
                      <a:alpha val="43137"/>
                    </a:srgbClr>
                  </a:outerShdw>
                </a:effectLst>
                <a:latin typeface="Palatino Linotype" panose="02040502050505030304" pitchFamily="18" charset="0"/>
              </a:rPr>
              <a:t>San </a:t>
            </a:r>
            <a:r>
              <a:rPr lang="en-US" sz="1200" b="1" dirty="0" err="1" smtClean="0">
                <a:effectLst>
                  <a:outerShdw blurRad="38100" dist="38100" dir="2700000" algn="tl">
                    <a:srgbClr val="000000">
                      <a:alpha val="43137"/>
                    </a:srgbClr>
                  </a:outerShdw>
                </a:effectLst>
                <a:latin typeface="Palatino Linotype" panose="02040502050505030304" pitchFamily="18" charset="0"/>
              </a:rPr>
              <a:t>Franciscoo</a:t>
            </a:r>
            <a:r>
              <a:rPr lang="en-US" sz="1200" b="1" dirty="0" smtClean="0">
                <a:effectLst>
                  <a:outerShdw blurRad="38100" dist="38100" dir="2700000" algn="tl">
                    <a:srgbClr val="000000">
                      <a:alpha val="43137"/>
                    </a:srgbClr>
                  </a:outerShdw>
                </a:effectLst>
                <a:latin typeface="Palatino Linotype" panose="02040502050505030304" pitchFamily="18" charset="0"/>
              </a:rPr>
              <a:t>, CA 94102</a:t>
            </a:r>
          </a:p>
          <a:p>
            <a:r>
              <a:rPr lang="en-US" sz="1200" b="1" dirty="0" smtClean="0">
                <a:effectLst>
                  <a:outerShdw blurRad="38100" dist="38100" dir="2700000" algn="tl">
                    <a:srgbClr val="000000">
                      <a:alpha val="43137"/>
                    </a:srgbClr>
                  </a:outerShdw>
                </a:effectLst>
                <a:latin typeface="Palatino Linotype" panose="02040502050505030304" pitchFamily="18" charset="0"/>
              </a:rPr>
              <a:t>Jan </a:t>
            </a:r>
            <a:r>
              <a:rPr lang="en-US" sz="1200" b="1" dirty="0" smtClean="0">
                <a:effectLst>
                  <a:outerShdw blurRad="38100" dist="38100" dir="2700000" algn="tl">
                    <a:srgbClr val="000000">
                      <a:alpha val="43137"/>
                    </a:srgbClr>
                  </a:outerShdw>
                </a:effectLst>
                <a:latin typeface="Palatino Linotype" panose="02040502050505030304" pitchFamily="18" charset="0"/>
              </a:rPr>
              <a:t>3-5, </a:t>
            </a:r>
            <a:r>
              <a:rPr lang="en-US" sz="1200" b="1" dirty="0" smtClean="0">
                <a:effectLst>
                  <a:outerShdw blurRad="38100" dist="38100" dir="2700000" algn="tl">
                    <a:srgbClr val="000000">
                      <a:alpha val="43137"/>
                    </a:srgbClr>
                  </a:outerShdw>
                </a:effectLst>
                <a:latin typeface="Palatino Linotype" panose="02040502050505030304" pitchFamily="18" charset="0"/>
              </a:rPr>
              <a:t>2016</a:t>
            </a:r>
            <a:endParaRPr lang="en-US" sz="1200" b="1" dirty="0">
              <a:effectLst>
                <a:outerShdw blurRad="38100" dist="38100" dir="2700000" algn="tl">
                  <a:srgbClr val="000000">
                    <a:alpha val="43137"/>
                  </a:srgbClr>
                </a:outerShdw>
              </a:effectLst>
              <a:latin typeface="Palatino Linotype" panose="02040502050505030304" pitchFamily="18" charset="0"/>
            </a:endParaRPr>
          </a:p>
          <a:p>
            <a:endParaRPr lang="en-US" sz="1200" b="1" dirty="0">
              <a:solidFill>
                <a:schemeClr val="bg1"/>
              </a:solidFill>
              <a:effectLst>
                <a:outerShdw blurRad="38100" dist="38100" dir="2700000" algn="tl">
                  <a:srgbClr val="000000">
                    <a:alpha val="43137"/>
                  </a:srgbClr>
                </a:outerShdw>
              </a:effectLst>
            </a:endParaRPr>
          </a:p>
        </p:txBody>
      </p:sp>
      <p:sp>
        <p:nvSpPr>
          <p:cNvPr id="3" name="Title 1"/>
          <p:cNvSpPr txBox="1">
            <a:spLocks/>
          </p:cNvSpPr>
          <p:nvPr/>
        </p:nvSpPr>
        <p:spPr>
          <a:xfrm>
            <a:off x="296862" y="1816100"/>
            <a:ext cx="7742238" cy="431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2400" b="1" u="sng" dirty="0" smtClean="0">
                <a:effectLst>
                  <a:outerShdw blurRad="38100" dist="38100" dir="2700000" algn="tl">
                    <a:srgbClr val="000000">
                      <a:alpha val="43137"/>
                    </a:srgbClr>
                  </a:outerShdw>
                </a:effectLst>
                <a:latin typeface="Palatino Linotype" panose="02040502050505030304" pitchFamily="18" charset="0"/>
              </a:rPr>
              <a:t>Does Keynesian Theory Explain Indian </a:t>
            </a:r>
            <a:r>
              <a:rPr lang="en-US" sz="2400" b="1" u="sng" dirty="0">
                <a:effectLst>
                  <a:outerShdw blurRad="38100" dist="38100" dir="2700000" algn="tl">
                    <a:srgbClr val="000000">
                      <a:alpha val="43137"/>
                    </a:srgbClr>
                  </a:outerShdw>
                </a:effectLst>
                <a:latin typeface="Palatino Linotype" panose="02040502050505030304" pitchFamily="18" charset="0"/>
              </a:rPr>
              <a:t>Government </a:t>
            </a:r>
            <a:r>
              <a:rPr lang="en-US" sz="2400" b="1" u="sng" dirty="0" smtClean="0">
                <a:effectLst>
                  <a:outerShdw blurRad="38100" dist="38100" dir="2700000" algn="tl">
                    <a:srgbClr val="000000">
                      <a:alpha val="43137"/>
                    </a:srgbClr>
                  </a:outerShdw>
                </a:effectLst>
                <a:latin typeface="Palatino Linotype" panose="02040502050505030304" pitchFamily="18" charset="0"/>
              </a:rPr>
              <a:t>Bond Yields?</a:t>
            </a:r>
            <a:endParaRPr lang="en-US" sz="2400" b="1" u="sng" dirty="0">
              <a:effectLst>
                <a:outerShdw blurRad="38100" dist="38100" dir="2700000" algn="tl">
                  <a:srgbClr val="000000">
                    <a:alpha val="43137"/>
                  </a:srgbClr>
                </a:outerShdw>
              </a:effectLst>
              <a:latin typeface="Palatino Linotype" panose="02040502050505030304" pitchFamily="18" charset="0"/>
            </a:endParaRPr>
          </a:p>
          <a:p>
            <a:endParaRPr lang="en-US" sz="2800" b="1" u="sng" dirty="0">
              <a:effectLst>
                <a:outerShdw blurRad="38100" dist="38100" dir="2700000" algn="tl">
                  <a:srgbClr val="000000">
                    <a:alpha val="43137"/>
                  </a:srgbClr>
                </a:outerShdw>
              </a:effectLst>
              <a:latin typeface="Palatino Linotype" panose="02040502050505030304" pitchFamily="18" charset="0"/>
            </a:endParaRPr>
          </a:p>
          <a:p>
            <a:endParaRPr lang="en-US" sz="2800"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3621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8" name="Rectangle 4"/>
          <p:cNvSpPr>
            <a:spLocks noGrp="1" noChangeArrowheads="1"/>
          </p:cNvSpPr>
          <p:nvPr>
            <p:ph type="title"/>
          </p:nvPr>
        </p:nvSpPr>
        <p:spPr>
          <a:xfrm>
            <a:off x="392113" y="53221"/>
            <a:ext cx="8356600" cy="553998"/>
          </a:xfrm>
        </p:spPr>
        <p:txBody>
          <a:bodyPr>
            <a:noAutofit/>
          </a:bodyPr>
          <a:lstStyle/>
          <a:p>
            <a:r>
              <a:rPr lang="en-US" sz="2400" b="1" dirty="0" smtClean="0">
                <a:solidFill>
                  <a:srgbClr val="C00000"/>
                </a:solidFill>
                <a:effectLst>
                  <a:outerShdw blurRad="38100" dist="38100" dir="2700000" algn="tl">
                    <a:srgbClr val="000000">
                      <a:alpha val="43137"/>
                    </a:srgbClr>
                  </a:outerShdw>
                </a:effectLst>
                <a:latin typeface="Palatino Linotype" pitchFamily="18" charset="0"/>
              </a:rPr>
              <a:t>Monthly </a:t>
            </a:r>
            <a:r>
              <a:rPr lang="en-US" sz="2400" b="1" dirty="0">
                <a:solidFill>
                  <a:srgbClr val="C00000"/>
                </a:solidFill>
                <a:effectLst>
                  <a:outerShdw blurRad="38100" dist="38100" dir="2700000" algn="tl">
                    <a:srgbClr val="000000">
                      <a:alpha val="43137"/>
                    </a:srgbClr>
                  </a:outerShdw>
                </a:effectLst>
                <a:latin typeface="Palatino Linotype" pitchFamily="18" charset="0"/>
              </a:rPr>
              <a:t>and Quarterly Data: Indian Government Bonds’ Yields, ST Rates, Inflation, IP, and Fiscal Balance</a:t>
            </a:r>
          </a:p>
        </p:txBody>
      </p:sp>
      <p:sp>
        <p:nvSpPr>
          <p:cNvPr id="5" name="Rectangle 3"/>
          <p:cNvSpPr txBox="1">
            <a:spLocks noChangeArrowheads="1"/>
          </p:cNvSpPr>
          <p:nvPr/>
        </p:nvSpPr>
        <p:spPr bwMode="auto">
          <a:xfrm>
            <a:off x="392385" y="1040069"/>
            <a:ext cx="8293965" cy="3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ts val="2400"/>
              </a:spcBef>
              <a:spcAft>
                <a:spcPct val="25000"/>
              </a:spcAft>
              <a:defRPr sz="1600" b="1">
                <a:solidFill>
                  <a:srgbClr val="000066"/>
                </a:solidFill>
                <a:latin typeface="+mn-lt"/>
                <a:ea typeface="+mn-ea"/>
                <a:cs typeface="+mn-cs"/>
              </a:defRPr>
            </a:lvl1pPr>
            <a:lvl2pPr marL="228600" indent="-227013" algn="l" rtl="0" eaLnBrk="0" fontAlgn="base" hangingPunct="0">
              <a:spcBef>
                <a:spcPct val="50000"/>
              </a:spcBef>
              <a:spcAft>
                <a:spcPct val="25000"/>
              </a:spcAft>
              <a:buClr>
                <a:schemeClr val="accent2"/>
              </a:buClr>
              <a:buSzPct val="80000"/>
              <a:buFont typeface="Wingdings" pitchFamily="2" charset="2"/>
              <a:buChar char="n"/>
              <a:defRPr sz="1600">
                <a:solidFill>
                  <a:srgbClr val="000000"/>
                </a:solidFill>
                <a:latin typeface="+mn-lt"/>
                <a:cs typeface="+mn-cs"/>
              </a:defRPr>
            </a:lvl2pPr>
            <a:lvl3pPr marL="457200" indent="-227013" algn="l" rtl="0" eaLnBrk="0" fontAlgn="base" hangingPunct="0">
              <a:spcBef>
                <a:spcPct val="20000"/>
              </a:spcBef>
              <a:spcAft>
                <a:spcPct val="20000"/>
              </a:spcAft>
              <a:buClr>
                <a:schemeClr val="tx2"/>
              </a:buClr>
              <a:buSzPct val="105000"/>
              <a:buFont typeface="Wingdings" pitchFamily="2" charset="2"/>
              <a:buChar char="§"/>
              <a:defRPr sz="1600">
                <a:solidFill>
                  <a:srgbClr val="000000"/>
                </a:solidFill>
                <a:latin typeface="+mn-lt"/>
                <a:cs typeface="+mn-cs"/>
              </a:defRPr>
            </a:lvl3pPr>
            <a:lvl4pPr marL="685800" indent="-227013" algn="l" rtl="0" eaLnBrk="0" fontAlgn="base" hangingPunct="0">
              <a:spcBef>
                <a:spcPct val="20000"/>
              </a:spcBef>
              <a:spcAft>
                <a:spcPct val="20000"/>
              </a:spcAft>
              <a:buClr>
                <a:schemeClr val="tx2"/>
              </a:buClr>
              <a:buSzPct val="105000"/>
              <a:buFont typeface="Wingdings" pitchFamily="2" charset="2"/>
              <a:buChar char="§"/>
              <a:defRPr sz="1400">
                <a:solidFill>
                  <a:srgbClr val="000000"/>
                </a:solidFill>
                <a:latin typeface="+mn-lt"/>
                <a:cs typeface="+mn-cs"/>
              </a:defRPr>
            </a:lvl4pPr>
            <a:lvl5pPr marL="912813" indent="-225425" algn="l" rtl="0" eaLnBrk="0" fontAlgn="base" hangingPunct="0">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5pPr>
            <a:lvl6pPr marL="13700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6pPr>
            <a:lvl7pPr marL="18272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7pPr>
            <a:lvl8pPr marL="22844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8pPr>
            <a:lvl9pPr marL="27416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9pPr>
          </a:lstStyle>
          <a:p>
            <a:pPr lvl="1">
              <a:spcBef>
                <a:spcPts val="500"/>
              </a:spcBef>
              <a:spcAft>
                <a:spcPts val="0"/>
              </a:spcAft>
            </a:pPr>
            <a:r>
              <a:rPr lang="en-US" sz="1800" b="1" kern="0" dirty="0" smtClean="0">
                <a:solidFill>
                  <a:srgbClr val="000066"/>
                </a:solidFill>
                <a:latin typeface="Palatino Linotype" pitchFamily="18" charset="0"/>
              </a:rPr>
              <a:t>IGBs nominal yields: Government bond yields, bid, close, %;  </a:t>
            </a:r>
            <a:r>
              <a:rPr lang="en-US" sz="1800" b="1" kern="0" dirty="0" smtClean="0">
                <a:solidFill>
                  <a:srgbClr val="0070C0"/>
                </a:solidFill>
                <a:latin typeface="Palatino Linotype" pitchFamily="18" charset="0"/>
              </a:rPr>
              <a:t>IGB2Yr, IGB10Yr </a:t>
            </a:r>
            <a:r>
              <a:rPr lang="en-US" sz="1800" b="1" kern="0" dirty="0" smtClean="0">
                <a:solidFill>
                  <a:srgbClr val="002060"/>
                </a:solidFill>
                <a:latin typeface="Palatino Linotype" pitchFamily="18" charset="0"/>
              </a:rPr>
              <a:t>(monthly and quarterly data)</a:t>
            </a:r>
          </a:p>
          <a:p>
            <a:pPr lvl="1">
              <a:spcBef>
                <a:spcPts val="500"/>
              </a:spcBef>
              <a:spcAft>
                <a:spcPts val="0"/>
              </a:spcAft>
            </a:pPr>
            <a:r>
              <a:rPr lang="en-US" sz="1800" b="1" kern="0" dirty="0" smtClean="0">
                <a:solidFill>
                  <a:srgbClr val="000066"/>
                </a:solidFill>
                <a:latin typeface="Palatino Linotype" pitchFamily="18" charset="0"/>
              </a:rPr>
              <a:t>Indian Treasury bills, yield, bid, close, %: </a:t>
            </a:r>
            <a:r>
              <a:rPr lang="en-US" sz="1800" b="1" kern="0" dirty="0" smtClean="0">
                <a:solidFill>
                  <a:srgbClr val="0070C0"/>
                </a:solidFill>
                <a:latin typeface="Palatino Linotype" pitchFamily="18" charset="0"/>
              </a:rPr>
              <a:t>TB3M, TB6M </a:t>
            </a:r>
            <a:r>
              <a:rPr lang="en-US" sz="1800" b="1" kern="0" dirty="0">
                <a:solidFill>
                  <a:srgbClr val="002060"/>
                </a:solidFill>
                <a:latin typeface="Palatino Linotype" pitchFamily="18" charset="0"/>
              </a:rPr>
              <a:t>(monthly and quarterly data</a:t>
            </a:r>
            <a:r>
              <a:rPr lang="en-US" sz="1800" b="1" kern="0" dirty="0" smtClean="0">
                <a:solidFill>
                  <a:srgbClr val="002060"/>
                </a:solidFill>
                <a:latin typeface="Palatino Linotype" pitchFamily="18" charset="0"/>
              </a:rPr>
              <a:t>)</a:t>
            </a:r>
            <a:endParaRPr lang="en-US" sz="1800" b="1" kern="0" dirty="0" smtClean="0">
              <a:solidFill>
                <a:srgbClr val="0070C0"/>
              </a:solidFill>
              <a:latin typeface="Palatino Linotype" pitchFamily="18" charset="0"/>
            </a:endParaRPr>
          </a:p>
          <a:p>
            <a:pPr lvl="1">
              <a:spcBef>
                <a:spcPts val="500"/>
              </a:spcBef>
              <a:spcAft>
                <a:spcPts val="0"/>
              </a:spcAft>
            </a:pPr>
            <a:r>
              <a:rPr lang="en-US" sz="1800" b="1" kern="0" dirty="0" smtClean="0">
                <a:solidFill>
                  <a:srgbClr val="000066"/>
                </a:solidFill>
                <a:latin typeface="Palatino Linotype" pitchFamily="18" charset="0"/>
              </a:rPr>
              <a:t>Inflation, Consumer price inflation, year over year, % change:  </a:t>
            </a:r>
            <a:r>
              <a:rPr lang="en-US" sz="1800" b="1" kern="0" dirty="0">
                <a:solidFill>
                  <a:srgbClr val="0070C0"/>
                </a:solidFill>
                <a:latin typeface="Palatino Linotype" pitchFamily="18" charset="0"/>
              </a:rPr>
              <a:t>CPIYOY </a:t>
            </a:r>
            <a:r>
              <a:rPr lang="en-US" sz="1800" b="1" kern="0" dirty="0">
                <a:solidFill>
                  <a:srgbClr val="002060"/>
                </a:solidFill>
                <a:latin typeface="Palatino Linotype" pitchFamily="18" charset="0"/>
              </a:rPr>
              <a:t>(monthly and quarterly data</a:t>
            </a:r>
            <a:r>
              <a:rPr lang="en-US" sz="1800" b="1" kern="0" dirty="0" smtClean="0">
                <a:solidFill>
                  <a:srgbClr val="002060"/>
                </a:solidFill>
                <a:latin typeface="Palatino Linotype" pitchFamily="18" charset="0"/>
              </a:rPr>
              <a:t>)</a:t>
            </a:r>
          </a:p>
          <a:p>
            <a:pPr lvl="1">
              <a:spcBef>
                <a:spcPts val="500"/>
              </a:spcBef>
              <a:spcAft>
                <a:spcPts val="0"/>
              </a:spcAft>
            </a:pPr>
            <a:r>
              <a:rPr lang="en-US" sz="1800" b="1" kern="0" dirty="0" smtClean="0">
                <a:solidFill>
                  <a:srgbClr val="000066"/>
                </a:solidFill>
                <a:latin typeface="Palatino Linotype" pitchFamily="18" charset="0"/>
              </a:rPr>
              <a:t>Industrial production, year over year, % change: </a:t>
            </a:r>
            <a:r>
              <a:rPr lang="en-US" sz="1800" b="1" kern="0" dirty="0">
                <a:solidFill>
                  <a:srgbClr val="0070C0"/>
                </a:solidFill>
                <a:latin typeface="Palatino Linotype" pitchFamily="18" charset="0"/>
              </a:rPr>
              <a:t>IPYOY </a:t>
            </a:r>
            <a:r>
              <a:rPr lang="en-US" sz="1800" b="1" kern="0" dirty="0">
                <a:solidFill>
                  <a:srgbClr val="002060"/>
                </a:solidFill>
                <a:latin typeface="Palatino Linotype" pitchFamily="18" charset="0"/>
              </a:rPr>
              <a:t>(monthly and quarterly data</a:t>
            </a:r>
            <a:r>
              <a:rPr lang="en-US" sz="1800" b="1" kern="0" dirty="0" smtClean="0">
                <a:solidFill>
                  <a:srgbClr val="002060"/>
                </a:solidFill>
                <a:latin typeface="Palatino Linotype" pitchFamily="18" charset="0"/>
              </a:rPr>
              <a:t>)</a:t>
            </a:r>
          </a:p>
          <a:p>
            <a:pPr lvl="1">
              <a:spcBef>
                <a:spcPts val="500"/>
              </a:spcBef>
              <a:spcAft>
                <a:spcPts val="0"/>
              </a:spcAft>
            </a:pPr>
            <a:r>
              <a:rPr lang="en-US" sz="1800" b="1" kern="0" dirty="0" smtClean="0">
                <a:solidFill>
                  <a:srgbClr val="000066"/>
                </a:solidFill>
                <a:latin typeface="Palatino Linotype" pitchFamily="18" charset="0"/>
              </a:rPr>
              <a:t>Fiscal balance, Government net lending, seasonally adjusted, % of nominal GDP: </a:t>
            </a:r>
            <a:r>
              <a:rPr lang="en-US" sz="1800" b="1" kern="0" dirty="0">
                <a:solidFill>
                  <a:srgbClr val="0070C0"/>
                </a:solidFill>
                <a:latin typeface="Palatino Linotype" pitchFamily="18" charset="0"/>
              </a:rPr>
              <a:t>FBALANCE </a:t>
            </a:r>
            <a:r>
              <a:rPr lang="en-US" sz="1800" b="1" kern="0" dirty="0" smtClean="0">
                <a:solidFill>
                  <a:srgbClr val="002060"/>
                </a:solidFill>
                <a:latin typeface="Palatino Linotype" pitchFamily="18" charset="0"/>
              </a:rPr>
              <a:t>(only quarterly </a:t>
            </a:r>
            <a:r>
              <a:rPr lang="en-US" sz="1800" b="1" kern="0" dirty="0">
                <a:solidFill>
                  <a:srgbClr val="002060"/>
                </a:solidFill>
                <a:latin typeface="Palatino Linotype" pitchFamily="18" charset="0"/>
              </a:rPr>
              <a:t>data)</a:t>
            </a:r>
          </a:p>
          <a:p>
            <a:pPr lvl="1">
              <a:spcBef>
                <a:spcPts val="500"/>
              </a:spcBef>
              <a:spcAft>
                <a:spcPts val="0"/>
              </a:spcAft>
            </a:pPr>
            <a:endParaRPr lang="en-US" sz="1800" b="1" kern="0" dirty="0">
              <a:solidFill>
                <a:srgbClr val="0070C0"/>
              </a:solidFill>
              <a:latin typeface="Palatino Linotype" pitchFamily="18" charset="0"/>
            </a:endParaRPr>
          </a:p>
        </p:txBody>
      </p:sp>
      <p:sp>
        <p:nvSpPr>
          <p:cNvPr id="2" name="Slide Number Placeholder 1"/>
          <p:cNvSpPr>
            <a:spLocks noGrp="1"/>
          </p:cNvSpPr>
          <p:nvPr>
            <p:ph type="sldNum" sz="quarter" idx="4"/>
          </p:nvPr>
        </p:nvSpPr>
        <p:spPr/>
        <p:txBody>
          <a:bodyPr/>
          <a:lstStyle/>
          <a:p>
            <a:fld id="{3653B1C7-8EA7-AC4F-AF75-9BD5D9CA5C95}" type="slidenum">
              <a:rPr lang="en-US" smtClean="0"/>
              <a:pPr/>
              <a:t>10</a:t>
            </a:fld>
            <a:endParaRPr lang="en-US" dirty="0"/>
          </a:p>
        </p:txBody>
      </p:sp>
    </p:spTree>
    <p:extLst>
      <p:ext uri="{BB962C8B-B14F-4D97-AF65-F5344CB8AC3E}">
        <p14:creationId xmlns:p14="http://schemas.microsoft.com/office/powerpoint/2010/main" val="163551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209551" y="172641"/>
            <a:ext cx="8543924" cy="538163"/>
          </a:xfrm>
        </p:spPr>
        <p:txBody>
          <a:bodyPr>
            <a:normAutofit fontScale="90000"/>
          </a:bodyPr>
          <a:lstStyle/>
          <a:p>
            <a:pPr eaLnBrk="1" hangingPunct="1">
              <a:defRPr/>
            </a:pPr>
            <a:r>
              <a:rPr lang="en-US" sz="2400" b="1" dirty="0" smtClean="0">
                <a:solidFill>
                  <a:srgbClr val="C00000"/>
                </a:solidFill>
                <a:effectLst>
                  <a:outerShdw blurRad="38100" dist="38100" dir="2700000" algn="tl">
                    <a:srgbClr val="000000">
                      <a:alpha val="43137"/>
                    </a:srgbClr>
                  </a:outerShdw>
                </a:effectLst>
                <a:latin typeface="Palatino Linotype" pitchFamily="18" charset="0"/>
              </a:rPr>
              <a:t>Changes in 2 Year IGB Yields and Changes in 3 Mo T-Bill Rates</a:t>
            </a:r>
          </a:p>
        </p:txBody>
      </p:sp>
      <p:sp>
        <p:nvSpPr>
          <p:cNvPr id="2" name="Slide Number Placeholder 1"/>
          <p:cNvSpPr>
            <a:spLocks noGrp="1"/>
          </p:cNvSpPr>
          <p:nvPr>
            <p:ph type="sldNum" sz="quarter" idx="4"/>
          </p:nvPr>
        </p:nvSpPr>
        <p:spPr/>
        <p:txBody>
          <a:bodyPr/>
          <a:lstStyle/>
          <a:p>
            <a:fld id="{3653B1C7-8EA7-AC4F-AF75-9BD5D9CA5C95}" type="slidenum">
              <a:rPr lang="en-US" smtClean="0"/>
              <a:pPr/>
              <a:t>11</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202769478"/>
              </p:ext>
            </p:extLst>
          </p:nvPr>
        </p:nvGraphicFramePr>
        <p:xfrm>
          <a:off x="381000" y="1076325"/>
          <a:ext cx="8429625" cy="3219449"/>
        </p:xfrm>
        <a:graphic>
          <a:graphicData uri="http://schemas.openxmlformats.org/presentationml/2006/ole">
            <mc:AlternateContent xmlns:mc="http://schemas.openxmlformats.org/markup-compatibility/2006">
              <mc:Choice xmlns:v="urn:schemas-microsoft-com:vml" Requires="v">
                <p:oleObj spid="_x0000_s21637" name="EcoWin document" r:id="rId4" imgW="13308645" imgH="6884915" progId="EcoWin.Document">
                  <p:embed/>
                </p:oleObj>
              </mc:Choice>
              <mc:Fallback>
                <p:oleObj name="EcoWin document" r:id="rId4" imgW="13308645" imgH="6884915" progId="EcoWin.Document">
                  <p:embed/>
                  <p:pic>
                    <p:nvPicPr>
                      <p:cNvPr id="0" name=""/>
                      <p:cNvPicPr/>
                      <p:nvPr/>
                    </p:nvPicPr>
                    <p:blipFill>
                      <a:blip r:embed="rId5"/>
                      <a:stretch>
                        <a:fillRect/>
                      </a:stretch>
                    </p:blipFill>
                    <p:spPr>
                      <a:xfrm>
                        <a:off x="381000" y="1076325"/>
                        <a:ext cx="8429625" cy="3219449"/>
                      </a:xfrm>
                      <a:prstGeom prst="rect">
                        <a:avLst/>
                      </a:prstGeom>
                    </p:spPr>
                  </p:pic>
                </p:oleObj>
              </mc:Fallback>
            </mc:AlternateContent>
          </a:graphicData>
        </a:graphic>
      </p:graphicFrame>
    </p:spTree>
    <p:extLst>
      <p:ext uri="{BB962C8B-B14F-4D97-AF65-F5344CB8AC3E}">
        <p14:creationId xmlns:p14="http://schemas.microsoft.com/office/powerpoint/2010/main" val="117858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63538" y="-11995"/>
            <a:ext cx="8356600" cy="600164"/>
          </a:xfrm>
        </p:spPr>
        <p:txBody>
          <a:bodyPr>
            <a:normAutofit/>
          </a:bodyPr>
          <a:lstStyle/>
          <a:p>
            <a:pPr eaLnBrk="1" hangingPunct="1">
              <a:defRPr/>
            </a:pPr>
            <a:r>
              <a:rPr lang="en-US" sz="27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Transformed Monthly Data Are Stationary</a:t>
            </a:r>
          </a:p>
        </p:txBody>
      </p:sp>
      <p:sp>
        <p:nvSpPr>
          <p:cNvPr id="3" name="Slide Number Placeholder 2"/>
          <p:cNvSpPr>
            <a:spLocks noGrp="1"/>
          </p:cNvSpPr>
          <p:nvPr>
            <p:ph type="sldNum" sz="quarter" idx="4"/>
          </p:nvPr>
        </p:nvSpPr>
        <p:spPr/>
        <p:txBody>
          <a:bodyPr/>
          <a:lstStyle/>
          <a:p>
            <a:fld id="{3653B1C7-8EA7-AC4F-AF75-9BD5D9CA5C95}" type="slidenum">
              <a:rPr lang="en-US" smtClean="0"/>
              <a:pPr/>
              <a:t>12</a:t>
            </a:fld>
            <a:endParaRPr lang="en-US"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02" y="1057275"/>
            <a:ext cx="7822298" cy="329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231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63538" y="-11995"/>
            <a:ext cx="8551862" cy="600164"/>
          </a:xfrm>
        </p:spPr>
        <p:txBody>
          <a:bodyPr>
            <a:normAutofit fontScale="90000"/>
          </a:bodyPr>
          <a:lstStyle/>
          <a:p>
            <a:pPr eaLnBrk="1" hangingPunct="1">
              <a:defRPr/>
            </a:pPr>
            <a:r>
              <a:rPr lang="en-US" sz="28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Most Transformed Quarterly Data Are Also Stationary</a:t>
            </a:r>
            <a:endParaRPr lang="en-US" sz="2700" b="1" dirty="0" smtClean="0">
              <a:solidFill>
                <a:srgbClr val="C00000"/>
              </a:solidFill>
              <a:effectLst>
                <a:outerShdw blurRad="38100" dist="38100" dir="2700000" algn="tl">
                  <a:srgbClr val="000000">
                    <a:alpha val="43137"/>
                  </a:srgbClr>
                </a:outerShdw>
              </a:effectLst>
              <a:latin typeface="Palatino Linotype" panose="02040502050505030304" pitchFamily="18" charset="0"/>
            </a:endParaRPr>
          </a:p>
        </p:txBody>
      </p:sp>
      <p:sp>
        <p:nvSpPr>
          <p:cNvPr id="3" name="Slide Number Placeholder 2"/>
          <p:cNvSpPr>
            <a:spLocks noGrp="1"/>
          </p:cNvSpPr>
          <p:nvPr>
            <p:ph type="sldNum" sz="quarter" idx="4"/>
          </p:nvPr>
        </p:nvSpPr>
        <p:spPr/>
        <p:txBody>
          <a:bodyPr/>
          <a:lstStyle/>
          <a:p>
            <a:fld id="{3653B1C7-8EA7-AC4F-AF75-9BD5D9CA5C95}" type="slidenum">
              <a:rPr lang="en-US" smtClean="0"/>
              <a:pPr/>
              <a:t>13</a:t>
            </a:fld>
            <a:endParaRPr lang="en-US"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066798"/>
            <a:ext cx="8105775" cy="3219451"/>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400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63538" y="102305"/>
            <a:ext cx="8356600" cy="600164"/>
          </a:xfrm>
        </p:spPr>
        <p:txBody>
          <a:bodyPr>
            <a:normAutofit/>
          </a:bodyPr>
          <a:lstStyle/>
          <a:p>
            <a:pPr eaLnBrk="1" hangingPunct="1">
              <a:defRPr/>
            </a:pPr>
            <a:r>
              <a:rPr lang="en-US" sz="20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GMM Results: IGB 10Yr, </a:t>
            </a:r>
            <a:r>
              <a:rPr lang="en-US" sz="2000" b="1" dirty="0" err="1" smtClean="0">
                <a:solidFill>
                  <a:srgbClr val="C00000"/>
                </a:solidFill>
                <a:effectLst>
                  <a:outerShdw blurRad="38100" dist="38100" dir="2700000" algn="tl">
                    <a:srgbClr val="000000">
                      <a:alpha val="43137"/>
                    </a:srgbClr>
                  </a:outerShdw>
                </a:effectLst>
                <a:latin typeface="Palatino Linotype" panose="02040502050505030304" pitchFamily="18" charset="0"/>
              </a:rPr>
              <a:t>YoY</a:t>
            </a:r>
            <a:r>
              <a:rPr lang="en-US" sz="20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 PPT change in Yields </a:t>
            </a:r>
          </a:p>
        </p:txBody>
      </p:sp>
      <p:sp>
        <p:nvSpPr>
          <p:cNvPr id="3" name="Slide Number Placeholder 2"/>
          <p:cNvSpPr>
            <a:spLocks noGrp="1"/>
          </p:cNvSpPr>
          <p:nvPr>
            <p:ph type="sldNum" sz="quarter" idx="4"/>
          </p:nvPr>
        </p:nvSpPr>
        <p:spPr/>
        <p:txBody>
          <a:bodyPr/>
          <a:lstStyle/>
          <a:p>
            <a:fld id="{3653B1C7-8EA7-AC4F-AF75-9BD5D9CA5C95}" type="slidenum">
              <a:rPr lang="en-US" smtClean="0"/>
              <a:pPr/>
              <a:t>14</a:t>
            </a:fld>
            <a:endParaRPr lang="en-US"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000126"/>
            <a:ext cx="8243888" cy="33147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448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80976" y="0"/>
            <a:ext cx="8963024" cy="600164"/>
          </a:xfrm>
        </p:spPr>
        <p:txBody>
          <a:bodyPr>
            <a:normAutofit fontScale="90000"/>
          </a:bodyPr>
          <a:lstStyle/>
          <a:p>
            <a:pPr eaLnBrk="1" hangingPunct="1">
              <a:defRPr/>
            </a:pPr>
            <a:r>
              <a:rPr lang="en-US" sz="22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GMM Results Using Quarterly Data : IGB10Yr, </a:t>
            </a:r>
            <a:r>
              <a:rPr lang="en-US" sz="2200" b="1" dirty="0" err="1" smtClean="0">
                <a:solidFill>
                  <a:srgbClr val="C00000"/>
                </a:solidFill>
                <a:effectLst>
                  <a:outerShdw blurRad="38100" dist="38100" dir="2700000" algn="tl">
                    <a:srgbClr val="000000">
                      <a:alpha val="43137"/>
                    </a:srgbClr>
                  </a:outerShdw>
                </a:effectLst>
                <a:latin typeface="Palatino Linotype" panose="02040502050505030304" pitchFamily="18" charset="0"/>
              </a:rPr>
              <a:t>YoY</a:t>
            </a:r>
            <a:r>
              <a:rPr lang="en-US" sz="22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 PPT Change in Yields</a:t>
            </a:r>
          </a:p>
        </p:txBody>
      </p:sp>
      <p:sp>
        <p:nvSpPr>
          <p:cNvPr id="3" name="Slide Number Placeholder 2"/>
          <p:cNvSpPr>
            <a:spLocks noGrp="1"/>
          </p:cNvSpPr>
          <p:nvPr>
            <p:ph type="sldNum" sz="quarter" idx="4"/>
          </p:nvPr>
        </p:nvSpPr>
        <p:spPr/>
        <p:txBody>
          <a:bodyPr/>
          <a:lstStyle/>
          <a:p>
            <a:fld id="{3653B1C7-8EA7-AC4F-AF75-9BD5D9CA5C95}" type="slidenum">
              <a:rPr lang="en-US" smtClean="0"/>
              <a:pPr/>
              <a:t>15</a:t>
            </a:fld>
            <a:endParaRPr lang="en-US" dirty="0"/>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098318"/>
            <a:ext cx="8172449" cy="3121257"/>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048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306387" y="234970"/>
            <a:ext cx="8561387" cy="276999"/>
          </a:xfrm>
        </p:spPr>
        <p:txBody>
          <a:bodyPr>
            <a:noAutofit/>
          </a:bodyPr>
          <a:lstStyle/>
          <a:p>
            <a:r>
              <a:rPr lang="en-US" sz="2400" b="1" dirty="0" smtClean="0">
                <a:solidFill>
                  <a:srgbClr val="C00000"/>
                </a:solidFill>
                <a:effectLst>
                  <a:outerShdw blurRad="38100" dist="38100" dir="2700000" algn="tl">
                    <a:srgbClr val="000000">
                      <a:alpha val="43137"/>
                    </a:srgbClr>
                  </a:outerShdw>
                </a:effectLst>
                <a:latin typeface="Palatino Linotype" pitchFamily="18" charset="0"/>
              </a:rPr>
              <a:t>Summary of Empirical Findings</a:t>
            </a:r>
            <a:endParaRPr lang="en-US" sz="2400" b="1" dirty="0">
              <a:solidFill>
                <a:srgbClr val="C00000"/>
              </a:solidFill>
              <a:effectLst>
                <a:outerShdw blurRad="38100" dist="38100" dir="2700000" algn="tl">
                  <a:srgbClr val="000000">
                    <a:alpha val="43137"/>
                  </a:srgbClr>
                </a:outerShdw>
              </a:effectLst>
              <a:latin typeface="Palatino Linotype" pitchFamily="18" charset="0"/>
            </a:endParaRPr>
          </a:p>
        </p:txBody>
      </p:sp>
      <p:sp>
        <p:nvSpPr>
          <p:cNvPr id="671747" name="Rectangle 3"/>
          <p:cNvSpPr>
            <a:spLocks noGrp="1" noChangeArrowheads="1"/>
          </p:cNvSpPr>
          <p:nvPr>
            <p:ph type="body" idx="1"/>
          </p:nvPr>
        </p:nvSpPr>
        <p:spPr>
          <a:xfrm>
            <a:off x="362240" y="1046350"/>
            <a:ext cx="8293965" cy="3329198"/>
          </a:xfrm>
        </p:spPr>
        <p:txBody>
          <a:bodyPr>
            <a:normAutofit/>
          </a:bodyPr>
          <a:lstStyle/>
          <a:p>
            <a:r>
              <a:rPr lang="en-US" sz="1800" b="1" dirty="0" smtClean="0">
                <a:solidFill>
                  <a:srgbClr val="000066"/>
                </a:solidFill>
                <a:latin typeface="Palatino Linotype" pitchFamily="18" charset="0"/>
              </a:rPr>
              <a:t>The coefficients for year over year percentage point changes in short-term interest rates are always positive and statistically significant.</a:t>
            </a:r>
          </a:p>
          <a:p>
            <a:r>
              <a:rPr lang="en-US" sz="1800" b="1" dirty="0" smtClean="0">
                <a:solidFill>
                  <a:srgbClr val="000066"/>
                </a:solidFill>
                <a:latin typeface="Palatino Linotype" pitchFamily="18" charset="0"/>
              </a:rPr>
              <a:t>The coefficient for year over year percentage point change in consumer price inflation is positive, but it is not statistically significant.</a:t>
            </a:r>
          </a:p>
          <a:p>
            <a:r>
              <a:rPr lang="en-US" sz="1800" b="1" dirty="0" smtClean="0">
                <a:solidFill>
                  <a:srgbClr val="000066"/>
                </a:solidFill>
                <a:latin typeface="Palatino Linotype" pitchFamily="18" charset="0"/>
              </a:rPr>
              <a:t>The coefficient for year over year percentage point change in industrial production is positive and significant.</a:t>
            </a:r>
          </a:p>
          <a:p>
            <a:r>
              <a:rPr lang="en-US" sz="1800" b="1" dirty="0" smtClean="0">
                <a:solidFill>
                  <a:srgbClr val="000066"/>
                </a:solidFill>
                <a:latin typeface="Palatino Linotype" pitchFamily="18" charset="0"/>
              </a:rPr>
              <a:t>The coefficient for fiscal balance are positive and significant usually but when it is negative it is not statistically significant.  This is contrary to the conventional wisdom.</a:t>
            </a:r>
          </a:p>
          <a:p>
            <a:r>
              <a:rPr lang="en-US" sz="1800" b="1" dirty="0" smtClean="0">
                <a:solidFill>
                  <a:srgbClr val="000066"/>
                </a:solidFill>
                <a:latin typeface="Palatino Linotype" pitchFamily="18" charset="0"/>
              </a:rPr>
              <a:t>Hansen criteria that the instrument variables are uncorrelated to the error terms are met for almost all equations estimated.</a:t>
            </a:r>
          </a:p>
        </p:txBody>
      </p:sp>
      <p:sp>
        <p:nvSpPr>
          <p:cNvPr id="2" name="Slide Number Placeholder 1"/>
          <p:cNvSpPr>
            <a:spLocks noGrp="1"/>
          </p:cNvSpPr>
          <p:nvPr>
            <p:ph type="sldNum" sz="quarter" idx="4"/>
          </p:nvPr>
        </p:nvSpPr>
        <p:spPr/>
        <p:txBody>
          <a:bodyPr/>
          <a:lstStyle/>
          <a:p>
            <a:fld id="{3653B1C7-8EA7-AC4F-AF75-9BD5D9CA5C95}" type="slidenum">
              <a:rPr lang="en-US" smtClean="0"/>
              <a:pPr/>
              <a:t>16</a:t>
            </a:fld>
            <a:endParaRPr lang="en-US" dirty="0"/>
          </a:p>
        </p:txBody>
      </p:sp>
    </p:spTree>
    <p:extLst>
      <p:ext uri="{BB962C8B-B14F-4D97-AF65-F5344CB8AC3E}">
        <p14:creationId xmlns:p14="http://schemas.microsoft.com/office/powerpoint/2010/main" val="1499577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306387" y="234970"/>
            <a:ext cx="8561387" cy="276999"/>
          </a:xfrm>
        </p:spPr>
        <p:txBody>
          <a:bodyPr>
            <a:noAutofit/>
          </a:bodyPr>
          <a:lstStyle/>
          <a:p>
            <a:r>
              <a:rPr lang="en-US" sz="2400" b="1" dirty="0" smtClean="0">
                <a:solidFill>
                  <a:srgbClr val="C00000"/>
                </a:solidFill>
                <a:effectLst>
                  <a:outerShdw blurRad="38100" dist="38100" dir="2700000" algn="tl">
                    <a:srgbClr val="000000">
                      <a:alpha val="43137"/>
                    </a:srgbClr>
                  </a:outerShdw>
                </a:effectLst>
                <a:latin typeface="Palatino Linotype" pitchFamily="18" charset="0"/>
              </a:rPr>
              <a:t>Conclusion</a:t>
            </a:r>
            <a:endParaRPr lang="en-US" sz="2400" b="1" dirty="0">
              <a:solidFill>
                <a:srgbClr val="C00000"/>
              </a:solidFill>
              <a:effectLst>
                <a:outerShdw blurRad="38100" dist="38100" dir="2700000" algn="tl">
                  <a:srgbClr val="000000">
                    <a:alpha val="43137"/>
                  </a:srgbClr>
                </a:outerShdw>
              </a:effectLst>
              <a:latin typeface="Palatino Linotype" pitchFamily="18" charset="0"/>
            </a:endParaRPr>
          </a:p>
        </p:txBody>
      </p:sp>
      <p:sp>
        <p:nvSpPr>
          <p:cNvPr id="671747" name="Rectangle 3"/>
          <p:cNvSpPr>
            <a:spLocks noGrp="1" noChangeArrowheads="1"/>
          </p:cNvSpPr>
          <p:nvPr>
            <p:ph type="body" idx="1"/>
          </p:nvPr>
        </p:nvSpPr>
        <p:spPr>
          <a:xfrm>
            <a:off x="362240" y="1046350"/>
            <a:ext cx="8293965" cy="3329198"/>
          </a:xfrm>
        </p:spPr>
        <p:txBody>
          <a:bodyPr>
            <a:normAutofit/>
          </a:bodyPr>
          <a:lstStyle/>
          <a:p>
            <a:r>
              <a:rPr lang="en-US" sz="2000" b="1" dirty="0" smtClean="0">
                <a:solidFill>
                  <a:srgbClr val="000066"/>
                </a:solidFill>
                <a:latin typeface="Palatino Linotype" pitchFamily="18" charset="0"/>
              </a:rPr>
              <a:t>Keynes’s conjectures about the determinants of long-term interest rates appears to hold in India, an emerging market.</a:t>
            </a:r>
          </a:p>
          <a:p>
            <a:r>
              <a:rPr lang="en-US" sz="2000" b="1" dirty="0" smtClean="0">
                <a:solidFill>
                  <a:srgbClr val="000066"/>
                </a:solidFill>
                <a:latin typeface="Palatino Linotype" pitchFamily="18" charset="0"/>
              </a:rPr>
              <a:t>Changes in long-term Indian government bond’s (IGBs) nominal yields are associated with changes in short-term interest rates, changes in economic activity (IP), and to some extent changes in the rate of inflation.</a:t>
            </a:r>
          </a:p>
          <a:p>
            <a:r>
              <a:rPr lang="en-US" sz="2000" b="1" dirty="0" smtClean="0">
                <a:solidFill>
                  <a:srgbClr val="000066"/>
                </a:solidFill>
                <a:latin typeface="Palatino Linotype" pitchFamily="18" charset="0"/>
              </a:rPr>
              <a:t>Changes in short-term interest rates are the most important driver of changes in long-term interest rates.</a:t>
            </a:r>
          </a:p>
          <a:p>
            <a:r>
              <a:rPr lang="en-US" sz="2000" b="1" dirty="0" smtClean="0">
                <a:solidFill>
                  <a:srgbClr val="000066"/>
                </a:solidFill>
                <a:latin typeface="Palatino Linotype" pitchFamily="18" charset="0"/>
              </a:rPr>
              <a:t>Higher fiscal deficits do </a:t>
            </a:r>
            <a:r>
              <a:rPr lang="en-US" sz="2000" b="1" i="1" dirty="0" smtClean="0">
                <a:solidFill>
                  <a:srgbClr val="000066"/>
                </a:solidFill>
                <a:latin typeface="Palatino Linotype" pitchFamily="18" charset="0"/>
              </a:rPr>
              <a:t>not </a:t>
            </a:r>
            <a:r>
              <a:rPr lang="en-US" sz="2000" b="1" dirty="0" smtClean="0">
                <a:solidFill>
                  <a:srgbClr val="000066"/>
                </a:solidFill>
                <a:latin typeface="Palatino Linotype" pitchFamily="18" charset="0"/>
              </a:rPr>
              <a:t>exert upward pressure on IGBs’ nominal yields.</a:t>
            </a:r>
          </a:p>
        </p:txBody>
      </p:sp>
      <p:sp>
        <p:nvSpPr>
          <p:cNvPr id="2" name="Slide Number Placeholder 1"/>
          <p:cNvSpPr>
            <a:spLocks noGrp="1"/>
          </p:cNvSpPr>
          <p:nvPr>
            <p:ph type="sldNum" sz="quarter" idx="4"/>
          </p:nvPr>
        </p:nvSpPr>
        <p:spPr/>
        <p:txBody>
          <a:bodyPr/>
          <a:lstStyle/>
          <a:p>
            <a:fld id="{3653B1C7-8EA7-AC4F-AF75-9BD5D9CA5C95}" type="slidenum">
              <a:rPr lang="en-US" smtClean="0"/>
              <a:pPr/>
              <a:t>17</a:t>
            </a:fld>
            <a:endParaRPr lang="en-US" dirty="0"/>
          </a:p>
        </p:txBody>
      </p:sp>
    </p:spTree>
    <p:extLst>
      <p:ext uri="{BB962C8B-B14F-4D97-AF65-F5344CB8AC3E}">
        <p14:creationId xmlns:p14="http://schemas.microsoft.com/office/powerpoint/2010/main" val="386936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normAutofit/>
          </a:bodyPr>
          <a:lstStyle/>
          <a:p>
            <a:pPr eaLnBrk="1" hangingPunct="1">
              <a:defRPr/>
            </a:pPr>
            <a:r>
              <a:rPr lang="en-US" sz="2400" b="1" dirty="0" smtClean="0">
                <a:solidFill>
                  <a:srgbClr val="C00000"/>
                </a:solidFill>
                <a:effectLst>
                  <a:outerShdw blurRad="38100" dist="38100" dir="2700000" algn="tl">
                    <a:srgbClr val="000000">
                      <a:alpha val="43137"/>
                    </a:srgbClr>
                  </a:outerShdw>
                </a:effectLst>
                <a:latin typeface="Palatino Linotype" pitchFamily="18" charset="0"/>
              </a:rPr>
              <a:t>Important Disclaimer</a:t>
            </a:r>
          </a:p>
        </p:txBody>
      </p:sp>
      <p:sp>
        <p:nvSpPr>
          <p:cNvPr id="75780" name="Rectangle 3"/>
          <p:cNvSpPr>
            <a:spLocks noGrp="1" noChangeArrowheads="1"/>
          </p:cNvSpPr>
          <p:nvPr>
            <p:ph type="body" idx="1"/>
          </p:nvPr>
        </p:nvSpPr>
        <p:spPr>
          <a:xfrm>
            <a:off x="362239" y="1171574"/>
            <a:ext cx="8470262" cy="3203973"/>
          </a:xfrm>
        </p:spPr>
        <p:txBody>
          <a:bodyPr>
            <a:normAutofit fontScale="55000" lnSpcReduction="20000"/>
          </a:bodyPr>
          <a:lstStyle/>
          <a:p>
            <a:pPr marL="1587" lvl="1" indent="0" eaLnBrk="1" hangingPunct="1">
              <a:buNone/>
            </a:pPr>
            <a:r>
              <a:rPr lang="en-US" sz="2500" b="1" dirty="0" smtClean="0">
                <a:solidFill>
                  <a:srgbClr val="000066"/>
                </a:solidFill>
                <a:latin typeface="Palatino Linotype" pitchFamily="18" charset="0"/>
              </a:rPr>
              <a:t>This commentary </a:t>
            </a:r>
            <a:r>
              <a:rPr lang="en-US" sz="2500" b="1" dirty="0">
                <a:solidFill>
                  <a:srgbClr val="000066"/>
                </a:solidFill>
                <a:latin typeface="Palatino Linotype" pitchFamily="18" charset="0"/>
              </a:rPr>
              <a:t>has been prepared by </a:t>
            </a:r>
            <a:r>
              <a:rPr lang="en-US" sz="2500" b="1" dirty="0" smtClean="0">
                <a:solidFill>
                  <a:srgbClr val="000066"/>
                </a:solidFill>
                <a:latin typeface="Palatino Linotype" pitchFamily="18" charset="0"/>
              </a:rPr>
              <a:t>Voya </a:t>
            </a:r>
            <a:r>
              <a:rPr lang="en-US" sz="2500" b="1" dirty="0">
                <a:solidFill>
                  <a:srgbClr val="000066"/>
                </a:solidFill>
                <a:latin typeface="Palatino Linotype" pitchFamily="18" charset="0"/>
              </a:rPr>
              <a:t>Investment Management for informational purposes.  Nothing contained herein should be construed as (</a:t>
            </a:r>
            <a:r>
              <a:rPr lang="en-US" sz="2500" b="1" dirty="0" err="1">
                <a:solidFill>
                  <a:srgbClr val="000066"/>
                </a:solidFill>
                <a:latin typeface="Palatino Linotype" pitchFamily="18" charset="0"/>
              </a:rPr>
              <a:t>i</a:t>
            </a:r>
            <a:r>
              <a:rPr lang="en-US" sz="2500" b="1" dirty="0">
                <a:solidFill>
                  <a:srgbClr val="000066"/>
                </a:solidFill>
                <a:latin typeface="Palatino Linotype" pitchFamily="18" charset="0"/>
              </a:rPr>
              <a:t>) an offer to sell or solicitation of an offer to buy any security or (ii) a recommendation as to the advisability of investing in, purchasing or selling any security.  Any opinions expressed herein reflect our judgment and are subject to change.  Certain of the statements contained herein are statements of future expectations and other forward-looking statements that are based on management’s current views and assumptions and involve known and unknown risks and uncertainties that could cause actual results, performance or events to differ materially from those expressed or implied in such statements.  Actual results, performance or events may differ materially from those in such statements due to, without limitation, (1) general economic conditions, (2) performance of financial markets, (3) interest rate levels, (4) increasing levels of loan defaults (5) changes in laws and regulations and (6) changes in the policies of governments and/or regulatory </a:t>
            </a:r>
            <a:r>
              <a:rPr lang="en-US" sz="2500" b="1" dirty="0" smtClean="0">
                <a:solidFill>
                  <a:srgbClr val="000066"/>
                </a:solidFill>
                <a:latin typeface="Palatino Linotype" pitchFamily="18" charset="0"/>
              </a:rPr>
              <a:t>authorities.  The </a:t>
            </a:r>
            <a:r>
              <a:rPr lang="en-US" sz="2500" b="1" dirty="0">
                <a:solidFill>
                  <a:srgbClr val="000066"/>
                </a:solidFill>
                <a:latin typeface="Palatino Linotype" pitchFamily="18" charset="0"/>
              </a:rPr>
              <a:t>opinions, views and information expressed in this commentary regarding holdings are subject to change without notice.  The information provided regarding holdings is not a recommendation to buy or sell any security.  Fund holdings are fluid and are subject to daily change based on market conditions and other factors.  Past performance is no guarantee of future results</a:t>
            </a:r>
            <a:r>
              <a:rPr lang="en-US" sz="2500" b="1" dirty="0" smtClean="0">
                <a:solidFill>
                  <a:srgbClr val="000066"/>
                </a:solidFill>
                <a:latin typeface="Palatino Linotype" pitchFamily="18" charset="0"/>
              </a:rPr>
              <a:t>.</a:t>
            </a:r>
          </a:p>
          <a:p>
            <a:pPr marL="1587" lvl="1" indent="0" eaLnBrk="1" hangingPunct="1">
              <a:buNone/>
            </a:pPr>
            <a:endParaRPr lang="en-US" sz="2200" b="1" dirty="0" smtClean="0">
              <a:solidFill>
                <a:srgbClr val="C00000"/>
              </a:solidFill>
              <a:latin typeface="Palatino Linotype" pitchFamily="18" charset="0"/>
            </a:endParaRPr>
          </a:p>
          <a:p>
            <a:pPr marL="1587" lvl="1" indent="0" eaLnBrk="1" hangingPunct="1">
              <a:buNone/>
            </a:pPr>
            <a:r>
              <a:rPr lang="en-US" sz="2200" b="1" dirty="0" smtClean="0">
                <a:solidFill>
                  <a:srgbClr val="C00000"/>
                </a:solidFill>
                <a:latin typeface="Palatino Linotype" pitchFamily="18" charset="0"/>
              </a:rPr>
              <a:t>Voya Compliance ID </a:t>
            </a:r>
            <a:r>
              <a:rPr lang="en-US" sz="2200" b="1" smtClean="0">
                <a:solidFill>
                  <a:srgbClr val="C00000"/>
                </a:solidFill>
                <a:latin typeface="Palatino Linotype" pitchFamily="18" charset="0"/>
              </a:rPr>
              <a:t># 12288</a:t>
            </a:r>
            <a:endParaRPr lang="en-US" sz="2200" b="1" dirty="0">
              <a:solidFill>
                <a:srgbClr val="C00000"/>
              </a:solidFill>
              <a:latin typeface="Palatino Linotype" pitchFamily="18" charset="0"/>
            </a:endParaRPr>
          </a:p>
          <a:p>
            <a:pPr marL="1587" lvl="1" indent="0" eaLnBrk="1" hangingPunct="1">
              <a:buNone/>
            </a:pPr>
            <a:r>
              <a:rPr lang="en-US" sz="1400" b="1" dirty="0" smtClean="0">
                <a:solidFill>
                  <a:srgbClr val="000066"/>
                </a:solidFill>
                <a:latin typeface="Palatino Linotype" pitchFamily="18" charset="0"/>
              </a:rPr>
              <a:t> </a:t>
            </a:r>
            <a:endParaRPr lang="en-US" sz="1400" b="1" dirty="0">
              <a:solidFill>
                <a:srgbClr val="000066"/>
              </a:solidFill>
              <a:latin typeface="Palatino Linotype" pitchFamily="18" charset="0"/>
            </a:endParaRPr>
          </a:p>
        </p:txBody>
      </p:sp>
      <p:sp>
        <p:nvSpPr>
          <p:cNvPr id="2" name="Slide Number Placeholder 1"/>
          <p:cNvSpPr>
            <a:spLocks noGrp="1"/>
          </p:cNvSpPr>
          <p:nvPr>
            <p:ph type="sldNum" sz="quarter" idx="4"/>
          </p:nvPr>
        </p:nvSpPr>
        <p:spPr/>
        <p:txBody>
          <a:bodyPr/>
          <a:lstStyle/>
          <a:p>
            <a:fld id="{3653B1C7-8EA7-AC4F-AF75-9BD5D9CA5C95}" type="slidenum">
              <a:rPr lang="en-US" smtClean="0"/>
              <a:pPr/>
              <a:t>2</a:t>
            </a:fld>
            <a:endParaRPr lang="en-US" dirty="0"/>
          </a:p>
        </p:txBody>
      </p:sp>
    </p:spTree>
    <p:extLst>
      <p:ext uri="{BB962C8B-B14F-4D97-AF65-F5344CB8AC3E}">
        <p14:creationId xmlns:p14="http://schemas.microsoft.com/office/powerpoint/2010/main" val="809334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96863" y="221457"/>
            <a:ext cx="8532812" cy="451247"/>
          </a:xfrm>
          <a:prstGeom prst="rect">
            <a:avLst/>
          </a:prstGeom>
        </p:spPr>
        <p:txBody>
          <a:bodyPr/>
          <a:lstStyle/>
          <a:p>
            <a:pPr>
              <a:defRPr/>
            </a:pPr>
            <a:r>
              <a:rPr lang="en-US" sz="2400" b="1" kern="0" dirty="0">
                <a:solidFill>
                  <a:srgbClr val="C00000"/>
                </a:solidFill>
                <a:effectLst>
                  <a:outerShdw blurRad="38100" dist="38100" dir="2700000" algn="tl">
                    <a:srgbClr val="000000">
                      <a:alpha val="43137"/>
                    </a:srgbClr>
                  </a:outerShdw>
                </a:effectLst>
                <a:latin typeface="Palatino Linotype" pitchFamily="18" charset="0"/>
                <a:ea typeface="+mj-ea"/>
                <a:cs typeface="+mj-cs"/>
              </a:rPr>
              <a:t>T</a:t>
            </a:r>
            <a:r>
              <a:rPr lang="en-US" sz="2400" b="1" kern="0" dirty="0" smtClean="0">
                <a:solidFill>
                  <a:srgbClr val="C00000"/>
                </a:solidFill>
                <a:effectLst>
                  <a:outerShdw blurRad="38100" dist="38100" dir="2700000" algn="tl">
                    <a:srgbClr val="000000">
                      <a:alpha val="43137"/>
                    </a:srgbClr>
                  </a:outerShdw>
                </a:effectLst>
                <a:latin typeface="Palatino Linotype" pitchFamily="18" charset="0"/>
                <a:ea typeface="+mj-ea"/>
                <a:cs typeface="+mj-cs"/>
              </a:rPr>
              <a:t>he Main Research Questions</a:t>
            </a:r>
            <a:endParaRPr lang="en-US" sz="2400" b="1" kern="0" dirty="0">
              <a:solidFill>
                <a:srgbClr val="C00000"/>
              </a:solidFill>
              <a:effectLst>
                <a:outerShdw blurRad="38100" dist="38100" dir="2700000" algn="tl">
                  <a:srgbClr val="000000">
                    <a:alpha val="43137"/>
                  </a:srgbClr>
                </a:outerShdw>
              </a:effectLst>
              <a:latin typeface="Palatino Linotype" pitchFamily="18" charset="0"/>
              <a:ea typeface="+mj-ea"/>
              <a:cs typeface="+mj-cs"/>
            </a:endParaRPr>
          </a:p>
        </p:txBody>
      </p:sp>
      <p:sp>
        <p:nvSpPr>
          <p:cNvPr id="4099" name="Content Placeholder 4"/>
          <p:cNvSpPr>
            <a:spLocks noGrp="1"/>
          </p:cNvSpPr>
          <p:nvPr>
            <p:ph idx="1"/>
          </p:nvPr>
        </p:nvSpPr>
        <p:spPr>
          <a:xfrm>
            <a:off x="434975" y="1112044"/>
            <a:ext cx="8394699" cy="2764631"/>
          </a:xfrm>
        </p:spPr>
        <p:txBody>
          <a:bodyPr>
            <a:normAutofit/>
          </a:bodyPr>
          <a:lstStyle/>
          <a:p>
            <a:pPr>
              <a:spcBef>
                <a:spcPts val="600"/>
              </a:spcBef>
              <a:spcAft>
                <a:spcPct val="0"/>
              </a:spcAft>
              <a:buFont typeface="Wingdings" pitchFamily="2" charset="2"/>
              <a:buChar char="q"/>
            </a:pPr>
            <a:r>
              <a:rPr lang="en-US" sz="2200" b="1" dirty="0" smtClean="0">
                <a:solidFill>
                  <a:srgbClr val="002060"/>
                </a:solidFill>
                <a:latin typeface="Palatino Linotype" pitchFamily="18" charset="0"/>
              </a:rPr>
              <a:t>Does Keynes’s conjecture about the determinants of long-term interest rates apply in an emerging market country, such as India? </a:t>
            </a:r>
          </a:p>
          <a:p>
            <a:pPr>
              <a:spcBef>
                <a:spcPts val="600"/>
              </a:spcBef>
              <a:spcAft>
                <a:spcPct val="0"/>
              </a:spcAft>
              <a:buFont typeface="Wingdings" pitchFamily="2" charset="2"/>
              <a:buChar char="q"/>
            </a:pPr>
            <a:r>
              <a:rPr lang="en-US" sz="2200" b="1" dirty="0" smtClean="0">
                <a:solidFill>
                  <a:srgbClr val="002060"/>
                </a:solidFill>
                <a:latin typeface="Palatino Linotype" pitchFamily="18" charset="0"/>
              </a:rPr>
              <a:t>What are the near term determinants of the </a:t>
            </a:r>
            <a:r>
              <a:rPr lang="en-US" sz="2200" b="1" i="1" dirty="0" smtClean="0">
                <a:solidFill>
                  <a:srgbClr val="002060"/>
                </a:solidFill>
                <a:latin typeface="Palatino Linotype" pitchFamily="18" charset="0"/>
              </a:rPr>
              <a:t>changes</a:t>
            </a:r>
            <a:r>
              <a:rPr lang="en-US" sz="2200" b="1" dirty="0" smtClean="0">
                <a:solidFill>
                  <a:srgbClr val="002060"/>
                </a:solidFill>
                <a:latin typeface="Palatino Linotype" pitchFamily="18" charset="0"/>
              </a:rPr>
              <a:t> in long-term Indian government bonds’ yields?</a:t>
            </a:r>
          </a:p>
          <a:p>
            <a:pPr>
              <a:spcBef>
                <a:spcPts val="0"/>
              </a:spcBef>
              <a:spcAft>
                <a:spcPct val="0"/>
              </a:spcAft>
              <a:buFont typeface="Wingdings" pitchFamily="2" charset="2"/>
              <a:buChar char="q"/>
            </a:pPr>
            <a:endParaRPr lang="en-US" sz="2200" b="1" dirty="0" smtClean="0">
              <a:latin typeface="Palatino Linotype" pitchFamily="18" charset="0"/>
            </a:endParaRPr>
          </a:p>
          <a:p>
            <a:pPr>
              <a:spcBef>
                <a:spcPts val="1200"/>
              </a:spcBef>
              <a:spcAft>
                <a:spcPct val="0"/>
              </a:spcAft>
            </a:pPr>
            <a:endParaRPr lang="en-US" sz="1800" dirty="0" smtClean="0"/>
          </a:p>
          <a:p>
            <a:endParaRPr lang="en-US" dirty="0" smtClean="0"/>
          </a:p>
        </p:txBody>
      </p:sp>
      <p:sp>
        <p:nvSpPr>
          <p:cNvPr id="3" name="Slide Number Placeholder 2"/>
          <p:cNvSpPr>
            <a:spLocks noGrp="1"/>
          </p:cNvSpPr>
          <p:nvPr>
            <p:ph type="sldNum" sz="quarter" idx="4"/>
          </p:nvPr>
        </p:nvSpPr>
        <p:spPr/>
        <p:txBody>
          <a:bodyPr/>
          <a:lstStyle/>
          <a:p>
            <a:fld id="{3653B1C7-8EA7-AC4F-AF75-9BD5D9CA5C95}" type="slidenum">
              <a:rPr lang="en-US" smtClean="0"/>
              <a:pPr/>
              <a:t>3</a:t>
            </a:fld>
            <a:endParaRPr lang="en-US" dirty="0"/>
          </a:p>
        </p:txBody>
      </p:sp>
    </p:spTree>
    <p:extLst>
      <p:ext uri="{BB962C8B-B14F-4D97-AF65-F5344CB8AC3E}">
        <p14:creationId xmlns:p14="http://schemas.microsoft.com/office/powerpoint/2010/main" val="383299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306387" y="234970"/>
            <a:ext cx="8561387" cy="276999"/>
          </a:xfrm>
        </p:spPr>
        <p:txBody>
          <a:bodyPr>
            <a:noAutofit/>
          </a:bodyPr>
          <a:lstStyle/>
          <a:p>
            <a:r>
              <a:rPr lang="en-US" sz="2400" b="1" dirty="0" smtClean="0">
                <a:solidFill>
                  <a:srgbClr val="C00000"/>
                </a:solidFill>
                <a:effectLst>
                  <a:outerShdw blurRad="38100" dist="38100" dir="2700000" algn="tl">
                    <a:srgbClr val="000000">
                      <a:alpha val="43137"/>
                    </a:srgbClr>
                  </a:outerShdw>
                </a:effectLst>
                <a:latin typeface="Palatino Linotype" pitchFamily="18" charset="0"/>
              </a:rPr>
              <a:t>The Determinants of Long-term IGBs’ Nominal Yields</a:t>
            </a:r>
            <a:endParaRPr lang="en-US" sz="2400" b="1" dirty="0">
              <a:solidFill>
                <a:srgbClr val="C00000"/>
              </a:solidFill>
              <a:effectLst>
                <a:outerShdw blurRad="38100" dist="38100" dir="2700000" algn="tl">
                  <a:srgbClr val="000000">
                    <a:alpha val="43137"/>
                  </a:srgbClr>
                </a:outerShdw>
              </a:effectLst>
              <a:latin typeface="Palatino Linotype" pitchFamily="18" charset="0"/>
            </a:endParaRPr>
          </a:p>
        </p:txBody>
      </p:sp>
      <p:sp>
        <p:nvSpPr>
          <p:cNvPr id="671747" name="Rectangle 3"/>
          <p:cNvSpPr>
            <a:spLocks noGrp="1" noChangeArrowheads="1"/>
          </p:cNvSpPr>
          <p:nvPr>
            <p:ph type="body" idx="1"/>
          </p:nvPr>
        </p:nvSpPr>
        <p:spPr>
          <a:xfrm>
            <a:off x="362240" y="1046350"/>
            <a:ext cx="4352635" cy="3329198"/>
          </a:xfrm>
        </p:spPr>
        <p:txBody>
          <a:bodyPr>
            <a:normAutofit/>
          </a:bodyPr>
          <a:lstStyle/>
          <a:p>
            <a:r>
              <a:rPr lang="en-US" sz="2400" b="1" dirty="0" smtClean="0">
                <a:solidFill>
                  <a:srgbClr val="000066"/>
                </a:solidFill>
                <a:latin typeface="Palatino Linotype" pitchFamily="18" charset="0"/>
              </a:rPr>
              <a:t>Monetary policy through short-term interest rates</a:t>
            </a:r>
          </a:p>
          <a:p>
            <a:r>
              <a:rPr lang="en-US" sz="2400" b="1" i="1" dirty="0" smtClean="0">
                <a:solidFill>
                  <a:srgbClr val="000066"/>
                </a:solidFill>
                <a:latin typeface="Palatino Linotype" pitchFamily="18" charset="0"/>
              </a:rPr>
              <a:t>Current </a:t>
            </a:r>
            <a:r>
              <a:rPr lang="en-US" sz="2400" b="1" dirty="0" smtClean="0">
                <a:solidFill>
                  <a:srgbClr val="000066"/>
                </a:solidFill>
                <a:latin typeface="Palatino Linotype" pitchFamily="18" charset="0"/>
              </a:rPr>
              <a:t>inflation and </a:t>
            </a:r>
            <a:r>
              <a:rPr lang="en-US" sz="2400" b="1" i="1" dirty="0">
                <a:solidFill>
                  <a:srgbClr val="000066"/>
                </a:solidFill>
                <a:latin typeface="Palatino Linotype" pitchFamily="18" charset="0"/>
              </a:rPr>
              <a:t>c</a:t>
            </a:r>
            <a:r>
              <a:rPr lang="en-US" sz="2400" b="1" i="1" dirty="0" smtClean="0">
                <a:solidFill>
                  <a:srgbClr val="000066"/>
                </a:solidFill>
                <a:latin typeface="Palatino Linotype" pitchFamily="18" charset="0"/>
              </a:rPr>
              <a:t>urrent </a:t>
            </a:r>
            <a:r>
              <a:rPr lang="en-US" sz="2400" b="1" dirty="0" smtClean="0">
                <a:solidFill>
                  <a:srgbClr val="000066"/>
                </a:solidFill>
                <a:latin typeface="Palatino Linotype" pitchFamily="18" charset="0"/>
              </a:rPr>
              <a:t>economic activity provide the basis of the investor’s future outlook, and thus the forward rates.</a:t>
            </a:r>
          </a:p>
        </p:txBody>
      </p:sp>
      <p:sp>
        <p:nvSpPr>
          <p:cNvPr id="2" name="Slide Number Placeholder 1"/>
          <p:cNvSpPr>
            <a:spLocks noGrp="1"/>
          </p:cNvSpPr>
          <p:nvPr>
            <p:ph type="sldNum" sz="quarter" idx="4"/>
          </p:nvPr>
        </p:nvSpPr>
        <p:spPr/>
        <p:txBody>
          <a:bodyPr/>
          <a:lstStyle/>
          <a:p>
            <a:fld id="{3653B1C7-8EA7-AC4F-AF75-9BD5D9CA5C95}" type="slidenum">
              <a:rPr lang="en-US" smtClean="0"/>
              <a:pPr/>
              <a:t>4</a:t>
            </a:fld>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1085850"/>
            <a:ext cx="36861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151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392113" y="53221"/>
            <a:ext cx="8356600" cy="553998"/>
          </a:xfrm>
        </p:spPr>
        <p:txBody>
          <a:bodyPr>
            <a:noAutofit/>
          </a:bodyPr>
          <a:lstStyle/>
          <a:p>
            <a:r>
              <a:rPr lang="en-US" sz="2400" b="1" dirty="0" smtClean="0">
                <a:solidFill>
                  <a:srgbClr val="C00000"/>
                </a:solidFill>
                <a:effectLst>
                  <a:outerShdw blurRad="38100" dist="38100" dir="2700000" algn="tl">
                    <a:srgbClr val="000000">
                      <a:alpha val="43137"/>
                    </a:srgbClr>
                  </a:outerShdw>
                </a:effectLst>
                <a:latin typeface="Palatino Linotype" pitchFamily="18" charset="0"/>
              </a:rPr>
              <a:t>Short-term Interest Rates Drive Long-term Government Bonds’ Nominal Yields</a:t>
            </a:r>
            <a:endParaRPr lang="en-US" sz="2400" b="1" dirty="0">
              <a:solidFill>
                <a:srgbClr val="C00000"/>
              </a:solidFill>
              <a:effectLst>
                <a:outerShdw blurRad="38100" dist="38100" dir="2700000" algn="tl">
                  <a:srgbClr val="000000">
                    <a:alpha val="43137"/>
                  </a:srgbClr>
                </a:outerShdw>
              </a:effectLst>
              <a:latin typeface="Palatino Linotype" pitchFamily="18" charset="0"/>
            </a:endParaRPr>
          </a:p>
        </p:txBody>
      </p:sp>
      <p:sp>
        <p:nvSpPr>
          <p:cNvPr id="671747" name="Rectangle 3"/>
          <p:cNvSpPr>
            <a:spLocks noGrp="1" noChangeArrowheads="1"/>
          </p:cNvSpPr>
          <p:nvPr>
            <p:ph type="body" idx="1"/>
          </p:nvPr>
        </p:nvSpPr>
        <p:spPr>
          <a:xfrm>
            <a:off x="362240" y="1047750"/>
            <a:ext cx="6038560" cy="3327798"/>
          </a:xfrm>
        </p:spPr>
        <p:txBody>
          <a:bodyPr>
            <a:noAutofit/>
          </a:bodyPr>
          <a:lstStyle/>
          <a:p>
            <a:r>
              <a:rPr lang="en-US" sz="1800" b="1" dirty="0" smtClean="0">
                <a:solidFill>
                  <a:srgbClr val="000066"/>
                </a:solidFill>
                <a:latin typeface="Palatino Linotype" pitchFamily="18" charset="0"/>
              </a:rPr>
              <a:t>Keynes’s (1930) view that long-term interest rates primarily respond to monetary policy which exerts its direct influence on short-term interest rates.</a:t>
            </a:r>
          </a:p>
          <a:p>
            <a:r>
              <a:rPr lang="en-US" sz="1800" b="1" dirty="0" smtClean="0">
                <a:solidFill>
                  <a:srgbClr val="000066"/>
                </a:solidFill>
                <a:latin typeface="Palatino Linotype" pitchFamily="18" charset="0"/>
              </a:rPr>
              <a:t>The investor’s view of the future is based on his knowledge of current conditions and outlook rather than mathematical expectation of an </a:t>
            </a:r>
            <a:r>
              <a:rPr lang="en-US" sz="1800" b="1" dirty="0" smtClean="0">
                <a:solidFill>
                  <a:srgbClr val="C00000"/>
                </a:solidFill>
                <a:latin typeface="Palatino Linotype" pitchFamily="18" charset="0"/>
              </a:rPr>
              <a:t>ontologically uncertain future</a:t>
            </a:r>
            <a:r>
              <a:rPr lang="en-US" sz="1800" b="1" dirty="0" smtClean="0">
                <a:solidFill>
                  <a:srgbClr val="000066"/>
                </a:solidFill>
                <a:latin typeface="Palatino Linotype" pitchFamily="18" charset="0"/>
              </a:rPr>
              <a:t> in which probabilities to unknown outcomes cannot be meaningfully assigned.</a:t>
            </a:r>
            <a:r>
              <a:rPr lang="en-US" sz="1800" b="1" dirty="0">
                <a:solidFill>
                  <a:srgbClr val="000066"/>
                </a:solidFill>
              </a:rPr>
              <a:t> </a:t>
            </a:r>
            <a:endParaRPr lang="en-US" sz="1800" b="1" dirty="0" smtClean="0">
              <a:solidFill>
                <a:srgbClr val="000066"/>
              </a:solidFill>
            </a:endParaRPr>
          </a:p>
          <a:p>
            <a:r>
              <a:rPr lang="en-US" sz="1800" b="1" dirty="0" smtClean="0">
                <a:solidFill>
                  <a:srgbClr val="000066"/>
                </a:solidFill>
                <a:latin typeface="Palatino Linotype" panose="02040502050505030304" pitchFamily="18" charset="0"/>
              </a:rPr>
              <a:t>The investor takes cues from current conditions because he does not know the future.</a:t>
            </a:r>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1085850"/>
            <a:ext cx="2184156" cy="3187211"/>
          </a:xfrm>
          <a:prstGeom prst="rect">
            <a:avLst/>
          </a:prstGeom>
          <a:noFill/>
          <a:ln w="158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4"/>
          </p:nvPr>
        </p:nvSpPr>
        <p:spPr/>
        <p:txBody>
          <a:bodyPr/>
          <a:lstStyle/>
          <a:p>
            <a:fld id="{3653B1C7-8EA7-AC4F-AF75-9BD5D9CA5C95}" type="slidenum">
              <a:rPr lang="en-US" smtClean="0"/>
              <a:pPr/>
              <a:t>5</a:t>
            </a:fld>
            <a:endParaRPr lang="en-US" dirty="0"/>
          </a:p>
        </p:txBody>
      </p:sp>
    </p:spTree>
    <p:extLst>
      <p:ext uri="{BB962C8B-B14F-4D97-AF65-F5344CB8AC3E}">
        <p14:creationId xmlns:p14="http://schemas.microsoft.com/office/powerpoint/2010/main" val="3056428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8" name="Rectangle 4"/>
          <p:cNvSpPr>
            <a:spLocks noGrp="1" noChangeArrowheads="1"/>
          </p:cNvSpPr>
          <p:nvPr>
            <p:ph type="title"/>
          </p:nvPr>
        </p:nvSpPr>
        <p:spPr>
          <a:xfrm>
            <a:off x="392113" y="53221"/>
            <a:ext cx="8356600" cy="553998"/>
          </a:xfrm>
        </p:spPr>
        <p:txBody>
          <a:bodyPr>
            <a:noAutofit/>
          </a:bodyPr>
          <a:lstStyle/>
          <a:p>
            <a:r>
              <a:rPr lang="en-US" sz="2400" b="1" dirty="0" smtClean="0">
                <a:solidFill>
                  <a:srgbClr val="C00000"/>
                </a:solidFill>
                <a:effectLst>
                  <a:outerShdw blurRad="38100" dist="38100" dir="2700000" algn="tl">
                    <a:srgbClr val="000000">
                      <a:alpha val="43137"/>
                    </a:srgbClr>
                  </a:outerShdw>
                </a:effectLst>
                <a:latin typeface="Palatino Linotype" pitchFamily="18" charset="0"/>
              </a:rPr>
              <a:t>India’s Institutional Setting</a:t>
            </a:r>
            <a:endParaRPr lang="en-US" sz="2400" b="1" dirty="0">
              <a:solidFill>
                <a:srgbClr val="C00000"/>
              </a:solidFill>
              <a:effectLst>
                <a:outerShdw blurRad="38100" dist="38100" dir="2700000" algn="tl">
                  <a:srgbClr val="000000">
                    <a:alpha val="43137"/>
                  </a:srgbClr>
                </a:outerShdw>
              </a:effectLst>
              <a:latin typeface="Palatino Linotype" pitchFamily="18" charset="0"/>
            </a:endParaRPr>
          </a:p>
        </p:txBody>
      </p:sp>
      <p:sp>
        <p:nvSpPr>
          <p:cNvPr id="5" name="Rectangle 3"/>
          <p:cNvSpPr txBox="1">
            <a:spLocks noChangeArrowheads="1"/>
          </p:cNvSpPr>
          <p:nvPr/>
        </p:nvSpPr>
        <p:spPr bwMode="auto">
          <a:xfrm>
            <a:off x="392385" y="1040069"/>
            <a:ext cx="8542065" cy="3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ts val="2400"/>
              </a:spcBef>
              <a:spcAft>
                <a:spcPct val="25000"/>
              </a:spcAft>
              <a:defRPr sz="1600" b="1">
                <a:solidFill>
                  <a:srgbClr val="000066"/>
                </a:solidFill>
                <a:latin typeface="+mn-lt"/>
                <a:ea typeface="+mn-ea"/>
                <a:cs typeface="+mn-cs"/>
              </a:defRPr>
            </a:lvl1pPr>
            <a:lvl2pPr marL="228600" indent="-227013" algn="l" rtl="0" eaLnBrk="0" fontAlgn="base" hangingPunct="0">
              <a:spcBef>
                <a:spcPct val="50000"/>
              </a:spcBef>
              <a:spcAft>
                <a:spcPct val="25000"/>
              </a:spcAft>
              <a:buClr>
                <a:schemeClr val="accent2"/>
              </a:buClr>
              <a:buSzPct val="80000"/>
              <a:buFont typeface="Wingdings" pitchFamily="2" charset="2"/>
              <a:buChar char="n"/>
              <a:defRPr sz="1600">
                <a:solidFill>
                  <a:srgbClr val="000000"/>
                </a:solidFill>
                <a:latin typeface="+mn-lt"/>
                <a:cs typeface="+mn-cs"/>
              </a:defRPr>
            </a:lvl2pPr>
            <a:lvl3pPr marL="457200" indent="-227013" algn="l" rtl="0" eaLnBrk="0" fontAlgn="base" hangingPunct="0">
              <a:spcBef>
                <a:spcPct val="20000"/>
              </a:spcBef>
              <a:spcAft>
                <a:spcPct val="20000"/>
              </a:spcAft>
              <a:buClr>
                <a:schemeClr val="tx2"/>
              </a:buClr>
              <a:buSzPct val="105000"/>
              <a:buFont typeface="Wingdings" pitchFamily="2" charset="2"/>
              <a:buChar char="§"/>
              <a:defRPr sz="1600">
                <a:solidFill>
                  <a:srgbClr val="000000"/>
                </a:solidFill>
                <a:latin typeface="+mn-lt"/>
                <a:cs typeface="+mn-cs"/>
              </a:defRPr>
            </a:lvl3pPr>
            <a:lvl4pPr marL="685800" indent="-227013" algn="l" rtl="0" eaLnBrk="0" fontAlgn="base" hangingPunct="0">
              <a:spcBef>
                <a:spcPct val="20000"/>
              </a:spcBef>
              <a:spcAft>
                <a:spcPct val="20000"/>
              </a:spcAft>
              <a:buClr>
                <a:schemeClr val="tx2"/>
              </a:buClr>
              <a:buSzPct val="105000"/>
              <a:buFont typeface="Wingdings" pitchFamily="2" charset="2"/>
              <a:buChar char="§"/>
              <a:defRPr sz="1400">
                <a:solidFill>
                  <a:srgbClr val="000000"/>
                </a:solidFill>
                <a:latin typeface="+mn-lt"/>
                <a:cs typeface="+mn-cs"/>
              </a:defRPr>
            </a:lvl4pPr>
            <a:lvl5pPr marL="912813" indent="-225425" algn="l" rtl="0" eaLnBrk="0" fontAlgn="base" hangingPunct="0">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5pPr>
            <a:lvl6pPr marL="13700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6pPr>
            <a:lvl7pPr marL="18272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7pPr>
            <a:lvl8pPr marL="22844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8pPr>
            <a:lvl9pPr marL="27416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9pPr>
          </a:lstStyle>
          <a:p>
            <a:pPr lvl="1">
              <a:spcBef>
                <a:spcPts val="0"/>
              </a:spcBef>
              <a:spcAft>
                <a:spcPts val="600"/>
              </a:spcAft>
            </a:pPr>
            <a:r>
              <a:rPr lang="en-US" sz="2000" b="1" kern="0" dirty="0" smtClean="0">
                <a:solidFill>
                  <a:srgbClr val="000066"/>
                </a:solidFill>
                <a:latin typeface="Palatino Linotype" pitchFamily="18" charset="0"/>
              </a:rPr>
              <a:t>Monetary sovereignty gives the Reserve Bank of India (RBI) the ability to control short-term interest rates, use various tools of monetary policy and the Government of India the ability to service its sovereign debt issued in Indian rupees, the national currency. </a:t>
            </a:r>
          </a:p>
          <a:p>
            <a:pPr lvl="1">
              <a:spcBef>
                <a:spcPts val="0"/>
              </a:spcBef>
              <a:spcAft>
                <a:spcPts val="600"/>
              </a:spcAft>
            </a:pPr>
            <a:r>
              <a:rPr lang="en-US" sz="2000" b="1" kern="0" dirty="0" smtClean="0">
                <a:solidFill>
                  <a:srgbClr val="000066"/>
                </a:solidFill>
                <a:latin typeface="Palatino Linotype" pitchFamily="18" charset="0"/>
              </a:rPr>
              <a:t>There is operational cooperation between the RBI and the Government of India.  That’s a good thing!</a:t>
            </a:r>
          </a:p>
          <a:p>
            <a:pPr lvl="1">
              <a:spcBef>
                <a:spcPts val="0"/>
              </a:spcBef>
              <a:spcAft>
                <a:spcPts val="600"/>
              </a:spcAft>
            </a:pPr>
            <a:r>
              <a:rPr lang="en-US" sz="2000" b="1" kern="0" dirty="0" smtClean="0">
                <a:solidFill>
                  <a:srgbClr val="000066"/>
                </a:solidFill>
                <a:latin typeface="Palatino Linotype" pitchFamily="18" charset="0"/>
              </a:rPr>
              <a:t>India is neither Greece nor California!  That’s good, as far as one is concerned about IGBs’ nominal yields.</a:t>
            </a:r>
          </a:p>
        </p:txBody>
      </p:sp>
      <p:sp>
        <p:nvSpPr>
          <p:cNvPr id="2" name="Slide Number Placeholder 1"/>
          <p:cNvSpPr>
            <a:spLocks noGrp="1"/>
          </p:cNvSpPr>
          <p:nvPr>
            <p:ph type="sldNum" sz="quarter" idx="4"/>
          </p:nvPr>
        </p:nvSpPr>
        <p:spPr/>
        <p:txBody>
          <a:bodyPr/>
          <a:lstStyle/>
          <a:p>
            <a:fld id="{3653B1C7-8EA7-AC4F-AF75-9BD5D9CA5C95}" type="slidenum">
              <a:rPr lang="en-US" smtClean="0"/>
              <a:pPr/>
              <a:t>6</a:t>
            </a:fld>
            <a:endParaRPr lang="en-US" dirty="0"/>
          </a:p>
        </p:txBody>
      </p:sp>
    </p:spTree>
    <p:extLst>
      <p:ext uri="{BB962C8B-B14F-4D97-AF65-F5344CB8AC3E}">
        <p14:creationId xmlns:p14="http://schemas.microsoft.com/office/powerpoint/2010/main" val="300723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8" name="Rectangle 4"/>
          <p:cNvSpPr>
            <a:spLocks noGrp="1" noChangeArrowheads="1"/>
          </p:cNvSpPr>
          <p:nvPr>
            <p:ph type="title"/>
          </p:nvPr>
        </p:nvSpPr>
        <p:spPr>
          <a:xfrm>
            <a:off x="392113" y="330220"/>
            <a:ext cx="8356600" cy="276999"/>
          </a:xfrm>
        </p:spPr>
        <p:txBody>
          <a:bodyPr>
            <a:noAutofit/>
          </a:bodyPr>
          <a:lstStyle/>
          <a:p>
            <a:r>
              <a:rPr lang="en-US" sz="2400" b="1" dirty="0" smtClean="0">
                <a:solidFill>
                  <a:srgbClr val="C00000"/>
                </a:solidFill>
                <a:effectLst>
                  <a:outerShdw blurRad="38100" dist="38100" dir="2700000" algn="tl">
                    <a:srgbClr val="000000">
                      <a:alpha val="43137"/>
                    </a:srgbClr>
                  </a:outerShdw>
                </a:effectLst>
                <a:latin typeface="Palatino Linotype" pitchFamily="18" charset="0"/>
              </a:rPr>
              <a:t>Notations</a:t>
            </a:r>
            <a:endParaRPr lang="en-US" sz="2400" b="1" dirty="0">
              <a:solidFill>
                <a:srgbClr val="C00000"/>
              </a:solidFill>
              <a:effectLst>
                <a:outerShdw blurRad="38100" dist="38100" dir="2700000" algn="tl">
                  <a:srgbClr val="000000">
                    <a:alpha val="43137"/>
                  </a:srgbClr>
                </a:outerShdw>
              </a:effectLst>
              <a:latin typeface="Palatino Linotype" pitchFamily="18" charset="0"/>
            </a:endParaRP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392385" y="1116269"/>
                <a:ext cx="8293965" cy="2846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ts val="2400"/>
                  </a:spcBef>
                  <a:spcAft>
                    <a:spcPct val="25000"/>
                  </a:spcAft>
                  <a:defRPr sz="1600" b="1">
                    <a:solidFill>
                      <a:srgbClr val="000066"/>
                    </a:solidFill>
                    <a:latin typeface="+mn-lt"/>
                    <a:ea typeface="+mn-ea"/>
                    <a:cs typeface="+mn-cs"/>
                  </a:defRPr>
                </a:lvl1pPr>
                <a:lvl2pPr marL="228600" indent="-227013" algn="l" rtl="0" eaLnBrk="0" fontAlgn="base" hangingPunct="0">
                  <a:spcBef>
                    <a:spcPct val="50000"/>
                  </a:spcBef>
                  <a:spcAft>
                    <a:spcPct val="25000"/>
                  </a:spcAft>
                  <a:buClr>
                    <a:schemeClr val="accent2"/>
                  </a:buClr>
                  <a:buSzPct val="80000"/>
                  <a:buFont typeface="Wingdings" pitchFamily="2" charset="2"/>
                  <a:buChar char="n"/>
                  <a:defRPr sz="1600">
                    <a:solidFill>
                      <a:srgbClr val="000000"/>
                    </a:solidFill>
                    <a:latin typeface="+mn-lt"/>
                    <a:cs typeface="+mn-cs"/>
                  </a:defRPr>
                </a:lvl2pPr>
                <a:lvl3pPr marL="457200" indent="-227013" algn="l" rtl="0" eaLnBrk="0" fontAlgn="base" hangingPunct="0">
                  <a:spcBef>
                    <a:spcPct val="20000"/>
                  </a:spcBef>
                  <a:spcAft>
                    <a:spcPct val="20000"/>
                  </a:spcAft>
                  <a:buClr>
                    <a:schemeClr val="tx2"/>
                  </a:buClr>
                  <a:buSzPct val="105000"/>
                  <a:buFont typeface="Wingdings" pitchFamily="2" charset="2"/>
                  <a:buChar char="§"/>
                  <a:defRPr sz="1600">
                    <a:solidFill>
                      <a:srgbClr val="000000"/>
                    </a:solidFill>
                    <a:latin typeface="+mn-lt"/>
                    <a:cs typeface="+mn-cs"/>
                  </a:defRPr>
                </a:lvl3pPr>
                <a:lvl4pPr marL="685800" indent="-227013" algn="l" rtl="0" eaLnBrk="0" fontAlgn="base" hangingPunct="0">
                  <a:spcBef>
                    <a:spcPct val="20000"/>
                  </a:spcBef>
                  <a:spcAft>
                    <a:spcPct val="20000"/>
                  </a:spcAft>
                  <a:buClr>
                    <a:schemeClr val="tx2"/>
                  </a:buClr>
                  <a:buSzPct val="105000"/>
                  <a:buFont typeface="Wingdings" pitchFamily="2" charset="2"/>
                  <a:buChar char="§"/>
                  <a:defRPr sz="1400">
                    <a:solidFill>
                      <a:srgbClr val="000000"/>
                    </a:solidFill>
                    <a:latin typeface="+mn-lt"/>
                    <a:cs typeface="+mn-cs"/>
                  </a:defRPr>
                </a:lvl4pPr>
                <a:lvl5pPr marL="912813" indent="-225425" algn="l" rtl="0" eaLnBrk="0" fontAlgn="base" hangingPunct="0">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5pPr>
                <a:lvl6pPr marL="13700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6pPr>
                <a:lvl7pPr marL="18272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7pPr>
                <a:lvl8pPr marL="22844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8pPr>
                <a:lvl9pPr marL="27416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9pPr>
              </a:lstStyle>
              <a:p>
                <a:pPr lvl="1">
                  <a:spcBef>
                    <a:spcPts val="0"/>
                  </a:spcBef>
                  <a:spcAft>
                    <a:spcPts val="0"/>
                  </a:spcAft>
                </a:pPr>
                <a:r>
                  <a:rPr lang="en-US" sz="2000" b="1" kern="0" dirty="0" smtClean="0">
                    <a:solidFill>
                      <a:srgbClr val="000066"/>
                    </a:solidFill>
                    <a:latin typeface="Palatino Linotype" pitchFamily="18" charset="0"/>
                  </a:rPr>
                  <a:t>The long-term government bond yield, </a:t>
                </a:r>
                <a:r>
                  <a:rPr lang="en-US" sz="2000" b="1" kern="0" dirty="0" err="1" smtClean="0">
                    <a:solidFill>
                      <a:srgbClr val="C00000"/>
                    </a:solidFill>
                    <a:latin typeface="Palatino Linotype" pitchFamily="18" charset="0"/>
                  </a:rPr>
                  <a:t>r</a:t>
                </a:r>
                <a:r>
                  <a:rPr lang="en-US" sz="2000" b="1" kern="0" baseline="-25000" dirty="0" err="1" smtClean="0">
                    <a:solidFill>
                      <a:srgbClr val="C00000"/>
                    </a:solidFill>
                    <a:latin typeface="Palatino Linotype" pitchFamily="18" charset="0"/>
                  </a:rPr>
                  <a:t>LT</a:t>
                </a:r>
                <a:endParaRPr lang="en-US" sz="2000" b="1" kern="0" baseline="-25000" dirty="0" smtClean="0">
                  <a:solidFill>
                    <a:srgbClr val="C00000"/>
                  </a:solidFill>
                  <a:latin typeface="Palatino Linotype" pitchFamily="18" charset="0"/>
                </a:endParaRPr>
              </a:p>
              <a:p>
                <a:pPr lvl="1">
                  <a:spcBef>
                    <a:spcPts val="0"/>
                  </a:spcBef>
                  <a:spcAft>
                    <a:spcPts val="0"/>
                  </a:spcAft>
                </a:pPr>
                <a:r>
                  <a:rPr lang="en-US" sz="2000" b="1" kern="0" dirty="0" smtClean="0">
                    <a:solidFill>
                      <a:srgbClr val="000066"/>
                    </a:solidFill>
                    <a:latin typeface="Palatino Linotype" pitchFamily="18" charset="0"/>
                  </a:rPr>
                  <a:t>The short-term interest rate, </a:t>
                </a:r>
                <a:r>
                  <a:rPr lang="en-US" sz="2000" b="1" kern="0" dirty="0" err="1" smtClean="0">
                    <a:solidFill>
                      <a:srgbClr val="C00000"/>
                    </a:solidFill>
                    <a:latin typeface="Palatino Linotype" pitchFamily="18" charset="0"/>
                  </a:rPr>
                  <a:t>r</a:t>
                </a:r>
                <a:r>
                  <a:rPr lang="en-US" sz="2000" b="1" kern="0" baseline="-25000" dirty="0" err="1" smtClean="0">
                    <a:solidFill>
                      <a:srgbClr val="C00000"/>
                    </a:solidFill>
                    <a:latin typeface="Palatino Linotype" pitchFamily="18" charset="0"/>
                  </a:rPr>
                  <a:t>ST</a:t>
                </a:r>
                <a:endParaRPr lang="en-US" sz="2000" b="1" kern="0" baseline="-25000" dirty="0" smtClean="0">
                  <a:solidFill>
                    <a:srgbClr val="C00000"/>
                  </a:solidFill>
                  <a:latin typeface="Palatino Linotype" pitchFamily="18" charset="0"/>
                </a:endParaRPr>
              </a:p>
              <a:p>
                <a:pPr lvl="1">
                  <a:spcBef>
                    <a:spcPts val="0"/>
                  </a:spcBef>
                  <a:spcAft>
                    <a:spcPts val="0"/>
                  </a:spcAft>
                </a:pPr>
                <a:r>
                  <a:rPr lang="en-US" sz="2000" b="1" kern="0" dirty="0" smtClean="0">
                    <a:solidFill>
                      <a:srgbClr val="000066"/>
                    </a:solidFill>
                    <a:latin typeface="Palatino Linotype" pitchFamily="18" charset="0"/>
                  </a:rPr>
                  <a:t>The forward rate, </a:t>
                </a:r>
                <a:r>
                  <a:rPr lang="en-US" sz="2000" b="1" kern="0" dirty="0" err="1" smtClean="0">
                    <a:solidFill>
                      <a:srgbClr val="C00000"/>
                    </a:solidFill>
                    <a:latin typeface="Palatino Linotype" pitchFamily="18" charset="0"/>
                  </a:rPr>
                  <a:t>f</a:t>
                </a:r>
                <a:r>
                  <a:rPr lang="en-US" sz="2000" b="1" kern="0" baseline="-25000" dirty="0" err="1" smtClean="0">
                    <a:solidFill>
                      <a:srgbClr val="C00000"/>
                    </a:solidFill>
                    <a:latin typeface="Palatino Linotype" pitchFamily="18" charset="0"/>
                  </a:rPr>
                  <a:t>ST,LT</a:t>
                </a:r>
                <a:r>
                  <a:rPr lang="en-US" sz="2000" b="1" kern="0" baseline="-25000" dirty="0" smtClean="0">
                    <a:solidFill>
                      <a:srgbClr val="C00000"/>
                    </a:solidFill>
                    <a:latin typeface="Palatino Linotype" pitchFamily="18" charset="0"/>
                  </a:rPr>
                  <a:t>-ST</a:t>
                </a:r>
              </a:p>
              <a:p>
                <a:pPr lvl="1">
                  <a:spcBef>
                    <a:spcPts val="0"/>
                  </a:spcBef>
                  <a:spcAft>
                    <a:spcPts val="0"/>
                  </a:spcAft>
                </a:pPr>
                <a:r>
                  <a:rPr lang="en-US" sz="2000" b="1" kern="0" dirty="0">
                    <a:solidFill>
                      <a:srgbClr val="000066"/>
                    </a:solidFill>
                    <a:latin typeface="Palatino Linotype" pitchFamily="18" charset="0"/>
                  </a:rPr>
                  <a:t>The </a:t>
                </a:r>
                <a:r>
                  <a:rPr lang="en-US" sz="2000" b="1" kern="0" dirty="0" smtClean="0">
                    <a:solidFill>
                      <a:srgbClr val="000066"/>
                    </a:solidFill>
                    <a:latin typeface="Palatino Linotype" pitchFamily="18" charset="0"/>
                  </a:rPr>
                  <a:t>expected short-term </a:t>
                </a:r>
                <a:r>
                  <a:rPr lang="en-US" sz="2000" b="1" kern="0" dirty="0">
                    <a:solidFill>
                      <a:srgbClr val="000066"/>
                    </a:solidFill>
                    <a:latin typeface="Palatino Linotype" pitchFamily="18" charset="0"/>
                  </a:rPr>
                  <a:t>interest </a:t>
                </a:r>
                <a:r>
                  <a:rPr lang="en-US" sz="2000" b="1" kern="0" dirty="0" smtClean="0">
                    <a:solidFill>
                      <a:srgbClr val="000066"/>
                    </a:solidFill>
                    <a:latin typeface="Palatino Linotype" pitchFamily="18" charset="0"/>
                  </a:rPr>
                  <a:t>rate in the future, </a:t>
                </a:r>
                <a:r>
                  <a:rPr lang="en-US" sz="2000" b="1" kern="0" dirty="0" err="1" smtClean="0">
                    <a:solidFill>
                      <a:srgbClr val="C00000"/>
                    </a:solidFill>
                    <a:latin typeface="Palatino Linotype" pitchFamily="18" charset="0"/>
                  </a:rPr>
                  <a:t>r</a:t>
                </a:r>
                <a:r>
                  <a:rPr lang="en-US" sz="2000" b="1" kern="0" baseline="-25000" dirty="0" err="1" smtClean="0">
                    <a:solidFill>
                      <a:srgbClr val="C00000"/>
                    </a:solidFill>
                    <a:latin typeface="Palatino Linotype" pitchFamily="18" charset="0"/>
                  </a:rPr>
                  <a:t>F</a:t>
                </a:r>
                <a:endParaRPr lang="en-US" sz="2000" b="1" kern="0" baseline="-25000" dirty="0" smtClean="0">
                  <a:solidFill>
                    <a:srgbClr val="C00000"/>
                  </a:solidFill>
                  <a:latin typeface="Palatino Linotype" pitchFamily="18" charset="0"/>
                </a:endParaRPr>
              </a:p>
              <a:p>
                <a:pPr lvl="1">
                  <a:spcBef>
                    <a:spcPts val="0"/>
                  </a:spcBef>
                  <a:spcAft>
                    <a:spcPts val="0"/>
                  </a:spcAft>
                </a:pPr>
                <a:r>
                  <a:rPr lang="en-US" sz="2000" b="1" kern="0" dirty="0" smtClean="0">
                    <a:solidFill>
                      <a:srgbClr val="000066"/>
                    </a:solidFill>
                    <a:latin typeface="Palatino Linotype" pitchFamily="18" charset="0"/>
                  </a:rPr>
                  <a:t>The term premium, </a:t>
                </a:r>
                <a:r>
                  <a:rPr lang="en-US" sz="2000" b="1" kern="0" dirty="0" smtClean="0">
                    <a:solidFill>
                      <a:srgbClr val="C00000"/>
                    </a:solidFill>
                    <a:latin typeface="Palatino Linotype" pitchFamily="18" charset="0"/>
                  </a:rPr>
                  <a:t>z</a:t>
                </a:r>
              </a:p>
              <a:p>
                <a:pPr lvl="1">
                  <a:spcBef>
                    <a:spcPts val="0"/>
                  </a:spcBef>
                  <a:spcAft>
                    <a:spcPts val="0"/>
                  </a:spcAft>
                </a:pPr>
                <a:r>
                  <a:rPr lang="en-US" sz="2000" b="1" kern="0" dirty="0" smtClean="0">
                    <a:solidFill>
                      <a:srgbClr val="000066"/>
                    </a:solidFill>
                    <a:latin typeface="Palatino Linotype" pitchFamily="18" charset="0"/>
                  </a:rPr>
                  <a:t>The expected rate of inflation, </a:t>
                </a:r>
                <a:r>
                  <a:rPr lang="en-US" sz="2000" b="1" kern="0" dirty="0" smtClean="0">
                    <a:solidFill>
                      <a:srgbClr val="C00000"/>
                    </a:solidFill>
                    <a:latin typeface="Palatino Linotype" pitchFamily="18" charset="0"/>
                    <a:sym typeface="Symbol"/>
                  </a:rPr>
                  <a:t></a:t>
                </a:r>
                <a:r>
                  <a:rPr lang="en-US" sz="2000" b="1" kern="0" baseline="30000" dirty="0" smtClean="0">
                    <a:solidFill>
                      <a:srgbClr val="C00000"/>
                    </a:solidFill>
                    <a:latin typeface="Palatino Linotype" pitchFamily="18" charset="0"/>
                    <a:sym typeface="Symbol"/>
                  </a:rPr>
                  <a:t>E</a:t>
                </a:r>
                <a:r>
                  <a:rPr lang="en-US" sz="2000" b="1" kern="0" dirty="0" smtClean="0">
                    <a:solidFill>
                      <a:srgbClr val="000066"/>
                    </a:solidFill>
                    <a:latin typeface="Palatino Linotype" pitchFamily="18" charset="0"/>
                    <a:sym typeface="Symbol"/>
                  </a:rPr>
                  <a:t>,</a:t>
                </a:r>
                <a:r>
                  <a:rPr lang="en-US" sz="2000" b="1" kern="0" dirty="0" smtClean="0">
                    <a:solidFill>
                      <a:srgbClr val="000066"/>
                    </a:solidFill>
                    <a:latin typeface="Palatino Linotype" pitchFamily="18" charset="0"/>
                  </a:rPr>
                  <a:t> and the current rate of inflation,</a:t>
                </a:r>
                <a:r>
                  <a:rPr lang="en-US" sz="2000" b="1" kern="0" dirty="0" smtClean="0">
                    <a:solidFill>
                      <a:srgbClr val="000066"/>
                    </a:solidFill>
                    <a:latin typeface="Palatino Linotype" pitchFamily="18" charset="0"/>
                    <a:sym typeface="Symbol"/>
                  </a:rPr>
                  <a:t> </a:t>
                </a:r>
                <a:r>
                  <a:rPr lang="en-US" sz="2000" b="1" kern="0" dirty="0">
                    <a:solidFill>
                      <a:srgbClr val="C00000"/>
                    </a:solidFill>
                    <a:latin typeface="Palatino Linotype" pitchFamily="18" charset="0"/>
                    <a:sym typeface="Symbol"/>
                  </a:rPr>
                  <a:t></a:t>
                </a:r>
                <a:endParaRPr lang="en-US" sz="2000" b="1" kern="0" dirty="0" smtClean="0">
                  <a:solidFill>
                    <a:srgbClr val="C00000"/>
                  </a:solidFill>
                  <a:latin typeface="Palatino Linotype" pitchFamily="18" charset="0"/>
                </a:endParaRPr>
              </a:p>
              <a:p>
                <a:pPr lvl="1">
                  <a:spcBef>
                    <a:spcPts val="0"/>
                  </a:spcBef>
                  <a:spcAft>
                    <a:spcPts val="0"/>
                  </a:spcAft>
                </a:pPr>
                <a:r>
                  <a:rPr lang="en-US" sz="2000" b="1" kern="0" dirty="0" smtClean="0">
                    <a:solidFill>
                      <a:srgbClr val="000066"/>
                    </a:solidFill>
                    <a:latin typeface="Palatino Linotype" pitchFamily="18" charset="0"/>
                  </a:rPr>
                  <a:t>The expected rate of economic activity, </a:t>
                </a:r>
                <a14:m>
                  <m:oMath xmlns:m="http://schemas.openxmlformats.org/officeDocument/2006/math">
                    <m:sSup>
                      <m:sSupPr>
                        <m:ctrlPr>
                          <a:rPr lang="en-US" sz="2000" b="1" i="1" kern="0" smtClean="0">
                            <a:solidFill>
                              <a:srgbClr val="C00000"/>
                            </a:solidFill>
                            <a:latin typeface="Cambria Math"/>
                          </a:rPr>
                        </m:ctrlPr>
                      </m:sSupPr>
                      <m:e>
                        <m:r>
                          <a:rPr lang="en-US" sz="2000" b="1" i="1" kern="0" smtClean="0">
                            <a:solidFill>
                              <a:srgbClr val="C00000"/>
                            </a:solidFill>
                            <a:latin typeface="Cambria Math"/>
                          </a:rPr>
                          <m:t>𝒈</m:t>
                        </m:r>
                      </m:e>
                      <m:sup>
                        <m:r>
                          <a:rPr lang="en-US" sz="2000" b="1" i="1" kern="0" smtClean="0">
                            <a:solidFill>
                              <a:srgbClr val="C00000"/>
                            </a:solidFill>
                            <a:latin typeface="Cambria Math"/>
                          </a:rPr>
                          <m:t>𝑬</m:t>
                        </m:r>
                      </m:sup>
                    </m:sSup>
                  </m:oMath>
                </a14:m>
                <a:r>
                  <a:rPr lang="en-US" sz="2000" b="1" kern="0" dirty="0" smtClean="0">
                    <a:solidFill>
                      <a:srgbClr val="000066"/>
                    </a:solidFill>
                    <a:latin typeface="Palatino Linotype" pitchFamily="18" charset="0"/>
                  </a:rPr>
                  <a:t>, and the current rate of economic activity,</a:t>
                </a:r>
                <a:r>
                  <a:rPr lang="en-US" sz="2000" b="1" kern="0" dirty="0" smtClean="0">
                    <a:solidFill>
                      <a:srgbClr val="000066"/>
                    </a:solidFill>
                    <a:latin typeface="Palatino Linotype" pitchFamily="18" charset="0"/>
                    <a:sym typeface="Symbol"/>
                  </a:rPr>
                  <a:t> </a:t>
                </a:r>
                <a:r>
                  <a:rPr lang="en-US" sz="2000" b="1" kern="0" dirty="0" smtClean="0">
                    <a:solidFill>
                      <a:srgbClr val="C00000"/>
                    </a:solidFill>
                    <a:latin typeface="Palatino Linotype" pitchFamily="18" charset="0"/>
                  </a:rPr>
                  <a:t>g</a:t>
                </a:r>
                <a:endParaRPr lang="en-US" sz="2000" b="1" kern="0" dirty="0" smtClean="0">
                  <a:solidFill>
                    <a:srgbClr val="000066"/>
                  </a:solidFill>
                  <a:latin typeface="Palatino Linotype" pitchFamily="18" charset="0"/>
                </a:endParaRPr>
              </a:p>
              <a:p>
                <a:pPr lvl="1"/>
                <a:endParaRPr lang="en-US" sz="2000" b="1" kern="0" dirty="0" smtClean="0">
                  <a:solidFill>
                    <a:srgbClr val="000066"/>
                  </a:solidFill>
                  <a:latin typeface="Palatino Linotype" pitchFamily="18" charset="0"/>
                </a:endParaRP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392385" y="1116269"/>
                <a:ext cx="8293965" cy="2846131"/>
              </a:xfrm>
              <a:prstGeom prst="rect">
                <a:avLst/>
              </a:prstGeom>
              <a:blipFill rotWithShape="1">
                <a:blip r:embed="rId3"/>
                <a:stretch>
                  <a:fillRect l="-1323" t="-25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Slide Number Placeholder 1"/>
          <p:cNvSpPr>
            <a:spLocks noGrp="1"/>
          </p:cNvSpPr>
          <p:nvPr>
            <p:ph type="sldNum" sz="quarter" idx="4"/>
          </p:nvPr>
        </p:nvSpPr>
        <p:spPr/>
        <p:txBody>
          <a:bodyPr/>
          <a:lstStyle/>
          <a:p>
            <a:fld id="{3653B1C7-8EA7-AC4F-AF75-9BD5D9CA5C95}" type="slidenum">
              <a:rPr lang="en-US" smtClean="0"/>
              <a:pPr/>
              <a:t>7</a:t>
            </a:fld>
            <a:endParaRPr lang="en-US" dirty="0"/>
          </a:p>
        </p:txBody>
      </p:sp>
    </p:spTree>
    <p:extLst>
      <p:ext uri="{BB962C8B-B14F-4D97-AF65-F5344CB8AC3E}">
        <p14:creationId xmlns:p14="http://schemas.microsoft.com/office/powerpoint/2010/main" val="4105573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8" name="Rectangle 4"/>
          <p:cNvSpPr>
            <a:spLocks noGrp="1" noChangeArrowheads="1"/>
          </p:cNvSpPr>
          <p:nvPr>
            <p:ph type="title"/>
          </p:nvPr>
        </p:nvSpPr>
        <p:spPr>
          <a:xfrm>
            <a:off x="392113" y="53221"/>
            <a:ext cx="8356600" cy="553998"/>
          </a:xfrm>
        </p:spPr>
        <p:txBody>
          <a:bodyPr>
            <a:noAutofit/>
          </a:bodyPr>
          <a:lstStyle/>
          <a:p>
            <a:r>
              <a:rPr lang="en-US" sz="2400" b="1" dirty="0" smtClean="0">
                <a:solidFill>
                  <a:srgbClr val="C00000"/>
                </a:solidFill>
                <a:effectLst>
                  <a:outerShdw blurRad="38100" dist="38100" dir="2700000" algn="tl">
                    <a:srgbClr val="000000">
                      <a:alpha val="43137"/>
                    </a:srgbClr>
                  </a:outerShdw>
                </a:effectLst>
                <a:latin typeface="Palatino Linotype" pitchFamily="18" charset="0"/>
              </a:rPr>
              <a:t>View: ST Interest Rates and Current Conditions Affect LT Government Bonds’ Nominal Yields</a:t>
            </a:r>
            <a:endParaRPr lang="en-US" sz="2400" b="1" dirty="0">
              <a:solidFill>
                <a:srgbClr val="C00000"/>
              </a:solidFill>
              <a:effectLst>
                <a:outerShdw blurRad="38100" dist="38100" dir="2700000" algn="tl">
                  <a:srgbClr val="000000">
                    <a:alpha val="43137"/>
                  </a:srgbClr>
                </a:outerShdw>
              </a:effectLst>
              <a:latin typeface="Palatino Linotype" pitchFamily="18" charset="0"/>
            </a:endParaRPr>
          </a:p>
        </p:txBody>
      </p:sp>
      <p:sp>
        <p:nvSpPr>
          <p:cNvPr id="5" name="Rectangle 3"/>
          <p:cNvSpPr txBox="1">
            <a:spLocks noChangeArrowheads="1"/>
          </p:cNvSpPr>
          <p:nvPr/>
        </p:nvSpPr>
        <p:spPr bwMode="auto">
          <a:xfrm>
            <a:off x="392385" y="1040069"/>
            <a:ext cx="8293965" cy="33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ts val="2400"/>
              </a:spcBef>
              <a:spcAft>
                <a:spcPct val="25000"/>
              </a:spcAft>
              <a:defRPr sz="1600" b="1">
                <a:solidFill>
                  <a:srgbClr val="000066"/>
                </a:solidFill>
                <a:latin typeface="+mn-lt"/>
                <a:ea typeface="+mn-ea"/>
                <a:cs typeface="+mn-cs"/>
              </a:defRPr>
            </a:lvl1pPr>
            <a:lvl2pPr marL="228600" indent="-227013" algn="l" rtl="0" eaLnBrk="0" fontAlgn="base" hangingPunct="0">
              <a:spcBef>
                <a:spcPct val="50000"/>
              </a:spcBef>
              <a:spcAft>
                <a:spcPct val="25000"/>
              </a:spcAft>
              <a:buClr>
                <a:schemeClr val="accent2"/>
              </a:buClr>
              <a:buSzPct val="80000"/>
              <a:buFont typeface="Wingdings" pitchFamily="2" charset="2"/>
              <a:buChar char="n"/>
              <a:defRPr sz="1600">
                <a:solidFill>
                  <a:srgbClr val="000000"/>
                </a:solidFill>
                <a:latin typeface="+mn-lt"/>
                <a:cs typeface="+mn-cs"/>
              </a:defRPr>
            </a:lvl2pPr>
            <a:lvl3pPr marL="457200" indent="-227013" algn="l" rtl="0" eaLnBrk="0" fontAlgn="base" hangingPunct="0">
              <a:spcBef>
                <a:spcPct val="20000"/>
              </a:spcBef>
              <a:spcAft>
                <a:spcPct val="20000"/>
              </a:spcAft>
              <a:buClr>
                <a:schemeClr val="tx2"/>
              </a:buClr>
              <a:buSzPct val="105000"/>
              <a:buFont typeface="Wingdings" pitchFamily="2" charset="2"/>
              <a:buChar char="§"/>
              <a:defRPr sz="1600">
                <a:solidFill>
                  <a:srgbClr val="000000"/>
                </a:solidFill>
                <a:latin typeface="+mn-lt"/>
                <a:cs typeface="+mn-cs"/>
              </a:defRPr>
            </a:lvl3pPr>
            <a:lvl4pPr marL="685800" indent="-227013" algn="l" rtl="0" eaLnBrk="0" fontAlgn="base" hangingPunct="0">
              <a:spcBef>
                <a:spcPct val="20000"/>
              </a:spcBef>
              <a:spcAft>
                <a:spcPct val="20000"/>
              </a:spcAft>
              <a:buClr>
                <a:schemeClr val="tx2"/>
              </a:buClr>
              <a:buSzPct val="105000"/>
              <a:buFont typeface="Wingdings" pitchFamily="2" charset="2"/>
              <a:buChar char="§"/>
              <a:defRPr sz="1400">
                <a:solidFill>
                  <a:srgbClr val="000000"/>
                </a:solidFill>
                <a:latin typeface="+mn-lt"/>
                <a:cs typeface="+mn-cs"/>
              </a:defRPr>
            </a:lvl4pPr>
            <a:lvl5pPr marL="912813" indent="-225425" algn="l" rtl="0" eaLnBrk="0" fontAlgn="base" hangingPunct="0">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5pPr>
            <a:lvl6pPr marL="13700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6pPr>
            <a:lvl7pPr marL="18272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7pPr>
            <a:lvl8pPr marL="22844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8pPr>
            <a:lvl9pPr marL="2741613" indent="-225425" algn="l" rtl="0" fontAlgn="base">
              <a:spcBef>
                <a:spcPct val="20000"/>
              </a:spcBef>
              <a:spcAft>
                <a:spcPct val="20000"/>
              </a:spcAft>
              <a:buClr>
                <a:schemeClr val="hlink"/>
              </a:buClr>
              <a:buSzPct val="105000"/>
              <a:buFont typeface="Wingdings" pitchFamily="2" charset="2"/>
              <a:buChar char="§"/>
              <a:defRPr sz="1400">
                <a:solidFill>
                  <a:srgbClr val="000000"/>
                </a:solidFill>
                <a:latin typeface="+mn-lt"/>
                <a:cs typeface="+mn-cs"/>
              </a:defRPr>
            </a:lvl9pPr>
          </a:lstStyle>
          <a:p>
            <a:pPr lvl="1">
              <a:spcBef>
                <a:spcPts val="0"/>
              </a:spcBef>
              <a:spcAft>
                <a:spcPts val="0"/>
              </a:spcAft>
            </a:pPr>
            <a:r>
              <a:rPr lang="en-US" sz="1800" b="1" kern="0" dirty="0" smtClean="0">
                <a:solidFill>
                  <a:srgbClr val="000066"/>
                </a:solidFill>
                <a:latin typeface="Palatino Linotype" pitchFamily="18" charset="0"/>
              </a:rPr>
              <a:t>The short-term interest rate directly affects the long-term government bonds’ nominal yield.</a:t>
            </a:r>
          </a:p>
          <a:p>
            <a:pPr lvl="1">
              <a:spcBef>
                <a:spcPts val="0"/>
              </a:spcBef>
              <a:spcAft>
                <a:spcPts val="0"/>
              </a:spcAft>
            </a:pPr>
            <a:r>
              <a:rPr lang="en-US" sz="1800" b="1" kern="0" dirty="0" smtClean="0">
                <a:solidFill>
                  <a:srgbClr val="000066"/>
                </a:solidFill>
                <a:latin typeface="Palatino Linotype" pitchFamily="18" charset="0"/>
              </a:rPr>
              <a:t>The forward rate depends on the future short-term interest rate and the term premium, which depend on inflation expectations and growth expectations.</a:t>
            </a:r>
          </a:p>
          <a:p>
            <a:pPr lvl="1">
              <a:spcBef>
                <a:spcPts val="0"/>
              </a:spcBef>
              <a:spcAft>
                <a:spcPts val="0"/>
              </a:spcAft>
            </a:pPr>
            <a:r>
              <a:rPr lang="en-US" sz="1800" b="1" kern="0" dirty="0" smtClean="0">
                <a:solidFill>
                  <a:srgbClr val="000066"/>
                </a:solidFill>
                <a:latin typeface="Palatino Linotype" pitchFamily="18" charset="0"/>
              </a:rPr>
              <a:t>However</a:t>
            </a:r>
            <a:r>
              <a:rPr lang="en-US" sz="1800" b="1" kern="0" dirty="0" smtClean="0">
                <a:solidFill>
                  <a:srgbClr val="C00000"/>
                </a:solidFill>
                <a:latin typeface="Palatino Linotype" pitchFamily="18" charset="0"/>
              </a:rPr>
              <a:t>, investors’ expectations of the rates of inflation and economic activity are respectively influenced by the </a:t>
            </a:r>
            <a:r>
              <a:rPr lang="en-US" sz="1800" b="1" i="1" kern="0" dirty="0" smtClean="0">
                <a:solidFill>
                  <a:srgbClr val="C00000"/>
                </a:solidFill>
                <a:latin typeface="Palatino Linotype" pitchFamily="18" charset="0"/>
              </a:rPr>
              <a:t>current </a:t>
            </a:r>
            <a:r>
              <a:rPr lang="en-US" sz="1800" b="1" kern="0" dirty="0" smtClean="0">
                <a:solidFill>
                  <a:srgbClr val="C00000"/>
                </a:solidFill>
                <a:latin typeface="Palatino Linotype" pitchFamily="18" charset="0"/>
              </a:rPr>
              <a:t>of rate inflation and the </a:t>
            </a:r>
            <a:r>
              <a:rPr lang="en-US" sz="1800" b="1" i="1" kern="0" dirty="0" smtClean="0">
                <a:solidFill>
                  <a:srgbClr val="C00000"/>
                </a:solidFill>
                <a:latin typeface="Palatino Linotype" pitchFamily="18" charset="0"/>
              </a:rPr>
              <a:t>current </a:t>
            </a:r>
            <a:r>
              <a:rPr lang="en-US" sz="1800" b="1" kern="0" dirty="0" smtClean="0">
                <a:solidFill>
                  <a:srgbClr val="C00000"/>
                </a:solidFill>
                <a:latin typeface="Palatino Linotype" pitchFamily="18" charset="0"/>
              </a:rPr>
              <a:t>rate of economic activity.  The </a:t>
            </a:r>
            <a:r>
              <a:rPr lang="en-US" sz="1800" b="1" kern="0" dirty="0">
                <a:solidFill>
                  <a:srgbClr val="C00000"/>
                </a:solidFill>
                <a:latin typeface="Palatino Linotype" pitchFamily="18" charset="0"/>
              </a:rPr>
              <a:t>near term </a:t>
            </a:r>
            <a:r>
              <a:rPr lang="en-US" sz="1800" b="1" kern="0" dirty="0" smtClean="0">
                <a:solidFill>
                  <a:srgbClr val="C00000"/>
                </a:solidFill>
                <a:latin typeface="Palatino Linotype" pitchFamily="18" charset="0"/>
              </a:rPr>
              <a:t>views almost always </a:t>
            </a:r>
            <a:r>
              <a:rPr lang="en-US" sz="1800" b="1" kern="0" dirty="0">
                <a:solidFill>
                  <a:srgbClr val="C00000"/>
                </a:solidFill>
                <a:latin typeface="Palatino Linotype" pitchFamily="18" charset="0"/>
              </a:rPr>
              <a:t>affect </a:t>
            </a:r>
            <a:r>
              <a:rPr lang="en-US" sz="1800" b="1" kern="0" dirty="0" smtClean="0">
                <a:solidFill>
                  <a:srgbClr val="C00000"/>
                </a:solidFill>
                <a:latin typeface="Palatino Linotype" pitchFamily="18" charset="0"/>
              </a:rPr>
              <a:t>investors’ long-term </a:t>
            </a:r>
            <a:r>
              <a:rPr lang="en-US" sz="1800" b="1" kern="0" dirty="0">
                <a:solidFill>
                  <a:srgbClr val="C00000"/>
                </a:solidFill>
                <a:latin typeface="Palatino Linotype" pitchFamily="18" charset="0"/>
              </a:rPr>
              <a:t>economic and investment </a:t>
            </a:r>
            <a:r>
              <a:rPr lang="en-US" sz="1800" b="1" kern="0" dirty="0" smtClean="0">
                <a:solidFill>
                  <a:srgbClr val="C00000"/>
                </a:solidFill>
                <a:latin typeface="Palatino Linotype" pitchFamily="18" charset="0"/>
              </a:rPr>
              <a:t>outlook.</a:t>
            </a:r>
          </a:p>
          <a:p>
            <a:pPr lvl="1">
              <a:spcBef>
                <a:spcPts val="0"/>
              </a:spcBef>
              <a:spcAft>
                <a:spcPts val="0"/>
              </a:spcAft>
            </a:pPr>
            <a:r>
              <a:rPr lang="en-US" sz="1800" b="1" kern="0" dirty="0">
                <a:solidFill>
                  <a:srgbClr val="000066"/>
                </a:solidFill>
                <a:latin typeface="Palatino Linotype" pitchFamily="18" charset="0"/>
              </a:rPr>
              <a:t>T</a:t>
            </a:r>
            <a:r>
              <a:rPr lang="en-US" sz="1800" b="1" kern="0" dirty="0" smtClean="0">
                <a:solidFill>
                  <a:srgbClr val="000066"/>
                </a:solidFill>
                <a:latin typeface="Palatino Linotype" pitchFamily="18" charset="0"/>
              </a:rPr>
              <a:t>he short-term interest rate </a:t>
            </a:r>
            <a:r>
              <a:rPr lang="en-US" sz="1800" b="1" i="1" kern="0" dirty="0" smtClean="0">
                <a:solidFill>
                  <a:srgbClr val="000066"/>
                </a:solidFill>
                <a:latin typeface="Palatino Linotype" pitchFamily="18" charset="0"/>
              </a:rPr>
              <a:t>decisively</a:t>
            </a:r>
            <a:r>
              <a:rPr lang="en-US" sz="1800" b="1" kern="0" dirty="0" smtClean="0">
                <a:solidFill>
                  <a:srgbClr val="000066"/>
                </a:solidFill>
                <a:latin typeface="Palatino Linotype" pitchFamily="18" charset="0"/>
              </a:rPr>
              <a:t> determines the long-term government bonds’ nominal yields.</a:t>
            </a:r>
            <a:endParaRPr lang="en-US" sz="1800" b="1" kern="0" dirty="0">
              <a:solidFill>
                <a:srgbClr val="000066"/>
              </a:solidFill>
              <a:latin typeface="Palatino Linotype" pitchFamily="18" charset="0"/>
            </a:endParaRPr>
          </a:p>
        </p:txBody>
      </p:sp>
      <p:sp>
        <p:nvSpPr>
          <p:cNvPr id="2" name="Slide Number Placeholder 1"/>
          <p:cNvSpPr>
            <a:spLocks noGrp="1"/>
          </p:cNvSpPr>
          <p:nvPr>
            <p:ph type="sldNum" sz="quarter" idx="4"/>
          </p:nvPr>
        </p:nvSpPr>
        <p:spPr/>
        <p:txBody>
          <a:bodyPr/>
          <a:lstStyle/>
          <a:p>
            <a:fld id="{3653B1C7-8EA7-AC4F-AF75-9BD5D9CA5C95}" type="slidenum">
              <a:rPr lang="en-US" smtClean="0"/>
              <a:pPr/>
              <a:t>8</a:t>
            </a:fld>
            <a:endParaRPr lang="en-US" dirty="0"/>
          </a:p>
        </p:txBody>
      </p:sp>
    </p:spTree>
    <p:extLst>
      <p:ext uri="{BB962C8B-B14F-4D97-AF65-F5344CB8AC3E}">
        <p14:creationId xmlns:p14="http://schemas.microsoft.com/office/powerpoint/2010/main" val="550416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8" name="Rectangle 4"/>
          <p:cNvSpPr>
            <a:spLocks noGrp="1" noChangeArrowheads="1"/>
          </p:cNvSpPr>
          <p:nvPr>
            <p:ph type="title"/>
          </p:nvPr>
        </p:nvSpPr>
        <p:spPr>
          <a:xfrm>
            <a:off x="392113" y="53221"/>
            <a:ext cx="8356600" cy="553998"/>
          </a:xfrm>
        </p:spPr>
        <p:txBody>
          <a:bodyPr>
            <a:noAutofit/>
          </a:bodyPr>
          <a:lstStyle/>
          <a:p>
            <a:r>
              <a:rPr lang="en-US" sz="2000" b="1" dirty="0" smtClean="0">
                <a:solidFill>
                  <a:srgbClr val="C00000"/>
                </a:solidFill>
                <a:effectLst>
                  <a:outerShdw blurRad="38100" dist="38100" dir="2700000" algn="tl">
                    <a:srgbClr val="000000">
                      <a:alpha val="43137"/>
                    </a:srgbClr>
                  </a:outerShdw>
                </a:effectLst>
                <a:latin typeface="Palatino Linotype" pitchFamily="18" charset="0"/>
              </a:rPr>
              <a:t>Changes in LT Interest Rates Depends on Changes in the Short-Rates,  Changes in the Rate of Inflation and Changes in Economic Activity</a:t>
            </a:r>
            <a:endParaRPr lang="en-US" sz="2000" b="1" dirty="0">
              <a:solidFill>
                <a:srgbClr val="C00000"/>
              </a:solidFill>
              <a:effectLst>
                <a:outerShdw blurRad="38100" dist="38100" dir="2700000" algn="tl">
                  <a:srgbClr val="000000">
                    <a:alpha val="43137"/>
                  </a:srgbClr>
                </a:outerShdw>
              </a:effectLst>
              <a:latin typeface="Palatino Linotype"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554310" y="1269840"/>
                <a:ext cx="8065816" cy="14629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l-GR" sz="2800" b="1" i="1">
                              <a:latin typeface="Cambria Math"/>
                            </a:rPr>
                            <m:t>𝜴</m:t>
                          </m:r>
                          <m:r>
                            <a:rPr lang="en-US" sz="2800" i="1">
                              <a:latin typeface="Cambria Math"/>
                            </a:rPr>
                            <m:t>𝑟</m:t>
                          </m:r>
                        </m:e>
                        <m:sub>
                          <m:r>
                            <a:rPr lang="en-US" sz="2800" i="1">
                              <a:latin typeface="Cambria Math"/>
                            </a:rPr>
                            <m:t>𝐿𝑇</m:t>
                          </m:r>
                        </m:sub>
                      </m:sSub>
                      <m:r>
                        <a:rPr lang="en-US" sz="2800" i="1">
                          <a:latin typeface="Cambria Math"/>
                        </a:rPr>
                        <m:t>=</m:t>
                      </m:r>
                      <m:r>
                        <a:rPr lang="en-US" sz="2800" b="0" i="1" smtClean="0">
                          <a:latin typeface="Cambria Math"/>
                        </a:rPr>
                        <m:t>𝐹</m:t>
                      </m:r>
                      <m:d>
                        <m:dPr>
                          <m:ctrlPr>
                            <a:rPr lang="en-US" sz="2800" i="1">
                              <a:latin typeface="Cambria Math"/>
                            </a:rPr>
                          </m:ctrlPr>
                        </m:dPr>
                        <m:e>
                          <m:sSub>
                            <m:sSubPr>
                              <m:ctrlPr>
                                <a:rPr lang="en-US" sz="2800" i="1">
                                  <a:latin typeface="Cambria Math"/>
                                </a:rPr>
                              </m:ctrlPr>
                            </m:sSubPr>
                            <m:e>
                              <m:r>
                                <a:rPr lang="el-GR" sz="2800" b="1" i="1">
                                  <a:latin typeface="Cambria Math"/>
                                </a:rPr>
                                <m:t>𝜴</m:t>
                              </m:r>
                              <m:r>
                                <a:rPr lang="en-US" sz="2800" i="1">
                                  <a:latin typeface="Cambria Math"/>
                                </a:rPr>
                                <m:t>𝑟</m:t>
                              </m:r>
                            </m:e>
                            <m:sub>
                              <m:r>
                                <a:rPr lang="en-US" sz="2800" i="1">
                                  <a:latin typeface="Cambria Math"/>
                                </a:rPr>
                                <m:t>𝑆𝑇</m:t>
                              </m:r>
                            </m:sub>
                          </m:sSub>
                          <m:r>
                            <a:rPr lang="en-US" sz="2800" i="1">
                              <a:latin typeface="Cambria Math"/>
                            </a:rPr>
                            <m:t>,</m:t>
                          </m:r>
                          <m:r>
                            <a:rPr lang="el-GR" sz="2800" b="1" i="1">
                              <a:latin typeface="Cambria Math"/>
                            </a:rPr>
                            <m:t>𝜴</m:t>
                          </m:r>
                          <m:r>
                            <a:rPr lang="en-US" sz="2800" i="1">
                              <a:latin typeface="Cambria Math"/>
                            </a:rPr>
                            <m:t>𝜋</m:t>
                          </m:r>
                          <m:r>
                            <a:rPr lang="en-US" sz="2800" i="1">
                              <a:latin typeface="Cambria Math"/>
                            </a:rPr>
                            <m:t>,</m:t>
                          </m:r>
                          <m:r>
                            <a:rPr lang="en-US" sz="2800" b="1" i="1">
                              <a:latin typeface="Cambria Math"/>
                            </a:rPr>
                            <m:t>𝜴</m:t>
                          </m:r>
                          <m:r>
                            <a:rPr lang="en-US" sz="2800" b="0" i="1" smtClean="0">
                              <a:latin typeface="Cambria Math"/>
                            </a:rPr>
                            <m:t>𝑔</m:t>
                          </m:r>
                        </m:e>
                      </m:d>
                    </m:oMath>
                  </m:oMathPara>
                </a14:m>
                <a:endParaRPr lang="en-US" sz="2800" i="1" dirty="0" smtClean="0">
                  <a:latin typeface="Cambria Math"/>
                </a:endParaRPr>
              </a:p>
              <a:p>
                <a14:m>
                  <m:oMath xmlns:m="http://schemas.openxmlformats.org/officeDocument/2006/math">
                    <m:sSub>
                      <m:sSubPr>
                        <m:ctrlPr>
                          <a:rPr lang="en-US" sz="2800" b="1" i="1" smtClean="0">
                            <a:solidFill>
                              <a:schemeClr val="accent6"/>
                            </a:solidFill>
                            <a:latin typeface="Cambria Math"/>
                          </a:rPr>
                        </m:ctrlPr>
                      </m:sSubPr>
                      <m:e>
                        <m:r>
                          <a:rPr lang="el-GR" sz="2800" b="1" i="1">
                            <a:solidFill>
                              <a:schemeClr val="accent6"/>
                            </a:solidFill>
                            <a:latin typeface="Cambria Math"/>
                          </a:rPr>
                          <m:t>𝜴</m:t>
                        </m:r>
                        <m:r>
                          <a:rPr lang="en-US" sz="2800" b="1" i="1">
                            <a:solidFill>
                              <a:schemeClr val="accent6"/>
                            </a:solidFill>
                            <a:latin typeface="Cambria Math"/>
                          </a:rPr>
                          <m:t>𝒓</m:t>
                        </m:r>
                      </m:e>
                      <m:sub>
                        <m:r>
                          <a:rPr lang="en-US" sz="2800" b="1" i="1">
                            <a:solidFill>
                              <a:schemeClr val="accent6"/>
                            </a:solidFill>
                            <a:latin typeface="Cambria Math"/>
                          </a:rPr>
                          <m:t>𝑳𝑻</m:t>
                        </m:r>
                      </m:sub>
                    </m:sSub>
                    <m:r>
                      <a:rPr lang="en-US" sz="2800" b="1" i="1" smtClean="0">
                        <a:solidFill>
                          <a:schemeClr val="accent6"/>
                        </a:solidFill>
                        <a:latin typeface="Cambria Math"/>
                      </a:rPr>
                      <m:t>= </m:t>
                    </m:r>
                    <m:r>
                      <a:rPr lang="en-US" sz="2800" b="1" i="1" smtClean="0">
                        <a:solidFill>
                          <a:schemeClr val="accent6"/>
                        </a:solidFill>
                        <a:latin typeface="Cambria Math"/>
                      </a:rPr>
                      <m:t>𝒄</m:t>
                    </m:r>
                    <m:r>
                      <a:rPr lang="en-US" sz="2800" b="1" i="1" baseline="-25000" smtClean="0">
                        <a:solidFill>
                          <a:schemeClr val="accent6"/>
                        </a:solidFill>
                        <a:latin typeface="Cambria Math"/>
                      </a:rPr>
                      <m:t>𝟎</m:t>
                    </m:r>
                    <m:r>
                      <a:rPr lang="en-US" sz="2800" b="0" i="1" smtClean="0">
                        <a:solidFill>
                          <a:schemeClr val="accent6"/>
                        </a:solidFill>
                        <a:latin typeface="Cambria Math"/>
                      </a:rPr>
                      <m:t>+</m:t>
                    </m:r>
                    <m:r>
                      <a:rPr lang="en-US" sz="2800" b="1" i="1" smtClean="0">
                        <a:solidFill>
                          <a:schemeClr val="accent6"/>
                        </a:solidFill>
                        <a:latin typeface="Cambria Math"/>
                      </a:rPr>
                      <m:t>𝒄</m:t>
                    </m:r>
                    <m:r>
                      <a:rPr lang="en-US" sz="2800" b="1" i="1" baseline="-25000" smtClean="0">
                        <a:solidFill>
                          <a:schemeClr val="accent6"/>
                        </a:solidFill>
                        <a:latin typeface="Cambria Math"/>
                      </a:rPr>
                      <m:t>𝟏</m:t>
                    </m:r>
                    <m:r>
                      <a:rPr lang="en-US" sz="2800" b="1" i="1" smtClean="0">
                        <a:solidFill>
                          <a:schemeClr val="accent6"/>
                        </a:solidFill>
                        <a:latin typeface="Cambria Math"/>
                      </a:rPr>
                      <m:t>∗</m:t>
                    </m:r>
                    <m:sSub>
                      <m:sSubPr>
                        <m:ctrlPr>
                          <a:rPr lang="en-US" sz="2800" b="1" i="1">
                            <a:solidFill>
                              <a:schemeClr val="accent6"/>
                            </a:solidFill>
                            <a:latin typeface="Cambria Math"/>
                          </a:rPr>
                        </m:ctrlPr>
                      </m:sSubPr>
                      <m:e>
                        <m:r>
                          <a:rPr lang="el-GR" sz="2800" b="1" i="1">
                            <a:solidFill>
                              <a:schemeClr val="accent6"/>
                            </a:solidFill>
                            <a:latin typeface="Cambria Math"/>
                          </a:rPr>
                          <m:t>𝜴</m:t>
                        </m:r>
                        <m:r>
                          <a:rPr lang="en-US" sz="2800" b="1" i="1">
                            <a:solidFill>
                              <a:schemeClr val="accent6"/>
                            </a:solidFill>
                            <a:latin typeface="Cambria Math"/>
                          </a:rPr>
                          <m:t>𝒓</m:t>
                        </m:r>
                      </m:e>
                      <m:sub>
                        <m:r>
                          <a:rPr lang="en-US" sz="2800" b="1" i="1">
                            <a:solidFill>
                              <a:schemeClr val="accent6"/>
                            </a:solidFill>
                            <a:latin typeface="Cambria Math"/>
                          </a:rPr>
                          <m:t>𝑺𝑻</m:t>
                        </m:r>
                      </m:sub>
                    </m:sSub>
                    <m:r>
                      <a:rPr lang="en-US" sz="2800" b="1" i="1" smtClean="0">
                        <a:solidFill>
                          <a:schemeClr val="accent6"/>
                        </a:solidFill>
                        <a:latin typeface="Cambria Math"/>
                      </a:rPr>
                      <m:t>+</m:t>
                    </m:r>
                    <m:r>
                      <a:rPr lang="en-US" sz="2800" b="1" i="1" smtClean="0">
                        <a:solidFill>
                          <a:schemeClr val="accent6"/>
                        </a:solidFill>
                        <a:latin typeface="Cambria Math"/>
                      </a:rPr>
                      <m:t>𝒄</m:t>
                    </m:r>
                    <m:r>
                      <a:rPr lang="en-US" sz="2800" b="1" i="1" baseline="-25000" smtClean="0">
                        <a:solidFill>
                          <a:schemeClr val="accent6"/>
                        </a:solidFill>
                        <a:latin typeface="Cambria Math"/>
                      </a:rPr>
                      <m:t>𝟐</m:t>
                    </m:r>
                    <m:r>
                      <a:rPr lang="en-US" sz="2800" b="1" i="1" smtClean="0">
                        <a:solidFill>
                          <a:schemeClr val="accent6"/>
                        </a:solidFill>
                        <a:latin typeface="Cambria Math"/>
                      </a:rPr>
                      <m:t>∗</m:t>
                    </m:r>
                  </m:oMath>
                </a14:m>
                <a:r>
                  <a:rPr lang="el-GR" sz="2800" b="1" dirty="0">
                    <a:solidFill>
                      <a:schemeClr val="accent6"/>
                    </a:solidFill>
                  </a:rPr>
                  <a:t> </a:t>
                </a:r>
                <a:r>
                  <a:rPr lang="en-US" sz="2800" b="1" dirty="0">
                    <a:solidFill>
                      <a:schemeClr val="accent6"/>
                    </a:solidFill>
                  </a:rPr>
                  <a:t>𝜴</a:t>
                </a:r>
                <a14:m>
                  <m:oMath xmlns:m="http://schemas.openxmlformats.org/officeDocument/2006/math">
                    <m:r>
                      <a:rPr lang="en-US" sz="2800" b="1" i="1">
                        <a:solidFill>
                          <a:schemeClr val="accent6"/>
                        </a:solidFill>
                        <a:latin typeface="Cambria Math"/>
                      </a:rPr>
                      <m:t>𝝅</m:t>
                    </m:r>
                  </m:oMath>
                </a14:m>
                <a:r>
                  <a:rPr lang="en-US" sz="2800" b="1" dirty="0" smtClean="0">
                    <a:solidFill>
                      <a:schemeClr val="accent6"/>
                    </a:solidFill>
                  </a:rPr>
                  <a:t> </a:t>
                </a:r>
                <a14:m>
                  <m:oMath xmlns:m="http://schemas.openxmlformats.org/officeDocument/2006/math">
                    <m:r>
                      <a:rPr lang="en-US" sz="2800" i="1">
                        <a:solidFill>
                          <a:schemeClr val="accent6"/>
                        </a:solidFill>
                        <a:latin typeface="Cambria Math"/>
                      </a:rPr>
                      <m:t>+</m:t>
                    </m:r>
                  </m:oMath>
                </a14:m>
                <a:r>
                  <a:rPr lang="en-US" sz="2800" b="1" dirty="0" smtClean="0">
                    <a:solidFill>
                      <a:schemeClr val="accent6"/>
                    </a:solidFill>
                  </a:rPr>
                  <a:t> </a:t>
                </a:r>
                <a14:m>
                  <m:oMath xmlns:m="http://schemas.openxmlformats.org/officeDocument/2006/math">
                    <m:r>
                      <a:rPr lang="en-US" sz="2800" b="1" i="1">
                        <a:solidFill>
                          <a:schemeClr val="accent6"/>
                        </a:solidFill>
                        <a:latin typeface="Cambria Math"/>
                      </a:rPr>
                      <m:t>𝒄</m:t>
                    </m:r>
                    <m:r>
                      <a:rPr lang="en-US" sz="2800" b="1" i="1" baseline="-25000" smtClean="0">
                        <a:solidFill>
                          <a:schemeClr val="accent6"/>
                        </a:solidFill>
                        <a:latin typeface="Cambria Math"/>
                      </a:rPr>
                      <m:t>𝟑</m:t>
                    </m:r>
                    <m:r>
                      <a:rPr lang="en-US" sz="2800" b="1" i="1" smtClean="0">
                        <a:solidFill>
                          <a:schemeClr val="accent6"/>
                        </a:solidFill>
                        <a:latin typeface="Cambria Math"/>
                      </a:rPr>
                      <m:t>∗</m:t>
                    </m:r>
                    <m:r>
                      <a:rPr lang="en-US" sz="2800" b="1" i="1">
                        <a:solidFill>
                          <a:schemeClr val="accent6"/>
                        </a:solidFill>
                        <a:latin typeface="Cambria Math"/>
                      </a:rPr>
                      <m:t>𝜴</m:t>
                    </m:r>
                  </m:oMath>
                </a14:m>
                <a:r>
                  <a:rPr lang="en-US" sz="2800" b="1" i="1" dirty="0" smtClean="0">
                    <a:solidFill>
                      <a:srgbClr val="0094A5"/>
                    </a:solidFill>
                  </a:rPr>
                  <a:t>g</a:t>
                </a:r>
                <a:endParaRPr lang="en-US" sz="2800" b="1" i="1" dirty="0">
                  <a:solidFill>
                    <a:srgbClr val="0094A5"/>
                  </a:solidFill>
                </a:endParaRPr>
              </a:p>
              <a:p>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554310" y="1269840"/>
                <a:ext cx="8065816" cy="1462901"/>
              </a:xfrm>
              <a:prstGeom prst="rect">
                <a:avLst/>
              </a:prstGeom>
              <a:blipFill rotWithShape="1">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4"/>
          </p:nvPr>
        </p:nvSpPr>
        <p:spPr/>
        <p:txBody>
          <a:bodyPr/>
          <a:lstStyle/>
          <a:p>
            <a:fld id="{3653B1C7-8EA7-AC4F-AF75-9BD5D9CA5C95}" type="slidenum">
              <a:rPr lang="en-US" smtClean="0"/>
              <a:pPr/>
              <a:t>9</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659085" y="2548075"/>
                <a:ext cx="7237879" cy="369332"/>
              </a:xfrm>
              <a:prstGeom prst="rect">
                <a:avLst/>
              </a:prstGeom>
              <a:noFill/>
            </p:spPr>
            <p:txBody>
              <a:bodyPr wrap="none" rtlCol="0">
                <a:spAutoFit/>
              </a:bodyPr>
              <a:lstStyle/>
              <a:p>
                <a:r>
                  <a:rPr lang="en-US" b="1" dirty="0" smtClean="0">
                    <a:latin typeface="Palatino Linotype" panose="02040502050505030304" pitchFamily="18" charset="0"/>
                  </a:rPr>
                  <a:t>Here </a:t>
                </a:r>
                <a14:m>
                  <m:oMath xmlns:m="http://schemas.openxmlformats.org/officeDocument/2006/math">
                    <m:r>
                      <a:rPr lang="el-GR" b="1" i="1">
                        <a:latin typeface="Cambria Math"/>
                      </a:rPr>
                      <m:t>𝜴</m:t>
                    </m:r>
                    <m:r>
                      <a:rPr lang="en-US" b="1" i="0" smtClean="0">
                        <a:latin typeface="Cambria Math"/>
                      </a:rPr>
                      <m:t>[</m:t>
                    </m:r>
                  </m:oMath>
                </a14:m>
                <a:r>
                  <a:rPr lang="en-US" b="1" dirty="0" smtClean="0">
                    <a:latin typeface="Palatino Linotype" panose="02040502050505030304" pitchFamily="18" charset="0"/>
                  </a:rPr>
                  <a:t>X(t)] =  </a:t>
                </a:r>
                <a:r>
                  <a:rPr lang="en-US" b="1" dirty="0" smtClean="0">
                    <a:solidFill>
                      <a:srgbClr val="0070C0"/>
                    </a:solidFill>
                    <a:latin typeface="Palatino Linotype" panose="02040502050505030304" pitchFamily="18" charset="0"/>
                  </a:rPr>
                  <a:t>12 month percent point changes of X(t)  </a:t>
                </a:r>
                <a:r>
                  <a:rPr lang="en-US" b="1" dirty="0" smtClean="0">
                    <a:latin typeface="Palatino Linotype" panose="02040502050505030304" pitchFamily="18" charset="0"/>
                  </a:rPr>
                  <a:t>= X(t)-X(t-12)</a:t>
                </a:r>
                <a:endParaRPr lang="en-US" b="1" dirty="0">
                  <a:latin typeface="Palatino Linotype" panose="0204050205050503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59085" y="2548075"/>
                <a:ext cx="7237879" cy="369332"/>
              </a:xfrm>
              <a:prstGeom prst="rect">
                <a:avLst/>
              </a:prstGeom>
              <a:blipFill rotWithShape="1">
                <a:blip r:embed="rId4"/>
                <a:stretch>
                  <a:fillRect l="-674" t="-8197" r="-421" b="-24590"/>
                </a:stretch>
              </a:blipFill>
            </p:spPr>
            <p:txBody>
              <a:bodyPr/>
              <a:lstStyle/>
              <a:p>
                <a:r>
                  <a:rPr lang="en-US">
                    <a:noFill/>
                  </a:rPr>
                  <a:t> </a:t>
                </a:r>
              </a:p>
            </p:txBody>
          </p:sp>
        </mc:Fallback>
      </mc:AlternateContent>
    </p:spTree>
    <p:extLst>
      <p:ext uri="{BB962C8B-B14F-4D97-AF65-F5344CB8AC3E}">
        <p14:creationId xmlns:p14="http://schemas.microsoft.com/office/powerpoint/2010/main" val="500874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Voya_RGB">
      <a:dk1>
        <a:srgbClr val="000000"/>
      </a:dk1>
      <a:lt1>
        <a:srgbClr val="FFFFFF"/>
      </a:lt1>
      <a:dk2>
        <a:srgbClr val="6E6E6E"/>
      </a:dk2>
      <a:lt2>
        <a:srgbClr val="EEECE1"/>
      </a:lt2>
      <a:accent1>
        <a:srgbClr val="F58000"/>
      </a:accent1>
      <a:accent2>
        <a:srgbClr val="FFC700"/>
      </a:accent2>
      <a:accent3>
        <a:srgbClr val="D75426"/>
      </a:accent3>
      <a:accent4>
        <a:srgbClr val="B73F7C"/>
      </a:accent4>
      <a:accent5>
        <a:srgbClr val="551B57"/>
      </a:accent5>
      <a:accent6>
        <a:srgbClr val="0097A9"/>
      </a:accent6>
      <a:hlink>
        <a:srgbClr val="145A7B"/>
      </a:hlink>
      <a:folHlink>
        <a:srgbClr val="95C0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6B034A708CE342A15A1C5EE83985E8" ma:contentTypeVersion="0" ma:contentTypeDescription="Create a new document." ma:contentTypeScope="" ma:versionID="e403152ad893edec00c584a7d2083fd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108598D-81A1-4A0A-B545-87EE23B9FBBE}">
  <ds:schemaRefs>
    <ds:schemaRef ds:uri="http://schemas.microsoft.com/office/2006/documentManagement/types"/>
    <ds:schemaRef ds:uri="http://purl.org/dc/elements/1.1/"/>
    <ds:schemaRef ds:uri="http://purl.org/dc/dcmitype/"/>
    <ds:schemaRef ds:uri="http://www.w3.org/XML/1998/namespace"/>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76E02CA-B79B-4FB3-9481-2E3DB5346B75}">
  <ds:schemaRefs>
    <ds:schemaRef ds:uri="http://schemas.microsoft.com/sharepoint/v3/contenttype/forms"/>
  </ds:schemaRefs>
</ds:datastoreItem>
</file>

<file path=customXml/itemProps3.xml><?xml version="1.0" encoding="utf-8"?>
<ds:datastoreItem xmlns:ds="http://schemas.openxmlformats.org/officeDocument/2006/customXml" ds:itemID="{29BAA4BC-810F-49C3-8F7C-696216600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2809</TotalTime>
  <Words>1238</Words>
  <Application>Microsoft Office PowerPoint</Application>
  <PresentationFormat>On-screen Show (16:9)</PresentationFormat>
  <Paragraphs>98</Paragraphs>
  <Slides>17</Slides>
  <Notes>15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22" baseType="lpstr">
      <vt:lpstr>4_Custom Design</vt:lpstr>
      <vt:lpstr>2_Custom Design</vt:lpstr>
      <vt:lpstr>3_Custom Design</vt:lpstr>
      <vt:lpstr>5_Custom Design</vt:lpstr>
      <vt:lpstr>EcoWin document</vt:lpstr>
      <vt:lpstr>PowerPoint Presentation</vt:lpstr>
      <vt:lpstr>Important Disclaimer</vt:lpstr>
      <vt:lpstr>PowerPoint Presentation</vt:lpstr>
      <vt:lpstr>The Determinants of Long-term IGBs’ Nominal Yields</vt:lpstr>
      <vt:lpstr>Short-term Interest Rates Drive Long-term Government Bonds’ Nominal Yields</vt:lpstr>
      <vt:lpstr>India’s Institutional Setting</vt:lpstr>
      <vt:lpstr>Notations</vt:lpstr>
      <vt:lpstr>View: ST Interest Rates and Current Conditions Affect LT Government Bonds’ Nominal Yields</vt:lpstr>
      <vt:lpstr>Changes in LT Interest Rates Depends on Changes in the Short-Rates,  Changes in the Rate of Inflation and Changes in Economic Activity</vt:lpstr>
      <vt:lpstr>Monthly and Quarterly Data: Indian Government Bonds’ Yields, ST Rates, Inflation, IP, and Fiscal Balance</vt:lpstr>
      <vt:lpstr>Changes in 2 Year IGB Yields and Changes in 3 Mo T-Bill Rates</vt:lpstr>
      <vt:lpstr>Transformed Monthly Data Are Stationary</vt:lpstr>
      <vt:lpstr>Most Transformed Quarterly Data Are Also Stationary</vt:lpstr>
      <vt:lpstr>GMM Results: IGB 10Yr, YoY PPT change in Yields </vt:lpstr>
      <vt:lpstr>GMM Results Using Quarterly Data : IGB10Yr, YoY PPT Change in Yields</vt:lpstr>
      <vt:lpstr>Summary of Empirical Findings</vt:lpstr>
      <vt:lpstr>Conclusion</vt:lpstr>
    </vt:vector>
  </TitlesOfParts>
  <Company>Konvict Muzik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 Taylor</dc:creator>
  <cp:lastModifiedBy>Akram, Tanweer</cp:lastModifiedBy>
  <cp:revision>344</cp:revision>
  <cp:lastPrinted>2015-05-21T17:42:33Z</cp:lastPrinted>
  <dcterms:created xsi:type="dcterms:W3CDTF">2013-05-16T14:41:27Z</dcterms:created>
  <dcterms:modified xsi:type="dcterms:W3CDTF">2015-12-04T20:01:59Z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0x010100B06B034A708CE342A15A1C5EE83985E8</vt:lpwstr>
  </property>
  <property fmtid="{D5CDD505-2E9C-101B-9397-08002B2CF9AE}" pid="3" name="_AdHocReviewCycleID">
    <vt:i4>1384944832</vt:i4>
  </property>
  <property fmtid="{D5CDD505-2E9C-101B-9397-08002B2CF9AE}" pid="4" name="_NewReviewCycle">
    <vt:lpwstr/>
  </property>
  <property fmtid="{D5CDD505-2E9C-101B-9397-08002B2CF9AE}" pid="5" name="_EmailSubject">
    <vt:lpwstr>Voya version of China Presentation?</vt:lpwstr>
  </property>
  <property fmtid="{D5CDD505-2E9C-101B-9397-08002B2CF9AE}" pid="6" name="_AuthorEmail">
    <vt:lpwstr>Lauren.Richard@inginvestment.com</vt:lpwstr>
  </property>
  <property fmtid="{D5CDD505-2E9C-101B-9397-08002B2CF9AE}" pid="7" name="_AuthorEmailDisplayName">
    <vt:lpwstr>Richard, Lauren</vt:lpwstr>
  </property>
</Properties>
</file>