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sldIdLst>
    <p:sldId id="256" r:id="rId2"/>
    <p:sldId id="257" r:id="rId3"/>
    <p:sldId id="258" r:id="rId4"/>
    <p:sldId id="260" r:id="rId5"/>
    <p:sldId id="261" r:id="rId6"/>
    <p:sldId id="262" r:id="rId7"/>
    <p:sldId id="263" r:id="rId8"/>
    <p:sldId id="264" r:id="rId9"/>
    <p:sldId id="265" r:id="rId10"/>
    <p:sldId id="266" r:id="rId11"/>
    <p:sldId id="268" r:id="rId12"/>
    <p:sldId id="269" r:id="rId13"/>
    <p:sldId id="267" r:id="rId14"/>
    <p:sldId id="279" r:id="rId15"/>
    <p:sldId id="271" r:id="rId16"/>
    <p:sldId id="272" r:id="rId17"/>
    <p:sldId id="273" r:id="rId18"/>
    <p:sldId id="274" r:id="rId19"/>
    <p:sldId id="280" r:id="rId20"/>
    <p:sldId id="281"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6076" autoAdjust="0"/>
  </p:normalViewPr>
  <p:slideViewPr>
    <p:cSldViewPr snapToGrid="0">
      <p:cViewPr varScale="1">
        <p:scale>
          <a:sx n="76" d="100"/>
          <a:sy n="76" d="100"/>
        </p:scale>
        <p:origin x="89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73FABE-5D48-4719-B4DE-EDD7EFDED8A7}" type="datetimeFigureOut">
              <a:rPr lang="en-US" smtClean="0"/>
              <a:t>12/30/2015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D044A5-42C0-44B1-83C0-2B0D64F295B0}" type="slidenum">
              <a:rPr lang="en-US" smtClean="0"/>
              <a:t>‹#›</a:t>
            </a:fld>
            <a:endParaRPr lang="en-US"/>
          </a:p>
        </p:txBody>
      </p:sp>
    </p:spTree>
    <p:extLst>
      <p:ext uri="{BB962C8B-B14F-4D97-AF65-F5344CB8AC3E}">
        <p14:creationId xmlns:p14="http://schemas.microsoft.com/office/powerpoint/2010/main" val="31391308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D044A5-42C0-44B1-83C0-2B0D64F295B0}" type="slidenum">
              <a:rPr lang="en-US" smtClean="0"/>
              <a:t>1</a:t>
            </a:fld>
            <a:endParaRPr lang="en-US"/>
          </a:p>
        </p:txBody>
      </p:sp>
    </p:spTree>
    <p:extLst>
      <p:ext uri="{BB962C8B-B14F-4D97-AF65-F5344CB8AC3E}">
        <p14:creationId xmlns:p14="http://schemas.microsoft.com/office/powerpoint/2010/main" val="3591160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existing literature suggests that, yes, climate co-benefits of obesity reduction are possible.</a:t>
            </a:r>
          </a:p>
          <a:p>
            <a:endParaRPr lang="en-US" dirty="0" smtClean="0"/>
          </a:p>
          <a:p>
            <a:r>
              <a:rPr lang="en-US" dirty="0" smtClean="0"/>
              <a:t>However, the empirical evidence of this association is tenuous and confirmation of a causal relationship has been fleeting. Why?</a:t>
            </a:r>
            <a:br>
              <a:rPr lang="en-US" dirty="0" smtClean="0"/>
            </a:br>
            <a:endParaRPr lang="en-US" dirty="0" smtClean="0"/>
          </a:p>
          <a:p>
            <a:pPr marL="749808" lvl="1" indent="-457200">
              <a:buFont typeface="+mj-lt"/>
              <a:buAutoNum type="arabicPeriod"/>
            </a:pPr>
            <a:r>
              <a:rPr lang="en-US" dirty="0" smtClean="0"/>
              <a:t>ad hoc assumptions regarding the lifestyle and consumption patterns of obese and/or overweight individuals</a:t>
            </a:r>
          </a:p>
          <a:p>
            <a:pPr marL="749808" lvl="1" indent="-457200">
              <a:buFont typeface="+mj-lt"/>
              <a:buAutoNum type="arabicPeriod"/>
            </a:pPr>
            <a:r>
              <a:rPr lang="en-US" dirty="0" smtClean="0"/>
              <a:t>unavailability of appropriate data</a:t>
            </a:r>
          </a:p>
          <a:p>
            <a:pPr marL="749808" lvl="1" indent="-457200">
              <a:buFont typeface="+mj-lt"/>
              <a:buAutoNum type="arabicPeriod"/>
            </a:pPr>
            <a:r>
              <a:rPr lang="en-US" dirty="0" smtClean="0"/>
              <a:t>methodological decisions preventing effective control of confounding and unobservable factors </a:t>
            </a:r>
          </a:p>
          <a:p>
            <a:endParaRPr lang="en-US" dirty="0"/>
          </a:p>
        </p:txBody>
      </p:sp>
      <p:sp>
        <p:nvSpPr>
          <p:cNvPr id="4" name="Slide Number Placeholder 3"/>
          <p:cNvSpPr>
            <a:spLocks noGrp="1"/>
          </p:cNvSpPr>
          <p:nvPr>
            <p:ph type="sldNum" sz="quarter" idx="10"/>
          </p:nvPr>
        </p:nvSpPr>
        <p:spPr/>
        <p:txBody>
          <a:bodyPr/>
          <a:lstStyle/>
          <a:p>
            <a:fld id="{64D044A5-42C0-44B1-83C0-2B0D64F295B0}" type="slidenum">
              <a:rPr lang="en-US" smtClean="0"/>
              <a:t>3</a:t>
            </a:fld>
            <a:endParaRPr lang="en-US"/>
          </a:p>
        </p:txBody>
      </p:sp>
    </p:spTree>
    <p:extLst>
      <p:ext uri="{BB962C8B-B14F-4D97-AF65-F5344CB8AC3E}">
        <p14:creationId xmlns:p14="http://schemas.microsoft.com/office/powerpoint/2010/main" val="633856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D044A5-42C0-44B1-83C0-2B0D64F295B0}" type="slidenum">
              <a:rPr lang="en-US" smtClean="0"/>
              <a:t>6</a:t>
            </a:fld>
            <a:endParaRPr lang="en-US"/>
          </a:p>
        </p:txBody>
      </p:sp>
    </p:spTree>
    <p:extLst>
      <p:ext uri="{BB962C8B-B14F-4D97-AF65-F5344CB8AC3E}">
        <p14:creationId xmlns:p14="http://schemas.microsoft.com/office/powerpoint/2010/main" val="3184198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Edwards</a:t>
            </a:r>
            <a:r>
              <a:rPr lang="en-US" baseline="0" dirty="0" smtClean="0"/>
              <a:t> and Roberts (2009) </a:t>
            </a:r>
            <a:r>
              <a:rPr lang="en-US" i="1" dirty="0" smtClean="0"/>
              <a:t>assume</a:t>
            </a:r>
            <a:r>
              <a:rPr lang="en-US" dirty="0" smtClean="0"/>
              <a:t> that heavier people may use motorized travel more (based on the assumption that walking requires more effort for the obese) and that heavier people may choose larger (more fuel-inefficient) vehicles and as a result </a:t>
            </a:r>
          </a:p>
          <a:p>
            <a:endParaRPr lang="en-US" dirty="0" smtClean="0"/>
          </a:p>
          <a:p>
            <a:r>
              <a:rPr lang="en-US" dirty="0" smtClean="0"/>
              <a:t>assume</a:t>
            </a:r>
            <a:r>
              <a:rPr lang="en-US" baseline="0" dirty="0" smtClean="0"/>
              <a:t> obese individuals would drive a Ford Galaxy while normal weight individuals would drive a Ford Fiesta…</a:t>
            </a:r>
            <a:endParaRPr lang="en-US" dirty="0"/>
          </a:p>
        </p:txBody>
      </p:sp>
      <p:sp>
        <p:nvSpPr>
          <p:cNvPr id="4" name="Slide Number Placeholder 3"/>
          <p:cNvSpPr>
            <a:spLocks noGrp="1"/>
          </p:cNvSpPr>
          <p:nvPr>
            <p:ph type="sldNum" sz="quarter" idx="10"/>
          </p:nvPr>
        </p:nvSpPr>
        <p:spPr/>
        <p:txBody>
          <a:bodyPr/>
          <a:lstStyle/>
          <a:p>
            <a:fld id="{64D044A5-42C0-44B1-83C0-2B0D64F295B0}" type="slidenum">
              <a:rPr lang="en-US" smtClean="0"/>
              <a:t>9</a:t>
            </a:fld>
            <a:endParaRPr lang="en-US"/>
          </a:p>
        </p:txBody>
      </p:sp>
    </p:spTree>
    <p:extLst>
      <p:ext uri="{BB962C8B-B14F-4D97-AF65-F5344CB8AC3E}">
        <p14:creationId xmlns:p14="http://schemas.microsoft.com/office/powerpoint/2010/main" val="143798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given the cross-sectional nature of the sample and the inability to account for likely unobserved heterogeneity and spatial dependence among the 50 states, these estimates are likely biased and inconsistent</a:t>
            </a:r>
          </a:p>
          <a:p>
            <a:endParaRPr lang="en-US" dirty="0"/>
          </a:p>
        </p:txBody>
      </p:sp>
      <p:sp>
        <p:nvSpPr>
          <p:cNvPr id="4" name="Slide Number Placeholder 3"/>
          <p:cNvSpPr>
            <a:spLocks noGrp="1"/>
          </p:cNvSpPr>
          <p:nvPr>
            <p:ph type="sldNum" sz="quarter" idx="10"/>
          </p:nvPr>
        </p:nvSpPr>
        <p:spPr/>
        <p:txBody>
          <a:bodyPr/>
          <a:lstStyle/>
          <a:p>
            <a:fld id="{64D044A5-42C0-44B1-83C0-2B0D64F295B0}" type="slidenum">
              <a:rPr lang="en-US" smtClean="0"/>
              <a:t>10</a:t>
            </a:fld>
            <a:endParaRPr lang="en-US"/>
          </a:p>
        </p:txBody>
      </p:sp>
    </p:spTree>
    <p:extLst>
      <p:ext uri="{BB962C8B-B14F-4D97-AF65-F5344CB8AC3E}">
        <p14:creationId xmlns:p14="http://schemas.microsoft.com/office/powerpoint/2010/main" val="40664673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If cross-sectional dependence is present the fixed effects estimator is still consistent (but inefficient), if the </a:t>
            </a:r>
            <a:r>
              <a:rPr lang="en-US" sz="1200" kern="1200" dirty="0" err="1" smtClean="0">
                <a:solidFill>
                  <a:schemeClr val="tx1"/>
                </a:solidFill>
                <a:effectLst/>
                <a:latin typeface="+mn-lt"/>
                <a:ea typeface="+mn-ea"/>
                <a:cs typeface="+mn-cs"/>
              </a:rPr>
              <a:t>unobservables</a:t>
            </a:r>
            <a:r>
              <a:rPr lang="en-US" sz="1200" kern="1200" dirty="0" smtClean="0">
                <a:solidFill>
                  <a:schemeClr val="tx1"/>
                </a:solidFill>
                <a:effectLst/>
                <a:latin typeface="+mn-lt"/>
                <a:ea typeface="+mn-ea"/>
                <a:cs typeface="+mn-cs"/>
              </a:rPr>
              <a:t> generating this (spatial) dependence are uncorrelated with the other explanatory variables in the model.</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If however, these </a:t>
            </a:r>
            <a:r>
              <a:rPr lang="en-US" sz="1200" kern="1200" dirty="0" err="1" smtClean="0">
                <a:solidFill>
                  <a:schemeClr val="tx1"/>
                </a:solidFill>
                <a:effectLst/>
                <a:latin typeface="+mn-lt"/>
                <a:ea typeface="+mn-ea"/>
                <a:cs typeface="+mn-cs"/>
              </a:rPr>
              <a:t>unobservables</a:t>
            </a:r>
            <a:r>
              <a:rPr lang="en-US" sz="1200" kern="1200" dirty="0" smtClean="0">
                <a:solidFill>
                  <a:schemeClr val="tx1"/>
                </a:solidFill>
                <a:effectLst/>
                <a:latin typeface="+mn-lt"/>
                <a:ea typeface="+mn-ea"/>
                <a:cs typeface="+mn-cs"/>
              </a:rPr>
              <a:t> are correlated with the explanatory variables, then the fixed effects estimator is both biased and inconsistent (De </a:t>
            </a:r>
            <a:r>
              <a:rPr lang="en-US" sz="1200" kern="1200" dirty="0" err="1" smtClean="0">
                <a:solidFill>
                  <a:schemeClr val="tx1"/>
                </a:solidFill>
                <a:effectLst/>
                <a:latin typeface="+mn-lt"/>
                <a:ea typeface="+mn-ea"/>
                <a:cs typeface="+mn-cs"/>
              </a:rPr>
              <a:t>Hoyos</a:t>
            </a:r>
            <a:r>
              <a:rPr lang="en-US" sz="1200" kern="1200" dirty="0" smtClean="0">
                <a:solidFill>
                  <a:schemeClr val="tx1"/>
                </a:solidFill>
                <a:effectLst/>
                <a:latin typeface="+mn-lt"/>
                <a:ea typeface="+mn-ea"/>
                <a:cs typeface="+mn-cs"/>
              </a:rPr>
              <a:t> and </a:t>
            </a:r>
            <a:r>
              <a:rPr lang="en-US" sz="1200" kern="1200" dirty="0" err="1" smtClean="0">
                <a:solidFill>
                  <a:schemeClr val="tx1"/>
                </a:solidFill>
                <a:effectLst/>
                <a:latin typeface="+mn-lt"/>
                <a:ea typeface="+mn-ea"/>
                <a:cs typeface="+mn-cs"/>
              </a:rPr>
              <a:t>Sarafidis</a:t>
            </a:r>
            <a:r>
              <a:rPr lang="en-US" sz="1200" kern="1200" dirty="0" smtClean="0">
                <a:solidFill>
                  <a:schemeClr val="tx1"/>
                </a:solidFill>
                <a:effectLst/>
                <a:latin typeface="+mn-lt"/>
                <a:ea typeface="+mn-ea"/>
                <a:cs typeface="+mn-cs"/>
              </a:rPr>
              <a:t>, 2006).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this case given the likely strong spatial dependence among states in similar regions with respect to commerce the fixed effects estimator is likely inappropriate</a:t>
            </a:r>
            <a:endParaRPr lang="en-US" dirty="0" smtClean="0"/>
          </a:p>
          <a:p>
            <a:endParaRPr lang="en-US" dirty="0"/>
          </a:p>
        </p:txBody>
      </p:sp>
      <p:sp>
        <p:nvSpPr>
          <p:cNvPr id="4" name="Slide Number Placeholder 3"/>
          <p:cNvSpPr>
            <a:spLocks noGrp="1"/>
          </p:cNvSpPr>
          <p:nvPr>
            <p:ph type="sldNum" sz="quarter" idx="10"/>
          </p:nvPr>
        </p:nvSpPr>
        <p:spPr/>
        <p:txBody>
          <a:bodyPr/>
          <a:lstStyle/>
          <a:p>
            <a:fld id="{64D044A5-42C0-44B1-83C0-2B0D64F295B0}" type="slidenum">
              <a:rPr lang="en-US" smtClean="0"/>
              <a:t>12</a:t>
            </a:fld>
            <a:endParaRPr lang="en-US"/>
          </a:p>
        </p:txBody>
      </p:sp>
    </p:spTree>
    <p:extLst>
      <p:ext uri="{BB962C8B-B14F-4D97-AF65-F5344CB8AC3E}">
        <p14:creationId xmlns:p14="http://schemas.microsoft.com/office/powerpoint/2010/main" val="543498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percent change in the obesity rate from 1995-2013 is 25.1, our estimated elasticity (in the total CO</a:t>
            </a:r>
            <a:r>
              <a:rPr lang="en-US" sz="1200" kern="1200" baseline="-25000" dirty="0" smtClean="0">
                <a:solidFill>
                  <a:schemeClr val="tx1"/>
                </a:solidFill>
                <a:effectLst/>
                <a:latin typeface="+mn-lt"/>
                <a:ea typeface="+mn-ea"/>
                <a:cs typeface="+mn-cs"/>
              </a:rPr>
              <a:t>2</a:t>
            </a:r>
            <a:r>
              <a:rPr lang="en-US" sz="1200" kern="1200" dirty="0" smtClean="0">
                <a:solidFill>
                  <a:schemeClr val="tx1"/>
                </a:solidFill>
                <a:effectLst/>
                <a:latin typeface="+mn-lt"/>
                <a:ea typeface="+mn-ea"/>
                <a:cs typeface="+mn-cs"/>
              </a:rPr>
              <a:t> emissions model) is equal to 0.127, so an increase in the obesity rate of this amount yields an increase in emissions of 2.65%. Therefore, 2.65% of the total increase in annual emissions of 73 million metric tons (from 5323 to 5396 million metric tons) is 1.93 million metric tons. According to the EPA, the average American household generates 12 metric tons of CO</a:t>
            </a:r>
            <a:r>
              <a:rPr lang="en-US" sz="1200" kern="1200" baseline="-25000" dirty="0" smtClean="0">
                <a:solidFill>
                  <a:schemeClr val="tx1"/>
                </a:solidFill>
                <a:effectLst/>
                <a:latin typeface="+mn-lt"/>
                <a:ea typeface="+mn-ea"/>
                <a:cs typeface="+mn-cs"/>
              </a:rPr>
              <a:t>2</a:t>
            </a:r>
            <a:r>
              <a:rPr lang="en-US" sz="1200" kern="1200" dirty="0" smtClean="0">
                <a:solidFill>
                  <a:schemeClr val="tx1"/>
                </a:solidFill>
                <a:effectLst/>
                <a:latin typeface="+mn-lt"/>
                <a:ea typeface="+mn-ea"/>
                <a:cs typeface="+mn-cs"/>
              </a:rPr>
              <a:t> per year, therefore these additional emissions are the equivalent to the effect of having (=1,930,000/12) 160,833 additional households, or approximately (=160,833*2.6) 418,167 additional people, assuming the average US household size of 2.6 persons in 2010, according to the US Census Bureau. </a:t>
            </a:r>
            <a:endParaRPr lang="en-US" dirty="0"/>
          </a:p>
        </p:txBody>
      </p:sp>
      <p:sp>
        <p:nvSpPr>
          <p:cNvPr id="4" name="Slide Number Placeholder 3"/>
          <p:cNvSpPr>
            <a:spLocks noGrp="1"/>
          </p:cNvSpPr>
          <p:nvPr>
            <p:ph type="sldNum" sz="quarter" idx="10"/>
          </p:nvPr>
        </p:nvSpPr>
        <p:spPr/>
        <p:txBody>
          <a:bodyPr/>
          <a:lstStyle/>
          <a:p>
            <a:fld id="{64D044A5-42C0-44B1-83C0-2B0D64F295B0}" type="slidenum">
              <a:rPr lang="en-US" smtClean="0"/>
              <a:t>15</a:t>
            </a:fld>
            <a:endParaRPr lang="en-US"/>
          </a:p>
        </p:txBody>
      </p:sp>
    </p:spTree>
    <p:extLst>
      <p:ext uri="{BB962C8B-B14F-4D97-AF65-F5344CB8AC3E}">
        <p14:creationId xmlns:p14="http://schemas.microsoft.com/office/powerpoint/2010/main" val="12315955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EPA estimates that direct climate benefits from implementation of the Clean Power Plan (using the same SCC estimates and discount rates just discussed) are between $2.9 and $4.3 billion in 2020 and between $10.5 and $15.8 billion in 2025 (in 2014 dollars) for annual emission reductions of 63 and 211 million metric tons, respectively</a:t>
            </a:r>
            <a:endParaRPr lang="en-US" dirty="0"/>
          </a:p>
        </p:txBody>
      </p:sp>
      <p:sp>
        <p:nvSpPr>
          <p:cNvPr id="4" name="Slide Number Placeholder 3"/>
          <p:cNvSpPr>
            <a:spLocks noGrp="1"/>
          </p:cNvSpPr>
          <p:nvPr>
            <p:ph type="sldNum" sz="quarter" idx="10"/>
          </p:nvPr>
        </p:nvSpPr>
        <p:spPr/>
        <p:txBody>
          <a:bodyPr/>
          <a:lstStyle/>
          <a:p>
            <a:fld id="{64D044A5-42C0-44B1-83C0-2B0D64F295B0}" type="slidenum">
              <a:rPr lang="en-US" smtClean="0"/>
              <a:t>16</a:t>
            </a:fld>
            <a:endParaRPr lang="en-US"/>
          </a:p>
        </p:txBody>
      </p:sp>
    </p:spTree>
    <p:extLst>
      <p:ext uri="{BB962C8B-B14F-4D97-AF65-F5344CB8AC3E}">
        <p14:creationId xmlns:p14="http://schemas.microsoft.com/office/powerpoint/2010/main" val="36467828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D044A5-42C0-44B1-83C0-2B0D64F295B0}" type="slidenum">
              <a:rPr lang="en-US" smtClean="0"/>
              <a:t>18</a:t>
            </a:fld>
            <a:endParaRPr lang="en-US"/>
          </a:p>
        </p:txBody>
      </p:sp>
    </p:spTree>
    <p:extLst>
      <p:ext uri="{BB962C8B-B14F-4D97-AF65-F5344CB8AC3E}">
        <p14:creationId xmlns:p14="http://schemas.microsoft.com/office/powerpoint/2010/main" val="1083090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011F8FD-5060-4006-9D99-AA43491BD8ED}" type="datetime1">
              <a:rPr lang="en-US" smtClean="0"/>
              <a:t>12/30/2015</a:t>
            </a:fld>
            <a:endParaRPr lang="en-US" dirty="0"/>
          </a:p>
        </p:txBody>
      </p:sp>
      <p:sp>
        <p:nvSpPr>
          <p:cNvPr id="5" name="Footer Placeholder 4"/>
          <p:cNvSpPr>
            <a:spLocks noGrp="1"/>
          </p:cNvSpPr>
          <p:nvPr>
            <p:ph type="ftr" sz="quarter" idx="11"/>
          </p:nvPr>
        </p:nvSpPr>
        <p:spPr/>
        <p:txBody>
          <a:bodyPr/>
          <a:lstStyle/>
          <a:p>
            <a:r>
              <a:rPr lang="en-US" smtClean="0"/>
              <a:t>UNDERWOOD: AEA 2016</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85379A3-1B81-4B7F-8FD5-576608B6D927}" type="datetime1">
              <a:rPr lang="en-US" smtClean="0"/>
              <a:t>12/30/2015</a:t>
            </a:fld>
            <a:endParaRPr lang="en-US" dirty="0"/>
          </a:p>
        </p:txBody>
      </p:sp>
      <p:sp>
        <p:nvSpPr>
          <p:cNvPr id="5" name="Footer Placeholder 4"/>
          <p:cNvSpPr>
            <a:spLocks noGrp="1"/>
          </p:cNvSpPr>
          <p:nvPr>
            <p:ph type="ftr" sz="quarter" idx="11"/>
          </p:nvPr>
        </p:nvSpPr>
        <p:spPr/>
        <p:txBody>
          <a:bodyPr/>
          <a:lstStyle/>
          <a:p>
            <a:r>
              <a:rPr lang="en-US" smtClean="0"/>
              <a:t>UNDERWOOD: AEA 2016</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9E6529D-76B6-43DA-AA17-93BDF27333B0}" type="datetime1">
              <a:rPr lang="en-US" smtClean="0"/>
              <a:t>12/30/2015</a:t>
            </a:fld>
            <a:endParaRPr lang="en-US" dirty="0"/>
          </a:p>
        </p:txBody>
      </p:sp>
      <p:sp>
        <p:nvSpPr>
          <p:cNvPr id="5" name="Footer Placeholder 4"/>
          <p:cNvSpPr>
            <a:spLocks noGrp="1"/>
          </p:cNvSpPr>
          <p:nvPr>
            <p:ph type="ftr" sz="quarter" idx="11"/>
          </p:nvPr>
        </p:nvSpPr>
        <p:spPr/>
        <p:txBody>
          <a:bodyPr/>
          <a:lstStyle/>
          <a:p>
            <a:r>
              <a:rPr lang="en-US" smtClean="0"/>
              <a:t>UNDERWOOD: AEA 2016</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621128-7014-4C7F-B1A6-C86EDA95FC33}" type="datetime1">
              <a:rPr lang="en-US" smtClean="0"/>
              <a:t>12/30/2015</a:t>
            </a:fld>
            <a:endParaRPr lang="en-US" dirty="0"/>
          </a:p>
        </p:txBody>
      </p:sp>
      <p:sp>
        <p:nvSpPr>
          <p:cNvPr id="5" name="Footer Placeholder 4"/>
          <p:cNvSpPr>
            <a:spLocks noGrp="1"/>
          </p:cNvSpPr>
          <p:nvPr>
            <p:ph type="ftr" sz="quarter" idx="11"/>
          </p:nvPr>
        </p:nvSpPr>
        <p:spPr/>
        <p:txBody>
          <a:bodyPr/>
          <a:lstStyle/>
          <a:p>
            <a:r>
              <a:rPr lang="en-US" smtClean="0"/>
              <a:t>UNDERWOOD: AEA 2016</a:t>
            </a:r>
            <a:endParaRPr lang="en-US" dirty="0"/>
          </a:p>
        </p:txBody>
      </p:sp>
      <p:sp>
        <p:nvSpPr>
          <p:cNvPr id="6" name="Slide Number Placeholder 5"/>
          <p:cNvSpPr>
            <a:spLocks noGrp="1"/>
          </p:cNvSpPr>
          <p:nvPr>
            <p:ph type="sldNum" sz="quarter" idx="12"/>
          </p:nvPr>
        </p:nvSpPr>
        <p:spPr/>
        <p:txBody>
          <a:bodyPr/>
          <a:lstStyle/>
          <a:p>
            <a:fld id="{629637A9-119A-49DA-BD12-AAC58B377D80}"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4A95EA5-0727-4A4F-9DD4-68111E1D0424}" type="datetime1">
              <a:rPr lang="en-US" smtClean="0"/>
              <a:t>12/30/2015</a:t>
            </a:fld>
            <a:endParaRPr lang="en-US" dirty="0"/>
          </a:p>
        </p:txBody>
      </p:sp>
      <p:sp>
        <p:nvSpPr>
          <p:cNvPr id="5" name="Footer Placeholder 4"/>
          <p:cNvSpPr>
            <a:spLocks noGrp="1"/>
          </p:cNvSpPr>
          <p:nvPr>
            <p:ph type="ftr" sz="quarter" idx="11"/>
          </p:nvPr>
        </p:nvSpPr>
        <p:spPr/>
        <p:txBody>
          <a:bodyPr/>
          <a:lstStyle/>
          <a:p>
            <a:r>
              <a:rPr lang="en-US" smtClean="0"/>
              <a:t>UNDERWOOD: AEA 2016</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F68F4E-0BB8-4A90-88DC-84FA12DDED98}" type="datetime1">
              <a:rPr lang="en-US" smtClean="0"/>
              <a:t>12/30/2015</a:t>
            </a:fld>
            <a:endParaRPr lang="en-US" dirty="0"/>
          </a:p>
        </p:txBody>
      </p:sp>
      <p:sp>
        <p:nvSpPr>
          <p:cNvPr id="6" name="Footer Placeholder 5"/>
          <p:cNvSpPr>
            <a:spLocks noGrp="1"/>
          </p:cNvSpPr>
          <p:nvPr>
            <p:ph type="ftr" sz="quarter" idx="11"/>
          </p:nvPr>
        </p:nvSpPr>
        <p:spPr/>
        <p:txBody>
          <a:bodyPr/>
          <a:lstStyle/>
          <a:p>
            <a:r>
              <a:rPr lang="en-US" smtClean="0"/>
              <a:t>UNDERWOOD: AEA 2016</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8D51E0-8378-4B6D-8F4B-8DAAA3E46D01}" type="datetime1">
              <a:rPr lang="en-US" smtClean="0"/>
              <a:t>12/30/2015</a:t>
            </a:fld>
            <a:endParaRPr lang="en-US" dirty="0"/>
          </a:p>
        </p:txBody>
      </p:sp>
      <p:sp>
        <p:nvSpPr>
          <p:cNvPr id="8" name="Footer Placeholder 7"/>
          <p:cNvSpPr>
            <a:spLocks noGrp="1"/>
          </p:cNvSpPr>
          <p:nvPr>
            <p:ph type="ftr" sz="quarter" idx="11"/>
          </p:nvPr>
        </p:nvSpPr>
        <p:spPr/>
        <p:txBody>
          <a:bodyPr/>
          <a:lstStyle/>
          <a:p>
            <a:r>
              <a:rPr lang="en-US" smtClean="0"/>
              <a:t>UNDERWOOD: AEA 2016</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CF6CA51-60DC-42D1-AFC2-F82AA628F5D5}" type="datetime1">
              <a:rPr lang="en-US" smtClean="0"/>
              <a:t>12/30/2015</a:t>
            </a:fld>
            <a:endParaRPr lang="en-US" dirty="0"/>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15A9419-6720-4C64-87DF-27BD52D5E1D9}" type="datetime1">
              <a:rPr lang="en-US" smtClean="0"/>
              <a:t>12/30/2015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smtClean="0"/>
              <a:t>UNDERWOOD: AEA 2016</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DBB704-860E-43A3-A064-9A66939B0FAF}" type="datetime1">
              <a:rPr lang="en-US" smtClean="0"/>
              <a:t>12/30/2015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lang="en-US" smtClean="0"/>
              <a:t>UNDERWOOD: AEA 2016</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BFD773-163C-48F4-A7DC-3F54F224EF9D}" type="datetime1">
              <a:rPr lang="en-US" smtClean="0"/>
              <a:t>12/30/2015</a:t>
            </a:fld>
            <a:endParaRPr lang="en-US" dirty="0"/>
          </a:p>
        </p:txBody>
      </p:sp>
      <p:sp>
        <p:nvSpPr>
          <p:cNvPr id="6" name="Footer Placeholder 5"/>
          <p:cNvSpPr>
            <a:spLocks noGrp="1"/>
          </p:cNvSpPr>
          <p:nvPr>
            <p:ph type="ftr" sz="quarter" idx="11"/>
          </p:nvPr>
        </p:nvSpPr>
        <p:spPr/>
        <p:txBody>
          <a:bodyPr/>
          <a:lstStyle/>
          <a:p>
            <a:r>
              <a:rPr lang="en-US" smtClean="0"/>
              <a:t>UNDERWOOD: AEA 2016</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0EEBFD9-1517-4021-9829-6322A13EBA04}" type="datetime1">
              <a:rPr lang="en-US" smtClean="0"/>
              <a:t>12/30/2015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smtClean="0"/>
              <a:t>UNDERWOOD: AEA 2016</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www.nytimes.com/interactive/projects/cp/summer-of-science-2015/latest/how-often-is-bmi-misleading" TargetMode="Externa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200" b="1" dirty="0" smtClean="0"/>
              <a:t>The Climate Co-benefits of Obesity Reduction</a:t>
            </a:r>
            <a:r>
              <a:rPr lang="en-US" sz="4000" dirty="0" smtClean="0"/>
              <a:t/>
            </a:r>
            <a:br>
              <a:rPr lang="en-US" sz="4000" dirty="0" smtClean="0"/>
            </a:br>
            <a:r>
              <a:rPr lang="en-US" sz="4000" dirty="0" smtClean="0"/>
              <a:t/>
            </a:r>
            <a:br>
              <a:rPr lang="en-US" sz="4000" dirty="0" smtClean="0"/>
            </a:br>
            <a:r>
              <a:rPr lang="en-US" sz="2800" dirty="0" smtClean="0"/>
              <a:t>Anthony Underwood, Dickinson College</a:t>
            </a:r>
            <a:br>
              <a:rPr lang="en-US" sz="2800" dirty="0" smtClean="0"/>
            </a:br>
            <a:r>
              <a:rPr lang="en-US" sz="2800" dirty="0" smtClean="0"/>
              <a:t>Sammy </a:t>
            </a:r>
            <a:r>
              <a:rPr lang="en-US" sz="2800" dirty="0" err="1" smtClean="0"/>
              <a:t>Zahran</a:t>
            </a:r>
            <a:r>
              <a:rPr lang="en-US" sz="2800" dirty="0" smtClean="0"/>
              <a:t>, Colorado State University</a:t>
            </a:r>
            <a:r>
              <a:rPr lang="en-US" sz="4000" dirty="0" smtClean="0"/>
              <a:t/>
            </a:r>
            <a:br>
              <a:rPr lang="en-US" sz="4000" dirty="0" smtClean="0"/>
            </a:br>
            <a:endParaRPr lang="en-US" sz="2400" dirty="0"/>
          </a:p>
        </p:txBody>
      </p:sp>
      <p:sp>
        <p:nvSpPr>
          <p:cNvPr id="3" name="Subtitle 2"/>
          <p:cNvSpPr>
            <a:spLocks noGrp="1"/>
          </p:cNvSpPr>
          <p:nvPr>
            <p:ph type="subTitle" idx="1"/>
          </p:nvPr>
        </p:nvSpPr>
        <p:spPr/>
        <p:txBody>
          <a:bodyPr>
            <a:normAutofit/>
          </a:bodyPr>
          <a:lstStyle/>
          <a:p>
            <a:r>
              <a:rPr lang="en-US" dirty="0" err="1" smtClean="0"/>
              <a:t>aea</a:t>
            </a:r>
            <a:r>
              <a:rPr lang="en-US" dirty="0" smtClean="0"/>
              <a:t> 2016 annual meeting</a:t>
            </a:r>
            <a:r>
              <a:rPr lang="en-US" dirty="0"/>
              <a:t/>
            </a:r>
            <a:br>
              <a:rPr lang="en-US" dirty="0"/>
            </a:br>
            <a:r>
              <a:rPr lang="en-US" dirty="0"/>
              <a:t>Jan </a:t>
            </a:r>
            <a:r>
              <a:rPr lang="en-US" dirty="0" smtClean="0"/>
              <a:t>3</a:t>
            </a:r>
            <a:r>
              <a:rPr lang="en-US" dirty="0"/>
              <a:t>, </a:t>
            </a:r>
            <a:r>
              <a:rPr lang="en-US" dirty="0" smtClean="0"/>
              <a:t>2016</a:t>
            </a:r>
            <a:endParaRPr lang="en-US" dirty="0"/>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1</a:t>
            </a:fld>
            <a:endParaRPr lang="en-US" dirty="0"/>
          </a:p>
        </p:txBody>
      </p:sp>
    </p:spTree>
    <p:extLst>
      <p:ext uri="{BB962C8B-B14F-4D97-AF65-F5344CB8AC3E}">
        <p14:creationId xmlns:p14="http://schemas.microsoft.com/office/powerpoint/2010/main" val="32960562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Existing Literature</a:t>
            </a:r>
            <a:endParaRPr lang="en-US" dirty="0"/>
          </a:p>
        </p:txBody>
      </p:sp>
      <p:sp>
        <p:nvSpPr>
          <p:cNvPr id="3" name="Content Placeholder 2"/>
          <p:cNvSpPr>
            <a:spLocks noGrp="1"/>
          </p:cNvSpPr>
          <p:nvPr>
            <p:ph idx="1"/>
          </p:nvPr>
        </p:nvSpPr>
        <p:spPr/>
        <p:txBody>
          <a:bodyPr/>
          <a:lstStyle/>
          <a:p>
            <a:r>
              <a:rPr lang="en-US" dirty="0"/>
              <a:t>O</a:t>
            </a:r>
            <a:r>
              <a:rPr lang="en-US" dirty="0" smtClean="0"/>
              <a:t>nly </a:t>
            </a:r>
            <a:r>
              <a:rPr lang="en-US" dirty="0" err="1"/>
              <a:t>Squalli</a:t>
            </a:r>
            <a:r>
              <a:rPr lang="en-US" dirty="0"/>
              <a:t> (2014) has investigated whether obesity prevalence (as measured by BMI) is associated with higher greenhouse gas emissions at the national or regional </a:t>
            </a:r>
            <a:r>
              <a:rPr lang="en-US" dirty="0" smtClean="0"/>
              <a:t>level.</a:t>
            </a:r>
          </a:p>
          <a:p>
            <a:endParaRPr lang="en-US" dirty="0" smtClean="0"/>
          </a:p>
          <a:p>
            <a:pPr lvl="1"/>
            <a:r>
              <a:rPr lang="en-US" dirty="0" smtClean="0"/>
              <a:t>using </a:t>
            </a:r>
            <a:r>
              <a:rPr lang="en-US" dirty="0"/>
              <a:t>data for the fifty US states in 2010, </a:t>
            </a:r>
            <a:r>
              <a:rPr lang="en-US" dirty="0" err="1" smtClean="0"/>
              <a:t>Squalli</a:t>
            </a:r>
            <a:r>
              <a:rPr lang="en-US" dirty="0" smtClean="0"/>
              <a:t> (2014) estimates </a:t>
            </a:r>
            <a:r>
              <a:rPr lang="en-US" dirty="0"/>
              <a:t>that a 10% reduction in the obesity rate reduces CO</a:t>
            </a:r>
            <a:r>
              <a:rPr lang="en-US" baseline="-25000" dirty="0"/>
              <a:t>2</a:t>
            </a:r>
            <a:r>
              <a:rPr lang="en-US" dirty="0"/>
              <a:t> emissions by 0.7</a:t>
            </a:r>
            <a:r>
              <a:rPr lang="en-US" dirty="0" smtClean="0"/>
              <a:t>%</a:t>
            </a:r>
          </a:p>
          <a:p>
            <a:pPr lvl="1"/>
            <a:endParaRPr lang="en-US" dirty="0"/>
          </a:p>
          <a:p>
            <a:pPr lvl="1"/>
            <a:r>
              <a:rPr lang="en-US" dirty="0"/>
              <a:t>given the cross-sectional nature of the sample and the inability to account for likely unobserved heterogeneity and spatial dependence among the 50 states, these estimates are likely biased and inconsistent</a:t>
            </a:r>
          </a:p>
          <a:p>
            <a:pPr lvl="1"/>
            <a:endParaRPr lang="en-US" dirty="0" smtClean="0"/>
          </a:p>
          <a:p>
            <a:pPr lvl="1"/>
            <a:endParaRPr lang="en-US" dirty="0"/>
          </a:p>
          <a:p>
            <a:pPr lvl="1"/>
            <a:endParaRPr lang="en-US" dirty="0" smtClean="0"/>
          </a:p>
          <a:p>
            <a:pPr marL="201168" lvl="1" indent="0">
              <a:buNone/>
            </a:pPr>
            <a:endParaRPr lang="en-US" dirty="0" smtClean="0"/>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10</a:t>
            </a:fld>
            <a:endParaRPr lang="en-US" dirty="0"/>
          </a:p>
        </p:txBody>
      </p:sp>
    </p:spTree>
    <p:extLst>
      <p:ext uri="{BB962C8B-B14F-4D97-AF65-F5344CB8AC3E}">
        <p14:creationId xmlns:p14="http://schemas.microsoft.com/office/powerpoint/2010/main" val="39415956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154083" y="1921934"/>
                <a:ext cx="10058400" cy="4023360"/>
              </a:xfrm>
            </p:spPr>
            <p:txBody>
              <a:bodyPr>
                <a:normAutofit lnSpcReduction="10000"/>
              </a:bodyPr>
              <a:lstStyle/>
              <a:p>
                <a:r>
                  <a:rPr lang="en-US" dirty="0"/>
                  <a:t>We compile </a:t>
                </a:r>
                <a:r>
                  <a:rPr lang="en-US" dirty="0" smtClean="0"/>
                  <a:t>longitudinal </a:t>
                </a:r>
                <a:r>
                  <a:rPr lang="en-US" dirty="0"/>
                  <a:t>data on the fifty US states over the period </a:t>
                </a:r>
                <a:r>
                  <a:rPr lang="en-US" dirty="0" smtClean="0"/>
                  <a:t>1997-2011: </a:t>
                </a:r>
                <a:endParaRPr lang="en-US" dirty="0"/>
              </a:p>
              <a:p>
                <a:r>
                  <a:rPr lang="en-US" dirty="0" smtClean="0"/>
                  <a:t>Emissions data</a:t>
                </a:r>
              </a:p>
              <a:p>
                <a:pPr lvl="1">
                  <a:buFont typeface="Arial" panose="020B0604020202020204" pitchFamily="34" charset="0"/>
                  <a:buChar char="•"/>
                </a:pPr>
                <a:r>
                  <a:rPr lang="en-US" dirty="0" smtClean="0"/>
                  <a:t>US Energy Information Administration (EIA), 50 U.S. states (excluding D.C.), energy-related carbon dioxide emissions, millions of metric tons</a:t>
                </a:r>
              </a:p>
              <a:p>
                <a:r>
                  <a:rPr lang="en-US" dirty="0" smtClean="0"/>
                  <a:t>Obesity data</a:t>
                </a:r>
              </a:p>
              <a:p>
                <a:pPr lvl="1">
                  <a:buFont typeface="Arial" panose="020B0604020202020204" pitchFamily="34" charset="0"/>
                  <a:buChar char="•"/>
                </a:pPr>
                <a:r>
                  <a:rPr lang="en-US" dirty="0" smtClean="0"/>
                  <a:t>US Centers for Disease Control (CDC), </a:t>
                </a:r>
                <a:r>
                  <a:rPr lang="en-US" dirty="0"/>
                  <a:t>Behavioral Risk Factor Surveillance System Survey </a:t>
                </a:r>
                <a:endParaRPr lang="en-US" dirty="0" smtClean="0"/>
              </a:p>
              <a:p>
                <a:pPr lvl="1">
                  <a:buFont typeface="Arial" panose="020B0604020202020204" pitchFamily="34" charset="0"/>
                  <a:buChar char="•"/>
                </a:pPr>
                <a14:m>
                  <m:oMath xmlns:m="http://schemas.openxmlformats.org/officeDocument/2006/math">
                    <m:r>
                      <a:rPr lang="en-US" b="0" i="1" smtClean="0">
                        <a:latin typeface="Cambria Math" panose="02040503050406030204" pitchFamily="18" charset="0"/>
                      </a:rPr>
                      <m:t>𝑜𝑏𝑒𝑠𝑖𝑡𝑦</m:t>
                    </m:r>
                    <m:r>
                      <a:rPr lang="en-US" b="0" i="1" smtClean="0">
                        <a:latin typeface="Cambria Math" panose="02040503050406030204" pitchFamily="18" charset="0"/>
                      </a:rPr>
                      <m:t>=%</m:t>
                    </m:r>
                    <m:r>
                      <a:rPr lang="en-US" b="0" i="1" smtClean="0">
                        <a:latin typeface="Cambria Math" panose="02040503050406030204" pitchFamily="18" charset="0"/>
                      </a:rPr>
                      <m:t>𝑜𝑣𝑒𝑟𝑤𝑒𝑖𝑔h𝑡</m:t>
                    </m:r>
                    <m:r>
                      <a:rPr lang="en-US" b="0" i="1" smtClean="0">
                        <a:latin typeface="Cambria Math" panose="02040503050406030204" pitchFamily="18" charset="0"/>
                      </a:rPr>
                      <m:t>+%</m:t>
                    </m:r>
                    <m:r>
                      <a:rPr lang="en-US" b="0" i="1" smtClean="0">
                        <a:latin typeface="Cambria Math" panose="02040503050406030204" pitchFamily="18" charset="0"/>
                      </a:rPr>
                      <m:t>𝑜𝑏𝑒𝑠𝑒</m:t>
                    </m:r>
                  </m:oMath>
                </a14:m>
                <a:r>
                  <a:rPr lang="en-US" dirty="0" smtClean="0"/>
                  <a:t>, as defined by BMI</a:t>
                </a:r>
              </a:p>
              <a:p>
                <a:r>
                  <a:rPr lang="en-US" dirty="0" smtClean="0"/>
                  <a:t>Control data</a:t>
                </a:r>
              </a:p>
              <a:p>
                <a:pPr lvl="1">
                  <a:buFont typeface="Arial" panose="020B0604020202020204" pitchFamily="34" charset="0"/>
                  <a:buChar char="•"/>
                </a:pPr>
                <a:r>
                  <a:rPr lang="en-US" dirty="0" smtClean="0"/>
                  <a:t>population </a:t>
                </a:r>
                <a:r>
                  <a:rPr lang="en-US" dirty="0"/>
                  <a:t>density (measured in millions of people per 100 square kilometers), </a:t>
                </a:r>
                <a:r>
                  <a:rPr lang="en-US" dirty="0" smtClean="0"/>
                  <a:t>US Census Bureau</a:t>
                </a:r>
              </a:p>
              <a:p>
                <a:pPr lvl="1">
                  <a:buFont typeface="Arial" panose="020B0604020202020204" pitchFamily="34" charset="0"/>
                  <a:buChar char="•"/>
                </a:pPr>
                <a:r>
                  <a:rPr lang="en-US" dirty="0" smtClean="0"/>
                  <a:t>real </a:t>
                </a:r>
                <a:r>
                  <a:rPr lang="en-US" dirty="0"/>
                  <a:t>GDP per capita (measured in chained 2009 US dollars), </a:t>
                </a:r>
                <a:r>
                  <a:rPr lang="en-US" dirty="0" smtClean="0"/>
                  <a:t>US Bureau of Economic Analysis (BEA)</a:t>
                </a:r>
              </a:p>
              <a:p>
                <a:pPr lvl="1">
                  <a:buFont typeface="Arial" panose="020B0604020202020204" pitchFamily="34" charset="0"/>
                  <a:buChar char="•"/>
                </a:pPr>
                <a:r>
                  <a:rPr lang="en-US" dirty="0" smtClean="0"/>
                  <a:t>several </a:t>
                </a:r>
                <a:r>
                  <a:rPr lang="en-US" dirty="0"/>
                  <a:t>variables denoting the share (as a percent) of state GDP devoted to the most carbon intensive sectors (agriculture, mining, utilities, construction, and manufacturing</a:t>
                </a:r>
                <a:r>
                  <a:rPr lang="en-US" dirty="0" smtClean="0"/>
                  <a:t>), BEA</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154083" y="1921934"/>
                <a:ext cx="10058400" cy="4023360"/>
              </a:xfrm>
              <a:blipFill rotWithShape="0">
                <a:blip r:embed="rId2"/>
                <a:stretch>
                  <a:fillRect l="-606" t="-2121"/>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11</a:t>
            </a:fld>
            <a:endParaRPr lang="en-US" dirty="0"/>
          </a:p>
        </p:txBody>
      </p:sp>
    </p:spTree>
    <p:extLst>
      <p:ext uri="{BB962C8B-B14F-4D97-AF65-F5344CB8AC3E}">
        <p14:creationId xmlns:p14="http://schemas.microsoft.com/office/powerpoint/2010/main" val="3875258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500"/>
                                        <p:tgtEl>
                                          <p:spTgt spid="3">
                                            <p:txEl>
                                              <p:pRg st="6" end="6"/>
                                            </p:txEl>
                                          </p:spTgt>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fade">
                                      <p:cBhvr>
                                        <p:cTn id="40"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Specification</a:t>
            </a:r>
            <a:endParaRPr lang="en-US" dirty="0"/>
          </a:p>
        </p:txBody>
      </p:sp>
      <p:sp>
        <p:nvSpPr>
          <p:cNvPr id="3" name="Content Placeholder 2"/>
          <p:cNvSpPr>
            <a:spLocks noGrp="1"/>
          </p:cNvSpPr>
          <p:nvPr>
            <p:ph idx="1"/>
          </p:nvPr>
        </p:nvSpPr>
        <p:spPr/>
        <p:txBody>
          <a:bodyPr>
            <a:normAutofit/>
          </a:bodyPr>
          <a:lstStyle/>
          <a:p>
            <a:r>
              <a:rPr lang="en-US" dirty="0" smtClean="0"/>
              <a:t>Several estimation </a:t>
            </a:r>
            <a:r>
              <a:rPr lang="en-US" dirty="0"/>
              <a:t>strategies are plausible, </a:t>
            </a:r>
            <a:r>
              <a:rPr lang="en-US" dirty="0" smtClean="0"/>
              <a:t>most of </a:t>
            </a:r>
            <a:r>
              <a:rPr lang="en-US" dirty="0"/>
              <a:t>which control out between state variation in favor of estimating within state </a:t>
            </a:r>
            <a:r>
              <a:rPr lang="en-US" dirty="0" smtClean="0"/>
              <a:t>effects, here we focus on two:</a:t>
            </a:r>
          </a:p>
          <a:p>
            <a:endParaRPr lang="en-US" dirty="0" smtClean="0"/>
          </a:p>
          <a:p>
            <a:pPr marL="578358" lvl="1" indent="-285750">
              <a:buFont typeface="Arial" panose="020B0604020202020204" pitchFamily="34" charset="0"/>
              <a:buChar char="•"/>
            </a:pPr>
            <a:r>
              <a:rPr lang="en-US" dirty="0" smtClean="0"/>
              <a:t>fixed effects (FE) with clustered standard errors</a:t>
            </a:r>
          </a:p>
          <a:p>
            <a:pPr marL="761238" lvl="2" indent="-285750">
              <a:buFont typeface="Arial" panose="020B0604020202020204" pitchFamily="34" charset="0"/>
              <a:buChar char="•"/>
            </a:pPr>
            <a:r>
              <a:rPr lang="en-US" dirty="0"/>
              <a:t>robust to serial correlation and </a:t>
            </a:r>
            <a:r>
              <a:rPr lang="en-US" dirty="0" err="1"/>
              <a:t>heteroskedasticity</a:t>
            </a:r>
            <a:r>
              <a:rPr lang="en-US" dirty="0"/>
              <a:t> but </a:t>
            </a:r>
            <a:r>
              <a:rPr lang="en-US" dirty="0" smtClean="0"/>
              <a:t>assumes </a:t>
            </a:r>
            <a:r>
              <a:rPr lang="en-US" dirty="0"/>
              <a:t>cross-sectional </a:t>
            </a:r>
            <a:r>
              <a:rPr lang="en-US" dirty="0" smtClean="0"/>
              <a:t>independence</a:t>
            </a:r>
          </a:p>
          <a:p>
            <a:pPr marL="761238" lvl="2" indent="-285750">
              <a:buFont typeface="Arial" panose="020B0604020202020204" pitchFamily="34" charset="0"/>
              <a:buChar char="•"/>
            </a:pPr>
            <a:r>
              <a:rPr lang="en-US" dirty="0" smtClean="0"/>
              <a:t>a </a:t>
            </a:r>
            <a:r>
              <a:rPr lang="en-US" dirty="0" err="1"/>
              <a:t>Pesaran</a:t>
            </a:r>
            <a:r>
              <a:rPr lang="en-US" dirty="0"/>
              <a:t> test for cross-sectional independence confirms spatial dependence among the states</a:t>
            </a:r>
            <a:r>
              <a:rPr lang="en-US" dirty="0" smtClean="0"/>
              <a:t>.</a:t>
            </a:r>
          </a:p>
          <a:p>
            <a:pPr marL="475488" lvl="2" indent="0">
              <a:buNone/>
            </a:pPr>
            <a:endParaRPr lang="en-US" dirty="0"/>
          </a:p>
          <a:p>
            <a:pPr marL="578358" lvl="1" indent="-285750">
              <a:buFont typeface="Arial" panose="020B0604020202020204" pitchFamily="34" charset="0"/>
              <a:buChar char="•"/>
            </a:pPr>
            <a:r>
              <a:rPr lang="en-US" dirty="0" smtClean="0"/>
              <a:t>dynamic </a:t>
            </a:r>
            <a:r>
              <a:rPr lang="en-US" dirty="0" err="1" smtClean="0"/>
              <a:t>Prais-Winsten</a:t>
            </a:r>
            <a:r>
              <a:rPr lang="en-US" dirty="0" smtClean="0"/>
              <a:t> (PW) regression using panel corrected-standard errors</a:t>
            </a:r>
          </a:p>
          <a:p>
            <a:pPr marL="761238" lvl="2" indent="-285750">
              <a:buFont typeface="Arial" panose="020B0604020202020204" pitchFamily="34" charset="0"/>
              <a:buChar char="•"/>
            </a:pPr>
            <a:r>
              <a:rPr lang="en-US" dirty="0"/>
              <a:t>robust to cross-sectional dependence, AR(1) serial correlation within each state, and </a:t>
            </a:r>
            <a:r>
              <a:rPr lang="en-US" dirty="0" err="1" smtClean="0"/>
              <a:t>heteroskedasticity</a:t>
            </a:r>
            <a:r>
              <a:rPr lang="en-US" dirty="0" smtClean="0"/>
              <a:t>.</a:t>
            </a:r>
          </a:p>
          <a:p>
            <a:pPr marL="761238" lvl="2" indent="-285750">
              <a:buFont typeface="Arial" panose="020B0604020202020204" pitchFamily="34" charset="0"/>
              <a:buChar char="•"/>
            </a:pPr>
            <a:r>
              <a:rPr lang="en-US" dirty="0"/>
              <a:t>s</a:t>
            </a:r>
            <a:r>
              <a:rPr lang="en-US" dirty="0" smtClean="0"/>
              <a:t>ubject to dynamic panel bias (Nickell bias) due to inclusion of lagged dependent variable</a:t>
            </a:r>
          </a:p>
          <a:p>
            <a:pPr marL="761238" lvl="2" indent="-285750">
              <a:buFont typeface="Arial" panose="020B0604020202020204" pitchFamily="34" charset="0"/>
              <a:buChar char="•"/>
            </a:pPr>
            <a:r>
              <a:rPr lang="en-US" dirty="0"/>
              <a:t>p</a:t>
            </a:r>
            <a:r>
              <a:rPr lang="en-US" dirty="0" smtClean="0"/>
              <a:t>otential for unit root</a:t>
            </a:r>
            <a:endParaRPr lang="en-US" dirty="0"/>
          </a:p>
          <a:p>
            <a:pPr marL="761238" lvl="2" indent="-285750">
              <a:buFont typeface="Arial" panose="020B0604020202020204" pitchFamily="34" charset="0"/>
              <a:buChar char="•"/>
            </a:pPr>
            <a:endParaRPr lang="en-US" dirty="0" smtClean="0"/>
          </a:p>
          <a:p>
            <a:pPr marL="761238" lvl="2" indent="-285750">
              <a:buFont typeface="Arial" panose="020B0604020202020204" pitchFamily="34" charset="0"/>
              <a:buChar char="•"/>
            </a:pPr>
            <a:endParaRPr lang="en-US" dirty="0" smtClean="0"/>
          </a:p>
          <a:p>
            <a:pPr marL="761238" lvl="2" indent="-285750">
              <a:buFont typeface="Arial" panose="020B0604020202020204" pitchFamily="34" charset="0"/>
              <a:buChar char="•"/>
            </a:pPr>
            <a:endParaRPr lang="en-US" dirty="0" smtClean="0"/>
          </a:p>
          <a:p>
            <a:pPr marL="761238" lvl="2" indent="-285750">
              <a:buFont typeface="Arial" panose="020B0604020202020204" pitchFamily="34" charset="0"/>
              <a:buChar char="•"/>
            </a:pPr>
            <a:endParaRPr lang="en-US" dirty="0"/>
          </a:p>
          <a:p>
            <a:pPr marL="578358" lvl="1" indent="-285750">
              <a:buFont typeface="Arial" panose="020B0604020202020204" pitchFamily="34" charset="0"/>
              <a:buChar char="•"/>
            </a:pPr>
            <a:endParaRPr lang="en-US" dirty="0" smtClean="0"/>
          </a:p>
          <a:p>
            <a:pPr marL="292608" lvl="1" indent="0">
              <a:buNone/>
            </a:pPr>
            <a:endParaRPr lang="en-US" dirty="0"/>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12</a:t>
            </a:fld>
            <a:endParaRPr lang="en-US" dirty="0"/>
          </a:p>
        </p:txBody>
      </p:sp>
    </p:spTree>
    <p:extLst>
      <p:ext uri="{BB962C8B-B14F-4D97-AF65-F5344CB8AC3E}">
        <p14:creationId xmlns:p14="http://schemas.microsoft.com/office/powerpoint/2010/main" val="1360574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fade">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fade">
                                      <p:cBhvr>
                                        <p:cTn id="23" dur="500"/>
                                        <p:tgtEl>
                                          <p:spTgt spid="3">
                                            <p:txEl>
                                              <p:pRg st="6" end="6"/>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fade">
                                      <p:cBhvr>
                                        <p:cTn id="26" dur="500"/>
                                        <p:tgtEl>
                                          <p:spTgt spid="3">
                                            <p:txEl>
                                              <p:pRg st="7" end="7"/>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fade">
                                      <p:cBhvr>
                                        <p:cTn id="29" dur="500"/>
                                        <p:tgtEl>
                                          <p:spTgt spid="3">
                                            <p:txEl>
                                              <p:pRg st="8" end="8"/>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Methodology</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fontScale="92500" lnSpcReduction="20000"/>
              </a:bodyPr>
              <a:lstStyle/>
              <a:p>
                <a:r>
                  <a:rPr lang="en-US" dirty="0" smtClean="0"/>
                  <a:t>We estimate the following dynamic </a:t>
                </a:r>
                <a:r>
                  <a:rPr lang="en-US" dirty="0" err="1" smtClean="0"/>
                  <a:t>Prais-Winsten</a:t>
                </a:r>
                <a:r>
                  <a:rPr lang="en-US" dirty="0" smtClean="0"/>
                  <a:t> model:</a:t>
                </a:r>
              </a:p>
              <a:p>
                <a:endParaRPr lang="en-US" dirty="0" smtClean="0"/>
              </a:p>
              <a:p>
                <a:pPr marL="0" indent="0">
                  <a:buNone/>
                </a:pPr>
                <a14:m>
                  <m:oMathPara xmlns:m="http://schemas.openxmlformats.org/officeDocument/2006/math">
                    <m:oMathParaPr>
                      <m:jc m:val="centerGroup"/>
                    </m:oMathParaPr>
                    <m:oMath xmlns:m="http://schemas.openxmlformats.org/officeDocument/2006/math">
                      <m:func>
                        <m:funcPr>
                          <m:ctrlPr>
                            <a:rPr lang="en-US" i="1">
                              <a:latin typeface="Cambria Math" panose="02040503050406030204" pitchFamily="18" charset="0"/>
                            </a:rPr>
                          </m:ctrlPr>
                        </m:funcPr>
                        <m:fName>
                          <m:r>
                            <m:rPr>
                              <m:sty m:val="p"/>
                            </m:rPr>
                            <a:rPr lang="en-US">
                              <a:latin typeface="Cambria Math" panose="02040503050406030204" pitchFamily="18" charset="0"/>
                            </a:rPr>
                            <m:t>ln</m:t>
                          </m:r>
                        </m:fName>
                        <m:e>
                          <m:sSub>
                            <m:sSubPr>
                              <m:ctrlPr>
                                <a:rPr lang="en-US" i="1">
                                  <a:latin typeface="Cambria Math" panose="02040503050406030204" pitchFamily="18" charset="0"/>
                                </a:rPr>
                              </m:ctrlPr>
                            </m:sSubPr>
                            <m:e>
                              <m:r>
                                <a:rPr lang="en-US" i="1">
                                  <a:latin typeface="Cambria Math" panose="02040503050406030204" pitchFamily="18" charset="0"/>
                                </a:rPr>
                                <m:t>𝑦</m:t>
                              </m:r>
                            </m:e>
                            <m:sub>
                              <m:r>
                                <a:rPr lang="en-US" i="1">
                                  <a:latin typeface="Cambria Math" panose="02040503050406030204" pitchFamily="18" charset="0"/>
                                </a:rPr>
                                <m:t>𝑖𝑡</m:t>
                              </m:r>
                            </m:sub>
                          </m:sSub>
                        </m:e>
                      </m:func>
                      <m:r>
                        <a:rPr lang="en-US" i="1">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𝛼</m:t>
                          </m:r>
                        </m:e>
                        <m:sub>
                          <m:r>
                            <a:rPr lang="en-US" i="1">
                              <a:latin typeface="Cambria Math" panose="02040503050406030204" pitchFamily="18" charset="0"/>
                            </a:rPr>
                            <m:t>𝑖</m:t>
                          </m:r>
                        </m:sub>
                      </m:sSub>
                      <m:r>
                        <a:rPr lang="en-US" i="1">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𝑃</m:t>
                      </m:r>
                      <m:sSub>
                        <m:sSubPr>
                          <m:ctrlPr>
                            <a:rPr lang="en-US" i="1">
                              <a:latin typeface="Cambria Math" panose="02040503050406030204" pitchFamily="18" charset="0"/>
                            </a:rPr>
                          </m:ctrlPr>
                        </m:sSubPr>
                        <m:e>
                          <m:r>
                            <a:rPr lang="en-US" i="1">
                              <a:latin typeface="Cambria Math" panose="02040503050406030204" pitchFamily="18" charset="0"/>
                            </a:rPr>
                            <m:t>𝑦</m:t>
                          </m:r>
                        </m:e>
                        <m:sub>
                          <m:r>
                            <a:rPr lang="en-US" i="1">
                              <a:latin typeface="Cambria Math" panose="02040503050406030204" pitchFamily="18" charset="0"/>
                            </a:rPr>
                            <m:t>𝑖𝑡</m:t>
                          </m:r>
                          <m:r>
                            <a:rPr lang="en-US" b="0" i="1" smtClean="0">
                              <a:latin typeface="Cambria Math" panose="02040503050406030204" pitchFamily="18" charset="0"/>
                            </a:rPr>
                            <m:t>−1</m:t>
                          </m:r>
                        </m:sub>
                      </m:sSub>
                      <m:r>
                        <a:rPr lang="en-US" b="1" i="1" smtClean="0">
                          <a:latin typeface="Cambria Math" panose="02040503050406030204" pitchFamily="18" charset="0"/>
                        </a:rPr>
                        <m:t>+</m:t>
                      </m:r>
                      <m:sSub>
                        <m:sSubPr>
                          <m:ctrlPr>
                            <a:rPr lang="en-US" b="1" i="1">
                              <a:latin typeface="Cambria Math" panose="02040503050406030204" pitchFamily="18" charset="0"/>
                            </a:rPr>
                          </m:ctrlPr>
                        </m:sSubPr>
                        <m:e>
                          <m:r>
                            <a:rPr lang="en-US" b="1" i="1">
                              <a:latin typeface="Cambria Math" panose="02040503050406030204" pitchFamily="18" charset="0"/>
                            </a:rPr>
                            <m:t>𝒙</m:t>
                          </m:r>
                          <m:r>
                            <a:rPr lang="en-US" b="1" i="1">
                              <a:latin typeface="Cambria Math" panose="02040503050406030204" pitchFamily="18" charset="0"/>
                            </a:rPr>
                            <m:t>′</m:t>
                          </m:r>
                        </m:e>
                        <m:sub>
                          <m:r>
                            <a:rPr lang="en-US" i="1">
                              <a:latin typeface="Cambria Math" panose="02040503050406030204" pitchFamily="18" charset="0"/>
                            </a:rPr>
                            <m:t>𝑖𝑡</m:t>
                          </m:r>
                        </m:sub>
                      </m:sSub>
                      <m:r>
                        <a:rPr lang="en-US" b="1" i="1">
                          <a:latin typeface="Cambria Math" panose="02040503050406030204" pitchFamily="18" charset="0"/>
                        </a:rPr>
                        <m:t>𝜷</m:t>
                      </m:r>
                      <m:r>
                        <a:rPr lang="en-US" b="1" i="1" smtClean="0">
                          <a:latin typeface="Cambria Math" panose="02040503050406030204" pitchFamily="18" charset="0"/>
                        </a:rPr>
                        <m:t>+</m:t>
                      </m:r>
                      <m:sSub>
                        <m:sSubPr>
                          <m:ctrlPr>
                            <a:rPr lang="en-US" b="1"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𝛽</m:t>
                          </m:r>
                        </m:e>
                        <m:sub>
                          <m:r>
                            <a:rPr lang="en-US" b="0" i="1" smtClean="0">
                              <a:latin typeface="Cambria Math" panose="02040503050406030204" pitchFamily="18" charset="0"/>
                            </a:rPr>
                            <m:t>𝑜𝑏𝑒𝑠𝑖𝑡𝑦</m:t>
                          </m:r>
                        </m:sub>
                      </m:sSub>
                      <m:sSub>
                        <m:sSubPr>
                          <m:ctrlPr>
                            <a:rPr lang="en-US" b="1" i="1" smtClean="0">
                              <a:latin typeface="Cambria Math" panose="02040503050406030204" pitchFamily="18" charset="0"/>
                            </a:rPr>
                          </m:ctrlPr>
                        </m:sSubPr>
                        <m:e>
                          <m:r>
                            <m:rPr>
                              <m:sty m:val="p"/>
                            </m:rPr>
                            <a:rPr lang="en-US">
                              <a:latin typeface="Cambria Math" panose="02040503050406030204" pitchFamily="18" charset="0"/>
                            </a:rPr>
                            <m:t>ln</m:t>
                          </m:r>
                          <m:r>
                            <a:rPr lang="en-US" i="1">
                              <a:latin typeface="Cambria Math" panose="02040503050406030204" pitchFamily="18" charset="0"/>
                            </a:rPr>
                            <m:t>⁡(</m:t>
                          </m:r>
                          <m:r>
                            <a:rPr lang="en-US" i="1">
                              <a:latin typeface="Cambria Math" panose="02040503050406030204" pitchFamily="18" charset="0"/>
                            </a:rPr>
                            <m:t>𝑜𝑏𝑒𝑠𝑖𝑡𝑦</m:t>
                          </m:r>
                          <m:r>
                            <a:rPr lang="en-US" i="1">
                              <a:latin typeface="Cambria Math" panose="02040503050406030204" pitchFamily="18" charset="0"/>
                            </a:rPr>
                            <m:t>)</m:t>
                          </m:r>
                        </m:e>
                        <m:sub>
                          <m:r>
                            <a:rPr lang="en-US" b="0" i="1" smtClean="0">
                              <a:latin typeface="Cambria Math" panose="02040503050406030204" pitchFamily="18" charset="0"/>
                            </a:rPr>
                            <m:t>𝑖𝑡</m:t>
                          </m:r>
                        </m:sub>
                      </m:sSub>
                      <m:r>
                        <a:rPr lang="en-US" b="1"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𝛾</m:t>
                          </m:r>
                        </m:e>
                        <m:sub>
                          <m:r>
                            <a:rPr lang="en-US" i="1">
                              <a:latin typeface="Cambria Math" panose="02040503050406030204" pitchFamily="18" charset="0"/>
                            </a:rPr>
                            <m:t>𝑡</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𝑖𝑡</m:t>
                          </m:r>
                        </m:sub>
                      </m:sSub>
                    </m:oMath>
                  </m:oMathPara>
                </a14:m>
                <a:endParaRPr lang="en-US" dirty="0"/>
              </a:p>
              <a:p>
                <a:r>
                  <a:rPr lang="en-US" dirty="0"/>
                  <a:t>where </a:t>
                </a:r>
                <a:endParaRPr lang="en-US" dirty="0" smtClean="0"/>
              </a:p>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𝑦</m:t>
                        </m:r>
                      </m:e>
                      <m:sub>
                        <m:r>
                          <a:rPr lang="en-US" i="1">
                            <a:latin typeface="Cambria Math" panose="02040503050406030204" pitchFamily="18" charset="0"/>
                          </a:rPr>
                          <m:t>𝑖𝑡</m:t>
                        </m:r>
                      </m:sub>
                    </m:sSub>
                  </m:oMath>
                </a14:m>
                <a:r>
                  <a:rPr lang="en-US" dirty="0"/>
                  <a:t> is </a:t>
                </a:r>
                <a:r>
                  <a:rPr lang="en-US" dirty="0" smtClean="0"/>
                  <a:t>either total energy-related CO</a:t>
                </a:r>
                <a:r>
                  <a:rPr lang="en-US" baseline="-25000" dirty="0" smtClean="0"/>
                  <a:t>2</a:t>
                </a:r>
                <a:r>
                  <a:rPr lang="en-US" dirty="0" smtClean="0"/>
                  <a:t> emissions, per-capita CO</a:t>
                </a:r>
                <a:r>
                  <a:rPr lang="en-US" baseline="-25000" dirty="0" smtClean="0"/>
                  <a:t>2</a:t>
                </a:r>
                <a:r>
                  <a:rPr lang="en-US" dirty="0" smtClean="0"/>
                  <a:t> emissions, or the CO</a:t>
                </a:r>
                <a:r>
                  <a:rPr lang="en-US" baseline="-25000" dirty="0" smtClean="0"/>
                  <a:t>2</a:t>
                </a:r>
                <a:r>
                  <a:rPr lang="en-US" dirty="0" smtClean="0"/>
                  <a:t> intensity of real GDP</a:t>
                </a:r>
              </a:p>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𝑦</m:t>
                        </m:r>
                      </m:e>
                      <m:sub>
                        <m:r>
                          <a:rPr lang="en-US" i="1">
                            <a:latin typeface="Cambria Math" panose="02040503050406030204" pitchFamily="18" charset="0"/>
                          </a:rPr>
                          <m:t>𝑖𝑡</m:t>
                        </m:r>
                        <m:r>
                          <a:rPr lang="en-US" i="1">
                            <a:latin typeface="Cambria Math" panose="02040503050406030204" pitchFamily="18" charset="0"/>
                          </a:rPr>
                          <m:t>−1</m:t>
                        </m:r>
                      </m:sub>
                    </m:sSub>
                  </m:oMath>
                </a14:m>
                <a:r>
                  <a:rPr lang="en-US" dirty="0" smtClean="0"/>
                  <a:t> is a lagged dependent variable</a:t>
                </a:r>
              </a:p>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𝛼</m:t>
                        </m:r>
                      </m:e>
                      <m:sub>
                        <m:r>
                          <a:rPr lang="en-US" i="1">
                            <a:latin typeface="Cambria Math" panose="02040503050406030204" pitchFamily="18" charset="0"/>
                          </a:rPr>
                          <m:t>𝑖</m:t>
                        </m:r>
                      </m:sub>
                    </m:sSub>
                  </m:oMath>
                </a14:m>
                <a:r>
                  <a:rPr lang="en-US" dirty="0"/>
                  <a:t> are state fixed </a:t>
                </a:r>
                <a:r>
                  <a:rPr lang="en-US" dirty="0" smtClean="0"/>
                  <a:t>effects</a:t>
                </a:r>
                <a:endParaRPr lang="en-US" dirty="0"/>
              </a:p>
              <a:p>
                <a14:m>
                  <m:oMath xmlns:m="http://schemas.openxmlformats.org/officeDocument/2006/math">
                    <m:sSub>
                      <m:sSubPr>
                        <m:ctrlPr>
                          <a:rPr lang="en-US" i="1">
                            <a:latin typeface="Cambria Math" panose="02040503050406030204" pitchFamily="18" charset="0"/>
                          </a:rPr>
                        </m:ctrlPr>
                      </m:sSubPr>
                      <m:e>
                        <m:r>
                          <a:rPr lang="en-US" b="1" i="1">
                            <a:latin typeface="Cambria Math" panose="02040503050406030204" pitchFamily="18" charset="0"/>
                          </a:rPr>
                          <m:t>𝒙</m:t>
                        </m:r>
                      </m:e>
                      <m:sub>
                        <m:r>
                          <a:rPr lang="en-US" i="1">
                            <a:latin typeface="Cambria Math" panose="02040503050406030204" pitchFamily="18" charset="0"/>
                          </a:rPr>
                          <m:t>𝑖𝑡</m:t>
                        </m:r>
                      </m:sub>
                    </m:sSub>
                  </m:oMath>
                </a14:m>
                <a:r>
                  <a:rPr lang="en-US" dirty="0"/>
                  <a:t> is </a:t>
                </a:r>
                <a:r>
                  <a:rPr lang="en-US" dirty="0" smtClean="0"/>
                  <a:t>a </a:t>
                </a:r>
                <a:r>
                  <a:rPr lang="en-US" dirty="0"/>
                  <a:t>vector </a:t>
                </a:r>
                <a:r>
                  <a:rPr lang="en-US" dirty="0" smtClean="0"/>
                  <a:t>of control variables</a:t>
                </a:r>
              </a:p>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𝛾</m:t>
                        </m:r>
                      </m:e>
                      <m:sub>
                        <m:r>
                          <a:rPr lang="en-US" i="1">
                            <a:latin typeface="Cambria Math" panose="02040503050406030204" pitchFamily="18" charset="0"/>
                          </a:rPr>
                          <m:t>𝑡</m:t>
                        </m:r>
                      </m:sub>
                    </m:sSub>
                  </m:oMath>
                </a14:m>
                <a:r>
                  <a:rPr lang="en-US" dirty="0"/>
                  <a:t> are year fixed effects </a:t>
                </a:r>
                <a:endParaRPr lang="en-US" dirty="0" smtClean="0"/>
              </a:p>
              <a:p>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𝑢</m:t>
                        </m:r>
                      </m:e>
                      <m:sub>
                        <m:r>
                          <a:rPr lang="en-US" i="1">
                            <a:latin typeface="Cambria Math" panose="02040503050406030204" pitchFamily="18" charset="0"/>
                          </a:rPr>
                          <m:t>𝑖𝑡</m:t>
                        </m:r>
                      </m:sub>
                    </m:sSub>
                    <m:r>
                      <a:rPr lang="en-US" b="0" i="0"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𝜌</m:t>
                        </m:r>
                      </m:e>
                      <m:sub>
                        <m:r>
                          <a:rPr lang="en-US" b="0" i="1" smtClean="0">
                            <a:latin typeface="Cambria Math" panose="02040503050406030204" pitchFamily="18" charset="0"/>
                          </a:rPr>
                          <m:t>𝑖</m:t>
                        </m:r>
                      </m:sub>
                    </m:sSub>
                    <m:sSub>
                      <m:sSubPr>
                        <m:ctrlPr>
                          <a:rPr lang="en-US" b="0" i="1" smtClean="0">
                            <a:latin typeface="Cambria Math" panose="02040503050406030204" pitchFamily="18" charset="0"/>
                          </a:rPr>
                        </m:ctrlPr>
                      </m:sSubPr>
                      <m:e>
                        <m:r>
                          <a:rPr lang="en-US" b="0" i="1" smtClean="0">
                            <a:latin typeface="Cambria Math" panose="02040503050406030204" pitchFamily="18" charset="0"/>
                          </a:rPr>
                          <m:t>𝑢</m:t>
                        </m:r>
                      </m:e>
                      <m:sub>
                        <m:r>
                          <a:rPr lang="en-US" b="0" i="1" smtClean="0">
                            <a:latin typeface="Cambria Math" panose="02040503050406030204" pitchFamily="18" charset="0"/>
                          </a:rPr>
                          <m:t>𝑖𝑡</m:t>
                        </m:r>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𝑒</m:t>
                        </m:r>
                      </m:e>
                      <m:sub>
                        <m:r>
                          <a:rPr lang="en-US" b="0" i="1" smtClean="0">
                            <a:latin typeface="Cambria Math" panose="02040503050406030204" pitchFamily="18" charset="0"/>
                          </a:rPr>
                          <m:t>𝑖𝑡</m:t>
                        </m:r>
                      </m:sub>
                    </m:sSub>
                  </m:oMath>
                </a14:m>
                <a:r>
                  <a:rPr lang="en-US" dirty="0" smtClean="0"/>
                  <a:t> </a:t>
                </a:r>
                <a:r>
                  <a:rPr lang="en-US" dirty="0"/>
                  <a:t>is an </a:t>
                </a:r>
                <a:r>
                  <a:rPr lang="en-US" dirty="0" smtClean="0"/>
                  <a:t>AR(1) idiosyncratic </a:t>
                </a:r>
                <a:r>
                  <a:rPr lang="en-US" dirty="0"/>
                  <a:t>error </a:t>
                </a:r>
                <a:r>
                  <a:rPr lang="en-US" dirty="0" smtClean="0"/>
                  <a:t>term with panel-specific AR(1) parameters</a:t>
                </a: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545" t="-2576" r="-606"/>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13</a:t>
            </a:fld>
            <a:endParaRPr lang="en-US" dirty="0"/>
          </a:p>
        </p:txBody>
      </p:sp>
    </p:spTree>
    <p:extLst>
      <p:ext uri="{BB962C8B-B14F-4D97-AF65-F5344CB8AC3E}">
        <p14:creationId xmlns:p14="http://schemas.microsoft.com/office/powerpoint/2010/main" val="29090356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Footer Placeholder 2"/>
          <p:cNvSpPr>
            <a:spLocks noGrp="1"/>
          </p:cNvSpPr>
          <p:nvPr>
            <p:ph type="ftr" sz="quarter" idx="11"/>
          </p:nvPr>
        </p:nvSpPr>
        <p:spPr/>
        <p:txBody>
          <a:bodyPr/>
          <a:lstStyle/>
          <a:p>
            <a:r>
              <a:rPr lang="en-US" smtClean="0"/>
              <a:t>UNDERWOOD: AEA 2016</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14</a:t>
            </a:fld>
            <a:endParaRPr lang="en-US" dirty="0"/>
          </a:p>
        </p:txBody>
      </p:sp>
      <p:sp>
        <p:nvSpPr>
          <p:cNvPr id="6" name="TextBox 5"/>
          <p:cNvSpPr txBox="1"/>
          <p:nvPr/>
        </p:nvSpPr>
        <p:spPr>
          <a:xfrm>
            <a:off x="7419975" y="2038350"/>
            <a:ext cx="3735705" cy="3970318"/>
          </a:xfrm>
          <a:prstGeom prst="rect">
            <a:avLst/>
          </a:prstGeom>
          <a:noFill/>
        </p:spPr>
        <p:txBody>
          <a:bodyPr wrap="square" rtlCol="0">
            <a:spAutoFit/>
          </a:bodyPr>
          <a:lstStyle/>
          <a:p>
            <a:r>
              <a:rPr lang="en-US" dirty="0"/>
              <a:t>The obesity elasticity is an estimated </a:t>
            </a:r>
            <a:r>
              <a:rPr lang="en-US" dirty="0" smtClean="0"/>
              <a:t>0.13, </a:t>
            </a:r>
            <a:r>
              <a:rPr lang="en-US" dirty="0"/>
              <a:t>suggesting a </a:t>
            </a:r>
            <a:r>
              <a:rPr lang="en-US" dirty="0" smtClean="0"/>
              <a:t>1% reduction </a:t>
            </a:r>
            <a:r>
              <a:rPr lang="en-US" dirty="0"/>
              <a:t>in the obesity rate generates a </a:t>
            </a:r>
            <a:r>
              <a:rPr lang="en-US" dirty="0" smtClean="0"/>
              <a:t>0.13% reduction </a:t>
            </a:r>
            <a:r>
              <a:rPr lang="en-US" dirty="0"/>
              <a:t>in CO</a:t>
            </a:r>
            <a:r>
              <a:rPr lang="en-US" baseline="-25000" dirty="0"/>
              <a:t>2</a:t>
            </a:r>
            <a:r>
              <a:rPr lang="en-US" dirty="0"/>
              <a:t> emissions</a:t>
            </a:r>
            <a:r>
              <a:rPr lang="en-US" dirty="0" smtClean="0"/>
              <a:t>.</a:t>
            </a:r>
          </a:p>
          <a:p>
            <a:endParaRPr lang="en-US" dirty="0" smtClean="0"/>
          </a:p>
          <a:p>
            <a:r>
              <a:rPr lang="en-US" dirty="0" smtClean="0"/>
              <a:t>A </a:t>
            </a:r>
            <a:r>
              <a:rPr lang="en-US" dirty="0" err="1" smtClean="0"/>
              <a:t>Hadri</a:t>
            </a:r>
            <a:r>
              <a:rPr lang="en-US" dirty="0" smtClean="0"/>
              <a:t> LM unit-root test confirms some panels contain a unit root so we allow the AR(1) parameter to be panel-specific.</a:t>
            </a:r>
          </a:p>
          <a:p>
            <a:endParaRPr lang="en-US" dirty="0" smtClean="0"/>
          </a:p>
          <a:p>
            <a:r>
              <a:rPr lang="en-US" dirty="0" smtClean="0"/>
              <a:t>We accept some (mild) Nickell bias in order to account for (severe) spatial dependence bias. </a:t>
            </a:r>
          </a:p>
          <a:p>
            <a:endParaRPr lang="en-US" dirty="0"/>
          </a:p>
        </p:txBody>
      </p:sp>
      <p:pic>
        <p:nvPicPr>
          <p:cNvPr id="7" name="Picture 6"/>
          <p:cNvPicPr>
            <a:picLocks noChangeAspect="1"/>
          </p:cNvPicPr>
          <p:nvPr/>
        </p:nvPicPr>
        <p:blipFill>
          <a:blip r:embed="rId2"/>
          <a:stretch>
            <a:fillRect/>
          </a:stretch>
        </p:blipFill>
        <p:spPr>
          <a:xfrm>
            <a:off x="1097280" y="1953188"/>
            <a:ext cx="5944872" cy="4417639"/>
          </a:xfrm>
          <a:prstGeom prst="rect">
            <a:avLst/>
          </a:prstGeom>
        </p:spPr>
      </p:pic>
    </p:spTree>
    <p:extLst>
      <p:ext uri="{BB962C8B-B14F-4D97-AF65-F5344CB8AC3E}">
        <p14:creationId xmlns:p14="http://schemas.microsoft.com/office/powerpoint/2010/main" val="5614947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in Context</a:t>
            </a:r>
            <a:endParaRPr lang="en-US" dirty="0"/>
          </a:p>
        </p:txBody>
      </p:sp>
      <p:sp>
        <p:nvSpPr>
          <p:cNvPr id="7" name="Content Placeholder 6"/>
          <p:cNvSpPr>
            <a:spLocks noGrp="1"/>
          </p:cNvSpPr>
          <p:nvPr>
            <p:ph idx="1"/>
          </p:nvPr>
        </p:nvSpPr>
        <p:spPr/>
        <p:txBody>
          <a:bodyPr>
            <a:normAutofit/>
          </a:bodyPr>
          <a:lstStyle/>
          <a:p>
            <a:r>
              <a:rPr lang="en-US" dirty="0" smtClean="0"/>
              <a:t>In the United States, from 1995 – 2013:</a:t>
            </a:r>
          </a:p>
          <a:p>
            <a:pPr lvl="1">
              <a:buFont typeface="Arial" panose="020B0604020202020204" pitchFamily="34" charset="0"/>
              <a:buChar char="•"/>
            </a:pPr>
            <a:r>
              <a:rPr lang="en-US" dirty="0" smtClean="0"/>
              <a:t>prevalence </a:t>
            </a:r>
            <a:r>
              <a:rPr lang="en-US" dirty="0"/>
              <a:t>of overweight and obese adults in the United States increased from </a:t>
            </a:r>
            <a:r>
              <a:rPr lang="en-US" dirty="0" smtClean="0"/>
              <a:t>51% to 64% an </a:t>
            </a:r>
            <a:r>
              <a:rPr lang="en-US" dirty="0"/>
              <a:t>increase of </a:t>
            </a:r>
            <a:r>
              <a:rPr lang="en-US" dirty="0" smtClean="0"/>
              <a:t>25%</a:t>
            </a:r>
          </a:p>
          <a:p>
            <a:pPr lvl="1">
              <a:buFont typeface="Arial" panose="020B0604020202020204" pitchFamily="34" charset="0"/>
              <a:buChar char="•"/>
            </a:pPr>
            <a:r>
              <a:rPr lang="en-US" dirty="0"/>
              <a:t>total annual CO</a:t>
            </a:r>
            <a:r>
              <a:rPr lang="en-US" baseline="-25000" dirty="0"/>
              <a:t>2</a:t>
            </a:r>
            <a:r>
              <a:rPr lang="en-US" dirty="0"/>
              <a:t> emissions from energy use have increased by 73 million metric </a:t>
            </a:r>
            <a:r>
              <a:rPr lang="en-US" dirty="0" smtClean="0"/>
              <a:t>tons</a:t>
            </a:r>
            <a:endParaRPr lang="en-US" dirty="0"/>
          </a:p>
          <a:p>
            <a:r>
              <a:rPr lang="en-US" dirty="0"/>
              <a:t>O</a:t>
            </a:r>
            <a:r>
              <a:rPr lang="en-US" dirty="0" smtClean="0"/>
              <a:t>ur </a:t>
            </a:r>
            <a:r>
              <a:rPr lang="en-US" dirty="0"/>
              <a:t>results imply that </a:t>
            </a:r>
            <a:r>
              <a:rPr lang="en-US" dirty="0" smtClean="0"/>
              <a:t>2.7% </a:t>
            </a:r>
            <a:r>
              <a:rPr lang="en-US" dirty="0"/>
              <a:t>of this increase in CO</a:t>
            </a:r>
            <a:r>
              <a:rPr lang="en-US" baseline="-25000" dirty="0"/>
              <a:t>2</a:t>
            </a:r>
            <a:r>
              <a:rPr lang="en-US" dirty="0"/>
              <a:t> </a:t>
            </a:r>
            <a:r>
              <a:rPr lang="en-US" dirty="0" smtClean="0"/>
              <a:t>emissions (</a:t>
            </a:r>
            <a:r>
              <a:rPr lang="en-US" dirty="0"/>
              <a:t>around </a:t>
            </a:r>
            <a:r>
              <a:rPr lang="en-US" dirty="0" smtClean="0"/>
              <a:t>1.9 </a:t>
            </a:r>
            <a:r>
              <a:rPr lang="en-US" dirty="0"/>
              <a:t>million metric tons per </a:t>
            </a:r>
            <a:r>
              <a:rPr lang="en-US" dirty="0" smtClean="0"/>
              <a:t>year</a:t>
            </a:r>
            <a:r>
              <a:rPr lang="en-US" dirty="0"/>
              <a:t>) is attributable to the increased prevalence of </a:t>
            </a:r>
            <a:r>
              <a:rPr lang="en-US" dirty="0" smtClean="0"/>
              <a:t>obesity</a:t>
            </a:r>
          </a:p>
          <a:p>
            <a:endParaRPr lang="en-US" dirty="0" smtClean="0"/>
          </a:p>
          <a:p>
            <a:r>
              <a:rPr lang="en-US" dirty="0" smtClean="0">
                <a:solidFill>
                  <a:schemeClr val="tx1"/>
                </a:solidFill>
              </a:rPr>
              <a:t>The </a:t>
            </a:r>
            <a:r>
              <a:rPr lang="en-US" dirty="0">
                <a:solidFill>
                  <a:schemeClr val="tx1"/>
                </a:solidFill>
              </a:rPr>
              <a:t>average American household generates </a:t>
            </a:r>
            <a:r>
              <a:rPr lang="en-US" dirty="0" smtClean="0">
                <a:solidFill>
                  <a:schemeClr val="tx1"/>
                </a:solidFill>
              </a:rPr>
              <a:t>about 12 </a:t>
            </a:r>
            <a:r>
              <a:rPr lang="en-US" dirty="0">
                <a:solidFill>
                  <a:schemeClr val="tx1"/>
                </a:solidFill>
              </a:rPr>
              <a:t>metric tons of CO</a:t>
            </a:r>
            <a:r>
              <a:rPr lang="en-US" baseline="-25000" dirty="0">
                <a:solidFill>
                  <a:schemeClr val="tx1"/>
                </a:solidFill>
              </a:rPr>
              <a:t>2</a:t>
            </a:r>
            <a:r>
              <a:rPr lang="en-US" dirty="0">
                <a:solidFill>
                  <a:schemeClr val="tx1"/>
                </a:solidFill>
              </a:rPr>
              <a:t> per year</a:t>
            </a:r>
            <a:r>
              <a:rPr lang="en-US" dirty="0" smtClean="0"/>
              <a:t>.</a:t>
            </a:r>
          </a:p>
          <a:p>
            <a:pPr lvl="1">
              <a:buFont typeface="Arial" panose="020B0604020202020204" pitchFamily="34" charset="0"/>
              <a:buChar char="•"/>
            </a:pPr>
            <a:r>
              <a:rPr lang="en-US" dirty="0"/>
              <a:t>increased prevalence of obesity is similar to the effect of having an additional </a:t>
            </a:r>
            <a:r>
              <a:rPr lang="en-US" dirty="0" smtClean="0"/>
              <a:t>160,833 </a:t>
            </a:r>
            <a:r>
              <a:rPr lang="en-US" dirty="0"/>
              <a:t>households, or </a:t>
            </a:r>
            <a:r>
              <a:rPr lang="en-US" dirty="0" smtClean="0"/>
              <a:t>nearly </a:t>
            </a:r>
            <a:r>
              <a:rPr lang="en-US" dirty="0"/>
              <a:t>half a million additional people </a:t>
            </a:r>
            <a:r>
              <a:rPr lang="en-US" dirty="0" smtClean="0"/>
              <a:t>in the U.S. </a:t>
            </a:r>
            <a:r>
              <a:rPr lang="en-US" dirty="0"/>
              <a:t>every year.</a:t>
            </a:r>
          </a:p>
        </p:txBody>
      </p:sp>
      <p:sp>
        <p:nvSpPr>
          <p:cNvPr id="5" name="Footer Placeholder 4"/>
          <p:cNvSpPr>
            <a:spLocks noGrp="1"/>
          </p:cNvSpPr>
          <p:nvPr>
            <p:ph type="ftr" sz="quarter" idx="11"/>
          </p:nvPr>
        </p:nvSpPr>
        <p:spPr/>
        <p:txBody>
          <a:bodyPr/>
          <a:lstStyle/>
          <a:p>
            <a:r>
              <a:rPr lang="en-US" smtClean="0"/>
              <a:t>UNDERWOOD: AEA 2016</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15</a:t>
            </a:fld>
            <a:endParaRPr lang="en-US" dirty="0"/>
          </a:p>
        </p:txBody>
      </p:sp>
    </p:spTree>
    <p:extLst>
      <p:ext uri="{BB962C8B-B14F-4D97-AF65-F5344CB8AC3E}">
        <p14:creationId xmlns:p14="http://schemas.microsoft.com/office/powerpoint/2010/main" val="1632138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animEffect transition="in" filter="fade">
                                      <p:cBhvr>
                                        <p:cTn id="7" dur="500"/>
                                        <p:tgtEl>
                                          <p:spTgt spid="7">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5" end="5"/>
                                            </p:txEl>
                                          </p:spTgt>
                                        </p:tgtEl>
                                        <p:attrNameLst>
                                          <p:attrName>style.visibility</p:attrName>
                                        </p:attrNameLst>
                                      </p:cBhvr>
                                      <p:to>
                                        <p:strVal val="visible"/>
                                      </p:to>
                                    </p:set>
                                    <p:animEffect transition="in" filter="fade">
                                      <p:cBhvr>
                                        <p:cTn id="12" dur="500"/>
                                        <p:tgtEl>
                                          <p:spTgt spid="7">
                                            <p:txEl>
                                              <p:pRg st="5" end="5"/>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
                                            <p:txEl>
                                              <p:pRg st="6" end="6"/>
                                            </p:txEl>
                                          </p:spTgt>
                                        </p:tgtEl>
                                        <p:attrNameLst>
                                          <p:attrName>style.visibility</p:attrName>
                                        </p:attrNameLst>
                                      </p:cBhvr>
                                      <p:to>
                                        <p:strVal val="visible"/>
                                      </p:to>
                                    </p:set>
                                    <p:animEffect transition="in" filter="fade">
                                      <p:cBhvr>
                                        <p:cTn id="15"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Climate Co-benefits of Obesity Reduction</a:t>
            </a:r>
            <a:endParaRPr lang="en-US" dirty="0"/>
          </a:p>
        </p:txBody>
      </p:sp>
      <p:sp>
        <p:nvSpPr>
          <p:cNvPr id="3" name="Content Placeholder 2"/>
          <p:cNvSpPr>
            <a:spLocks noGrp="1"/>
          </p:cNvSpPr>
          <p:nvPr>
            <p:ph idx="1"/>
          </p:nvPr>
        </p:nvSpPr>
        <p:spPr/>
        <p:txBody>
          <a:bodyPr/>
          <a:lstStyle/>
          <a:p>
            <a:r>
              <a:rPr lang="en-US" dirty="0"/>
              <a:t>We </a:t>
            </a:r>
            <a:r>
              <a:rPr lang="en-US" dirty="0" smtClean="0"/>
              <a:t>estimate that </a:t>
            </a:r>
            <a:r>
              <a:rPr lang="en-US" dirty="0"/>
              <a:t>reversion to 1997 obesity rates in every state nationwide in 2014 would reduce annual US CO</a:t>
            </a:r>
            <a:r>
              <a:rPr lang="en-US" baseline="-25000" dirty="0"/>
              <a:t>2</a:t>
            </a:r>
            <a:r>
              <a:rPr lang="en-US" dirty="0"/>
              <a:t> emissions from energy use by </a:t>
            </a:r>
            <a:r>
              <a:rPr lang="en-US" dirty="0" smtClean="0"/>
              <a:t>143 </a:t>
            </a:r>
            <a:r>
              <a:rPr lang="en-US" dirty="0"/>
              <a:t>million metric tons, or </a:t>
            </a:r>
            <a:r>
              <a:rPr lang="en-US" dirty="0" smtClean="0"/>
              <a:t>2.7% </a:t>
            </a:r>
            <a:r>
              <a:rPr lang="en-US" dirty="0"/>
              <a:t>below 2013 </a:t>
            </a:r>
            <a:r>
              <a:rPr lang="en-US" dirty="0" smtClean="0"/>
              <a:t>levels</a:t>
            </a:r>
            <a:r>
              <a:rPr lang="en-US" dirty="0"/>
              <a:t>. </a:t>
            </a:r>
            <a:endParaRPr lang="en-US" dirty="0" smtClean="0"/>
          </a:p>
          <a:p>
            <a:endParaRPr lang="en-US" dirty="0"/>
          </a:p>
          <a:p>
            <a:pPr lvl="1">
              <a:buFont typeface="Arial" panose="020B0604020202020204" pitchFamily="34" charset="0"/>
              <a:buChar char="•"/>
            </a:pPr>
            <a:r>
              <a:rPr lang="en-US" dirty="0" smtClean="0"/>
              <a:t>yields annual climate benefits of between $5.7 and $8.9 billion using discount rates of 3% and 2.5%, respectively. </a:t>
            </a:r>
          </a:p>
          <a:p>
            <a:endParaRPr lang="en-US" dirty="0"/>
          </a:p>
          <a:p>
            <a:r>
              <a:rPr lang="en-US" dirty="0" smtClean="0"/>
              <a:t>These emissions reductions and resulting benefits are similar to those expected via implementation of the U.S. Clean Power Plan in 2025</a:t>
            </a:r>
          </a:p>
          <a:p>
            <a:pPr lvl="1">
              <a:buFont typeface="Arial" panose="020B0604020202020204" pitchFamily="34" charset="0"/>
              <a:buChar char="•"/>
            </a:pPr>
            <a:r>
              <a:rPr lang="en-US" dirty="0" smtClean="0"/>
              <a:t> EPA projects annual emissions reductions of 211 million metric tons by 2025. </a:t>
            </a:r>
            <a:endParaRPr lang="en-US" dirty="0"/>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16</a:t>
            </a:fld>
            <a:endParaRPr lang="en-US" dirty="0"/>
          </a:p>
        </p:txBody>
      </p:sp>
    </p:spTree>
    <p:extLst>
      <p:ext uri="{BB962C8B-B14F-4D97-AF65-F5344CB8AC3E}">
        <p14:creationId xmlns:p14="http://schemas.microsoft.com/office/powerpoint/2010/main" val="2074453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a:t>
            </a:r>
            <a:endParaRPr lang="en-US" dirty="0"/>
          </a:p>
        </p:txBody>
      </p:sp>
      <p:sp>
        <p:nvSpPr>
          <p:cNvPr id="3" name="Content Placeholder 2"/>
          <p:cNvSpPr>
            <a:spLocks noGrp="1"/>
          </p:cNvSpPr>
          <p:nvPr>
            <p:ph idx="1"/>
          </p:nvPr>
        </p:nvSpPr>
        <p:spPr/>
        <p:txBody>
          <a:bodyPr/>
          <a:lstStyle/>
          <a:p>
            <a:r>
              <a:rPr lang="en-US" dirty="0"/>
              <a:t>O</a:t>
            </a:r>
            <a:r>
              <a:rPr lang="en-US" dirty="0" smtClean="0"/>
              <a:t>ur </a:t>
            </a:r>
            <a:r>
              <a:rPr lang="en-US" dirty="0"/>
              <a:t>results are suggestive of a mutually-reinforcing relationship between policies designed to improve public health (via reduced obesity) and climate change mitigation. </a:t>
            </a:r>
            <a:endParaRPr lang="en-US" dirty="0" smtClean="0"/>
          </a:p>
          <a:p>
            <a:endParaRPr lang="en-US" dirty="0"/>
          </a:p>
          <a:p>
            <a:pPr lvl="1">
              <a:buFont typeface="Arial" panose="020B0604020202020204" pitchFamily="34" charset="0"/>
              <a:buChar char="•"/>
            </a:pPr>
            <a:r>
              <a:rPr lang="en-US" dirty="0"/>
              <a:t>P</a:t>
            </a:r>
            <a:r>
              <a:rPr lang="en-US" dirty="0" smtClean="0"/>
              <a:t>olicies </a:t>
            </a:r>
            <a:r>
              <a:rPr lang="en-US" dirty="0"/>
              <a:t>aimed at reducing transportation related emissions via increased active </a:t>
            </a:r>
            <a:r>
              <a:rPr lang="en-US" dirty="0" smtClean="0"/>
              <a:t>transport may </a:t>
            </a:r>
            <a:r>
              <a:rPr lang="en-US" dirty="0"/>
              <a:t>achieve both direct climate benefits through reduced fuel use and indirect climate benefits via reduced </a:t>
            </a:r>
            <a:r>
              <a:rPr lang="en-US" dirty="0" smtClean="0"/>
              <a:t>obesity.</a:t>
            </a:r>
          </a:p>
          <a:p>
            <a:endParaRPr lang="en-US" dirty="0"/>
          </a:p>
          <a:p>
            <a:r>
              <a:rPr lang="en-US" dirty="0" smtClean="0"/>
              <a:t>This supports research stressing the importance </a:t>
            </a:r>
            <a:r>
              <a:rPr lang="en-US" dirty="0"/>
              <a:t>of the built environment for </a:t>
            </a:r>
            <a:r>
              <a:rPr lang="en-US" i="1" dirty="0"/>
              <a:t>both </a:t>
            </a:r>
            <a:r>
              <a:rPr lang="en-US" dirty="0"/>
              <a:t>public health and sustainable </a:t>
            </a:r>
            <a:r>
              <a:rPr lang="en-US" dirty="0" smtClean="0"/>
              <a:t>development</a:t>
            </a:r>
            <a:r>
              <a:rPr lang="en-US" dirty="0"/>
              <a:t> </a:t>
            </a:r>
            <a:r>
              <a:rPr lang="en-US" dirty="0" smtClean="0"/>
              <a:t>(Jackson, Dannenberg, and </a:t>
            </a:r>
            <a:r>
              <a:rPr lang="en-US" dirty="0" err="1" smtClean="0"/>
              <a:t>Frumkin</a:t>
            </a:r>
            <a:r>
              <a:rPr lang="en-US" dirty="0" smtClean="0"/>
              <a:t>, 2013). </a:t>
            </a:r>
            <a:endParaRPr lang="en-US" dirty="0"/>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17</a:t>
            </a:fld>
            <a:endParaRPr lang="en-US" dirty="0"/>
          </a:p>
        </p:txBody>
      </p:sp>
    </p:spTree>
    <p:extLst>
      <p:ext uri="{BB962C8B-B14F-4D97-AF65-F5344CB8AC3E}">
        <p14:creationId xmlns:p14="http://schemas.microsoft.com/office/powerpoint/2010/main" val="2267064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half" idx="1"/>
          </p:nvPr>
        </p:nvSpPr>
        <p:spPr/>
        <p:txBody>
          <a:bodyPr>
            <a:normAutofit fontScale="47500" lnSpcReduction="20000"/>
          </a:bodyPr>
          <a:lstStyle/>
          <a:p>
            <a:r>
              <a:rPr lang="en-US" dirty="0" err="1"/>
              <a:t>Buonocore</a:t>
            </a:r>
            <a:r>
              <a:rPr lang="en-US" dirty="0"/>
              <a:t>, J. (2014). Climate policy not so costly. </a:t>
            </a:r>
            <a:r>
              <a:rPr lang="en-US" i="1" dirty="0"/>
              <a:t>Nature Climate Change, 4</a:t>
            </a:r>
            <a:r>
              <a:rPr lang="en-US" dirty="0"/>
              <a:t>, 861-862</a:t>
            </a:r>
            <a:r>
              <a:rPr lang="en-US" dirty="0" smtClean="0"/>
              <a:t>.</a:t>
            </a:r>
          </a:p>
          <a:p>
            <a:r>
              <a:rPr lang="en-US" dirty="0"/>
              <a:t>Dannenberg, A. L., Burton, D. C., &amp; Jackson, R. J. (2004). Economic and environmental costs of obesity: the impact on airlines. </a:t>
            </a:r>
            <a:r>
              <a:rPr lang="en-US" i="1" dirty="0"/>
              <a:t>American Journal of Preventive Medicine, 27</a:t>
            </a:r>
            <a:r>
              <a:rPr lang="en-US" dirty="0"/>
              <a:t>(3), 264</a:t>
            </a:r>
            <a:r>
              <a:rPr lang="en-US" dirty="0" smtClean="0"/>
              <a:t>.</a:t>
            </a:r>
          </a:p>
          <a:p>
            <a:r>
              <a:rPr lang="en-US" dirty="0"/>
              <a:t>Edwards, P., &amp; Roberts, I. (2009). Population adiposity and climate change. </a:t>
            </a:r>
            <a:r>
              <a:rPr lang="en-US" i="1" dirty="0"/>
              <a:t>International Journal of Epidemiology, 38</a:t>
            </a:r>
            <a:r>
              <a:rPr lang="en-US" dirty="0"/>
              <a:t>(4), 1137-1140</a:t>
            </a:r>
            <a:r>
              <a:rPr lang="en-US" dirty="0" smtClean="0"/>
              <a:t>.</a:t>
            </a:r>
          </a:p>
          <a:p>
            <a:r>
              <a:rPr lang="en-US" dirty="0"/>
              <a:t>Evans, B. (2012). Climate change and the politics of fatness. </a:t>
            </a:r>
            <a:r>
              <a:rPr lang="en-US" i="1" dirty="0"/>
              <a:t>Environmental Politics, 21</a:t>
            </a:r>
            <a:r>
              <a:rPr lang="en-US" dirty="0"/>
              <a:t>(2), 334-336</a:t>
            </a:r>
            <a:r>
              <a:rPr lang="en-US" dirty="0" smtClean="0"/>
              <a:t>.</a:t>
            </a:r>
          </a:p>
          <a:p>
            <a:r>
              <a:rPr lang="en-US" dirty="0"/>
              <a:t>Goodman, A., Brand, C., &amp; Ogilvie, D. (2012). Associations of health, physical activity and weight status with </a:t>
            </a:r>
            <a:r>
              <a:rPr lang="en-US" dirty="0" err="1"/>
              <a:t>motorised</a:t>
            </a:r>
            <a:r>
              <a:rPr lang="en-US" dirty="0"/>
              <a:t> travel and transport carbon dioxide emissions: a cross-sectional, observational study. </a:t>
            </a:r>
            <a:r>
              <a:rPr lang="en-US" i="1" dirty="0"/>
              <a:t>Environmental Health, 11</a:t>
            </a:r>
            <a:r>
              <a:rPr lang="en-US" dirty="0"/>
              <a:t>(52</a:t>
            </a:r>
            <a:r>
              <a:rPr lang="en-US" dirty="0" smtClean="0"/>
              <a:t>).</a:t>
            </a:r>
          </a:p>
          <a:p>
            <a:r>
              <a:rPr lang="en-US" dirty="0"/>
              <a:t>Green, M., Strong, M., </a:t>
            </a:r>
            <a:r>
              <a:rPr lang="en-US" dirty="0" err="1"/>
              <a:t>Razak</a:t>
            </a:r>
            <a:r>
              <a:rPr lang="en-US" dirty="0"/>
              <a:t>, F., Subramanian, S., </a:t>
            </a:r>
            <a:r>
              <a:rPr lang="en-US" dirty="0" err="1"/>
              <a:t>Relton</a:t>
            </a:r>
            <a:r>
              <a:rPr lang="en-US" dirty="0"/>
              <a:t>, C., &amp; Bissell, P. (2015). Who are the obese? A cluster analysis exploring subgroups of the obese. </a:t>
            </a:r>
            <a:r>
              <a:rPr lang="en-US" i="1" dirty="0"/>
              <a:t>Journal of Public Health</a:t>
            </a:r>
            <a:r>
              <a:rPr lang="en-US" dirty="0"/>
              <a:t>, </a:t>
            </a:r>
            <a:r>
              <a:rPr lang="en-US" dirty="0" err="1"/>
              <a:t>doi</a:t>
            </a:r>
            <a:r>
              <a:rPr lang="en-US" dirty="0"/>
              <a:t>: 10.1093/</a:t>
            </a:r>
            <a:r>
              <a:rPr lang="en-US" dirty="0" err="1"/>
              <a:t>pubmed</a:t>
            </a:r>
            <a:r>
              <a:rPr lang="en-US" dirty="0"/>
              <a:t>/fdv040</a:t>
            </a:r>
            <a:r>
              <a:rPr lang="en-US" dirty="0" smtClean="0"/>
              <a:t>.</a:t>
            </a:r>
          </a:p>
          <a:p>
            <a:r>
              <a:rPr lang="en-US" dirty="0"/>
              <a:t>Jackson, R. J., Dannenberg, A. L., &amp; </a:t>
            </a:r>
            <a:r>
              <a:rPr lang="en-US" dirty="0" err="1"/>
              <a:t>Frumkin</a:t>
            </a:r>
            <a:r>
              <a:rPr lang="en-US" dirty="0"/>
              <a:t>, H. (2013). Health and the built environment: 10 years after. </a:t>
            </a:r>
            <a:r>
              <a:rPr lang="en-US" i="1" dirty="0"/>
              <a:t>American journal of public health</a:t>
            </a:r>
            <a:r>
              <a:rPr lang="en-US" dirty="0"/>
              <a:t>, </a:t>
            </a:r>
            <a:r>
              <a:rPr lang="en-US" i="1" dirty="0"/>
              <a:t>103</a:t>
            </a:r>
            <a:r>
              <a:rPr lang="en-US" dirty="0"/>
              <a:t>(9), 1542-1544.</a:t>
            </a:r>
            <a:endParaRPr lang="en-US" dirty="0" smtClean="0"/>
          </a:p>
          <a:p>
            <a:r>
              <a:rPr lang="en-US" dirty="0" err="1"/>
              <a:t>Ledikwe</a:t>
            </a:r>
            <a:r>
              <a:rPr lang="en-US" dirty="0"/>
              <a:t>, J. H., </a:t>
            </a:r>
            <a:r>
              <a:rPr lang="en-US" dirty="0" err="1"/>
              <a:t>Blanck</a:t>
            </a:r>
            <a:r>
              <a:rPr lang="en-US" dirty="0"/>
              <a:t>, H. M., </a:t>
            </a:r>
            <a:r>
              <a:rPr lang="en-US" dirty="0" err="1"/>
              <a:t>Kettel</a:t>
            </a:r>
            <a:r>
              <a:rPr lang="en-US" dirty="0"/>
              <a:t> Khan, L., </a:t>
            </a:r>
            <a:r>
              <a:rPr lang="en-US" dirty="0" err="1"/>
              <a:t>Serdula</a:t>
            </a:r>
            <a:r>
              <a:rPr lang="en-US" dirty="0"/>
              <a:t>, M. K., Seymour, J. D., </a:t>
            </a:r>
            <a:r>
              <a:rPr lang="en-US" dirty="0" err="1"/>
              <a:t>Tohill</a:t>
            </a:r>
            <a:r>
              <a:rPr lang="en-US" dirty="0"/>
              <a:t>, B. C., &amp; Rolls, B. J. (2006). Dietary energy intensity is associated with energy intake and weight status in US adults. </a:t>
            </a:r>
            <a:r>
              <a:rPr lang="en-US" i="1" dirty="0"/>
              <a:t>The American Journal of Clinical Nutrition, 83</a:t>
            </a:r>
            <a:r>
              <a:rPr lang="en-US" dirty="0"/>
              <a:t>, 1362-1368</a:t>
            </a:r>
            <a:r>
              <a:rPr lang="en-US" dirty="0" smtClean="0"/>
              <a:t>.</a:t>
            </a:r>
          </a:p>
          <a:p>
            <a:r>
              <a:rPr lang="en-US" dirty="0"/>
              <a:t>Lowe, M. (2014). Obesity and climate change mitigation in Australia: overview and analysis of policies with co-benefits. </a:t>
            </a:r>
            <a:r>
              <a:rPr lang="en-US" i="1" dirty="0"/>
              <a:t>Australian and New Zealand Journal of Public Health, 38</a:t>
            </a:r>
            <a:r>
              <a:rPr lang="en-US" dirty="0"/>
              <a:t>(1), 19-24</a:t>
            </a:r>
            <a:r>
              <a:rPr lang="en-US" dirty="0" smtClean="0"/>
              <a:t>.</a:t>
            </a:r>
            <a:endParaRPr lang="en-US" dirty="0"/>
          </a:p>
          <a:p>
            <a:endParaRPr lang="en-US" dirty="0" smtClean="0"/>
          </a:p>
          <a:p>
            <a:endParaRPr lang="en-US" dirty="0"/>
          </a:p>
        </p:txBody>
      </p:sp>
      <p:sp>
        <p:nvSpPr>
          <p:cNvPr id="6" name="Content Placeholder 5"/>
          <p:cNvSpPr>
            <a:spLocks noGrp="1"/>
          </p:cNvSpPr>
          <p:nvPr>
            <p:ph sz="half" idx="2"/>
          </p:nvPr>
        </p:nvSpPr>
        <p:spPr/>
        <p:txBody>
          <a:bodyPr>
            <a:normAutofit fontScale="47500" lnSpcReduction="20000"/>
          </a:bodyPr>
          <a:lstStyle/>
          <a:p>
            <a:r>
              <a:rPr lang="en-US" dirty="0"/>
              <a:t>Malik, V. S., Willet, W. C., &amp; Hu, F. B. (2013). Global obesity: trends, risk factors, and policy implications. </a:t>
            </a:r>
            <a:r>
              <a:rPr lang="en-US" i="1" dirty="0"/>
              <a:t>Nature Reviews Endocrinology, 9</a:t>
            </a:r>
            <a:r>
              <a:rPr lang="en-US" dirty="0"/>
              <a:t>(1), 13-27.</a:t>
            </a:r>
          </a:p>
          <a:p>
            <a:r>
              <a:rPr lang="en-US" dirty="0" smtClean="0"/>
              <a:t>McMichael</a:t>
            </a:r>
            <a:r>
              <a:rPr lang="en-US" dirty="0"/>
              <a:t>, A. J. (2013). Globalization, Climate Change, and Human Health. </a:t>
            </a:r>
            <a:r>
              <a:rPr lang="en-US" i="1" dirty="0"/>
              <a:t>The New England Journal of Medicine, 368</a:t>
            </a:r>
            <a:r>
              <a:rPr lang="en-US" dirty="0"/>
              <a:t>(14), 1335-1343.</a:t>
            </a:r>
          </a:p>
          <a:p>
            <a:r>
              <a:rPr lang="en-US" dirty="0" err="1" smtClean="0"/>
              <a:t>Michaelowa</a:t>
            </a:r>
            <a:r>
              <a:rPr lang="en-US" dirty="0"/>
              <a:t>, A., &amp; </a:t>
            </a:r>
            <a:r>
              <a:rPr lang="en-US" dirty="0" err="1"/>
              <a:t>Dransfeld</a:t>
            </a:r>
            <a:r>
              <a:rPr lang="en-US" dirty="0"/>
              <a:t>, B. (2008). Greenhouse gas benefits of fighting obesity. </a:t>
            </a:r>
            <a:r>
              <a:rPr lang="en-US" i="1" dirty="0"/>
              <a:t>Ecological Economics, 66</a:t>
            </a:r>
            <a:r>
              <a:rPr lang="en-US" dirty="0"/>
              <a:t>, 298-308</a:t>
            </a:r>
            <a:r>
              <a:rPr lang="en-US" dirty="0" smtClean="0"/>
              <a:t>.</a:t>
            </a:r>
          </a:p>
          <a:p>
            <a:r>
              <a:rPr lang="en-US" dirty="0" err="1"/>
              <a:t>Reisch</a:t>
            </a:r>
            <a:r>
              <a:rPr lang="en-US" dirty="0"/>
              <a:t>, L. A., &amp; </a:t>
            </a:r>
            <a:r>
              <a:rPr lang="en-US" dirty="0" err="1"/>
              <a:t>Gwozdz</a:t>
            </a:r>
            <a:r>
              <a:rPr lang="en-US" dirty="0"/>
              <a:t>, W. (2011). Chubby cheeks and climate change: childhood obesity as a sustainable development issue. </a:t>
            </a:r>
            <a:r>
              <a:rPr lang="en-US" i="1" dirty="0"/>
              <a:t>International Journal of Consumer Studies, 35</a:t>
            </a:r>
            <a:r>
              <a:rPr lang="en-US" dirty="0"/>
              <a:t>, 3-9</a:t>
            </a:r>
            <a:r>
              <a:rPr lang="en-US" dirty="0" smtClean="0"/>
              <a:t>.</a:t>
            </a:r>
            <a:endParaRPr lang="en-US" dirty="0"/>
          </a:p>
          <a:p>
            <a:r>
              <a:rPr lang="en-US" dirty="0"/>
              <a:t>Shaw, C., Hales, S., </a:t>
            </a:r>
            <a:r>
              <a:rPr lang="en-US" dirty="0" err="1"/>
              <a:t>Howden</a:t>
            </a:r>
            <a:r>
              <a:rPr lang="en-US" dirty="0"/>
              <a:t>-Chapman, P., &amp; Edwards, R. (2014). Health co-benefits of climate change mitigation policies in the transport sector. </a:t>
            </a:r>
            <a:r>
              <a:rPr lang="en-US" i="1" dirty="0"/>
              <a:t>Nature Climate Change, 4</a:t>
            </a:r>
            <a:r>
              <a:rPr lang="en-US" dirty="0"/>
              <a:t>, 427-433</a:t>
            </a:r>
            <a:r>
              <a:rPr lang="en-US" dirty="0" smtClean="0"/>
              <a:t>.</a:t>
            </a:r>
          </a:p>
          <a:p>
            <a:r>
              <a:rPr lang="en-US" dirty="0" err="1"/>
              <a:t>Squalli</a:t>
            </a:r>
            <a:r>
              <a:rPr lang="en-US" dirty="0"/>
              <a:t>, J. (2014). Is obesity associated with global warming? </a:t>
            </a:r>
            <a:r>
              <a:rPr lang="en-US" i="1" dirty="0"/>
              <a:t>Public Health, 128</a:t>
            </a:r>
            <a:r>
              <a:rPr lang="en-US" dirty="0"/>
              <a:t>, 1087-1093</a:t>
            </a:r>
            <a:r>
              <a:rPr lang="en-US" dirty="0" smtClean="0"/>
              <a:t>.</a:t>
            </a:r>
          </a:p>
          <a:p>
            <a:r>
              <a:rPr lang="en-US" dirty="0"/>
              <a:t>Tom, M., </a:t>
            </a:r>
            <a:r>
              <a:rPr lang="en-US" dirty="0" err="1"/>
              <a:t>Fischbeck</a:t>
            </a:r>
            <a:r>
              <a:rPr lang="en-US" dirty="0"/>
              <a:t>, P., &amp; Hendrickson, C. (2014). Excess passenger weight impacts on US transportation systems fuel use (1970-2010). </a:t>
            </a:r>
            <a:r>
              <a:rPr lang="en-US" i="1" dirty="0"/>
              <a:t>Journal of Transport and Health, 1</a:t>
            </a:r>
            <a:r>
              <a:rPr lang="en-US" dirty="0"/>
              <a:t>, 153-164</a:t>
            </a:r>
            <a:r>
              <a:rPr lang="en-US" dirty="0" smtClean="0"/>
              <a:t>.</a:t>
            </a:r>
            <a:endParaRPr lang="en-US" dirty="0"/>
          </a:p>
          <a:p>
            <a:r>
              <a:rPr lang="en-US" dirty="0"/>
              <a:t>Walpole, S. C., Prieto-Merino, D., Edwards, P., Cleland, J., &amp; Stevens, G. (2012). The weight of nations: an estimation of adult human biomass. </a:t>
            </a:r>
            <a:r>
              <a:rPr lang="en-US" i="1" dirty="0"/>
              <a:t>BMC Public Health, 12</a:t>
            </a:r>
            <a:r>
              <a:rPr lang="en-US" dirty="0"/>
              <a:t>(439).</a:t>
            </a:r>
          </a:p>
          <a:p>
            <a:r>
              <a:rPr lang="en-US" dirty="0" err="1"/>
              <a:t>Wohlfahrt-Veje</a:t>
            </a:r>
            <a:r>
              <a:rPr lang="en-US" dirty="0"/>
              <a:t>, C., </a:t>
            </a:r>
            <a:r>
              <a:rPr lang="en-US" dirty="0" err="1"/>
              <a:t>Tinggaard</a:t>
            </a:r>
            <a:r>
              <a:rPr lang="en-US" dirty="0"/>
              <a:t>, J., </a:t>
            </a:r>
            <a:r>
              <a:rPr lang="en-US" dirty="0" err="1"/>
              <a:t>Winther</a:t>
            </a:r>
            <a:r>
              <a:rPr lang="en-US" dirty="0"/>
              <a:t>, K., </a:t>
            </a:r>
            <a:r>
              <a:rPr lang="en-US" dirty="0" err="1"/>
              <a:t>Mouritsen</a:t>
            </a:r>
            <a:r>
              <a:rPr lang="en-US" dirty="0"/>
              <a:t>, A., Hagen, C., </a:t>
            </a:r>
            <a:r>
              <a:rPr lang="en-US" dirty="0" err="1"/>
              <a:t>Mieritz</a:t>
            </a:r>
            <a:r>
              <a:rPr lang="en-US" dirty="0"/>
              <a:t>, M., . . . Main, K. (2014). Body composition, energy expenditure, and physical activity. </a:t>
            </a:r>
            <a:r>
              <a:rPr lang="en-US" i="1" dirty="0"/>
              <a:t>European Journal of Clinical Nutrition, 68</a:t>
            </a:r>
            <a:r>
              <a:rPr lang="en-US" dirty="0"/>
              <a:t>, 664-670.</a:t>
            </a:r>
          </a:p>
          <a:p>
            <a:endParaRPr lang="en-US" dirty="0"/>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18</a:t>
            </a:fld>
            <a:endParaRPr lang="en-US" dirty="0"/>
          </a:p>
        </p:txBody>
      </p:sp>
    </p:spTree>
    <p:extLst>
      <p:ext uri="{BB962C8B-B14F-4D97-AF65-F5344CB8AC3E}">
        <p14:creationId xmlns:p14="http://schemas.microsoft.com/office/powerpoint/2010/main" val="34812177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Additional Results</a:t>
            </a:r>
            <a:endParaRPr lang="en-US" dirty="0"/>
          </a:p>
        </p:txBody>
      </p:sp>
      <mc:AlternateContent xmlns:mc="http://schemas.openxmlformats.org/markup-compatibility/2006" xmlns:a14="http://schemas.microsoft.com/office/drawing/2010/main">
        <mc:Choice Requires="a14">
          <p:sp>
            <p:nvSpPr>
              <p:cNvPr id="8" name="Content Placeholder 7"/>
              <p:cNvSpPr>
                <a:spLocks noGrp="1"/>
              </p:cNvSpPr>
              <p:nvPr>
                <p:ph idx="1"/>
              </p:nvPr>
            </p:nvSpPr>
            <p:spPr/>
            <p:txBody>
              <a:bodyPr/>
              <a:lstStyle/>
              <a:p>
                <a:r>
                  <a:rPr lang="en-US" dirty="0"/>
                  <a:t>I</a:t>
                </a:r>
                <a:r>
                  <a:rPr lang="en-US" dirty="0" smtClean="0"/>
                  <a:t>f </a:t>
                </a:r>
                <a:r>
                  <a:rPr lang="en-US" dirty="0"/>
                  <a:t>higher obesity actually increases the CO</a:t>
                </a:r>
                <a:r>
                  <a:rPr lang="en-US" baseline="-25000" dirty="0"/>
                  <a:t>2</a:t>
                </a:r>
                <a:r>
                  <a:rPr lang="en-US" dirty="0"/>
                  <a:t> intensity of GDP (and thus total CO</a:t>
                </a:r>
                <a:r>
                  <a:rPr lang="en-US" baseline="-25000" dirty="0"/>
                  <a:t>2 </a:t>
                </a:r>
                <a:r>
                  <a:rPr lang="en-US" dirty="0" smtClean="0"/>
                  <a:t>emissions</a:t>
                </a:r>
                <a:r>
                  <a:rPr lang="en-US" dirty="0"/>
                  <a:t>), then </a:t>
                </a:r>
                <a:r>
                  <a:rPr lang="en-US" dirty="0" smtClean="0"/>
                  <a:t>total CO</a:t>
                </a:r>
                <a:r>
                  <a:rPr lang="en-US" baseline="-25000" dirty="0" smtClean="0"/>
                  <a:t>2</a:t>
                </a:r>
                <a:r>
                  <a:rPr lang="en-US" dirty="0" smtClean="0"/>
                  <a:t> </a:t>
                </a:r>
                <a:r>
                  <a:rPr lang="en-US" dirty="0"/>
                  <a:t>emissions should be more responsive to changes in real GDP when obesity rates are </a:t>
                </a:r>
                <a:r>
                  <a:rPr lang="en-US" dirty="0" smtClean="0"/>
                  <a:t>higher:</a:t>
                </a:r>
              </a:p>
              <a:p>
                <a:endParaRPr lang="en-US" dirty="0"/>
              </a:p>
              <a:p>
                <a:endParaRPr lang="en-US" dirty="0" smtClean="0"/>
              </a:p>
              <a:p>
                <a:pPr lvl="1">
                  <a:buFont typeface="Arial" panose="020B0604020202020204" pitchFamily="34" charset="0"/>
                  <a:buChar char="•"/>
                </a:pPr>
                <a:endParaRPr lang="en-US" dirty="0" smtClean="0"/>
              </a:p>
              <a:p>
                <a:pPr lvl="1">
                  <a:buFont typeface="Arial" panose="020B0604020202020204" pitchFamily="34" charset="0"/>
                  <a:buChar char="•"/>
                </a:pPr>
                <a:r>
                  <a:rPr lang="en-US" dirty="0" smtClean="0"/>
                  <a:t>higher </a:t>
                </a:r>
                <a:r>
                  <a:rPr lang="en-US" dirty="0"/>
                  <a:t>obesity last period should increase the income (real GDP per capita) elasticity of emissions</a:t>
                </a:r>
                <a:r>
                  <a:rPr lang="en-US" dirty="0" smtClean="0"/>
                  <a:t>.</a:t>
                </a:r>
              </a:p>
              <a:p>
                <a:pPr lvl="1">
                  <a:buFont typeface="Arial" panose="020B0604020202020204" pitchFamily="34" charset="0"/>
                  <a:buChar char="•"/>
                </a:pPr>
                <a14:m>
                  <m:oMath xmlns:m="http://schemas.openxmlformats.org/officeDocument/2006/math">
                    <m:r>
                      <a:rPr lang="en-US" i="1">
                        <a:latin typeface="Cambria Math" panose="02040503050406030204" pitchFamily="18" charset="0"/>
                      </a:rPr>
                      <m:t>𝛿</m:t>
                    </m:r>
                  </m:oMath>
                </a14:m>
                <a:r>
                  <a:rPr lang="en-US" dirty="0" smtClean="0"/>
                  <a:t> should be positive.</a:t>
                </a:r>
              </a:p>
              <a:p>
                <a:pPr lvl="1">
                  <a:buFont typeface="Arial" panose="020B0604020202020204" pitchFamily="34" charset="0"/>
                  <a:buChar char="•"/>
                </a:pPr>
                <a:endParaRPr lang="en-US" dirty="0" smtClean="0"/>
              </a:p>
              <a:p>
                <a:pPr marL="0" indent="0">
                  <a:buNone/>
                </a:pPr>
                <a:endParaRPr lang="en-US" dirty="0"/>
              </a:p>
            </p:txBody>
          </p:sp>
        </mc:Choice>
        <mc:Fallback xmlns="">
          <p:sp>
            <p:nvSpPr>
              <p:cNvPr id="8" name="Content Placeholder 7"/>
              <p:cNvSpPr>
                <a:spLocks noGrp="1" noRot="1" noChangeAspect="1" noMove="1" noResize="1" noEditPoints="1" noAdjustHandles="1" noChangeArrowheads="1" noChangeShapeType="1" noTextEdit="1"/>
              </p:cNvSpPr>
              <p:nvPr>
                <p:ph idx="1"/>
              </p:nvPr>
            </p:nvSpPr>
            <p:spPr>
              <a:blipFill rotWithShape="0">
                <a:blip r:embed="rId2"/>
                <a:stretch>
                  <a:fillRect l="-606" t="-1667" r="-1030"/>
                </a:stretch>
              </a:blipFill>
            </p:spPr>
            <p:txBody>
              <a:bodyPr/>
              <a:lstStyle/>
              <a:p>
                <a:r>
                  <a:rPr lang="en-US">
                    <a:noFill/>
                  </a:rPr>
                  <a:t> </a:t>
                </a:r>
              </a:p>
            </p:txBody>
          </p:sp>
        </mc:Fallback>
      </mc:AlternateContent>
      <p:sp>
        <p:nvSpPr>
          <p:cNvPr id="5" name="Footer Placeholder 4"/>
          <p:cNvSpPr>
            <a:spLocks noGrp="1"/>
          </p:cNvSpPr>
          <p:nvPr>
            <p:ph type="ftr" sz="quarter" idx="11"/>
          </p:nvPr>
        </p:nvSpPr>
        <p:spPr/>
        <p:txBody>
          <a:bodyPr/>
          <a:lstStyle/>
          <a:p>
            <a:r>
              <a:rPr lang="en-US" smtClean="0"/>
              <a:t>UNDERWOOD: AEA 2016</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19</a:t>
            </a:fld>
            <a:endParaRPr lang="en-US" dirty="0"/>
          </a:p>
        </p:txBody>
      </p:sp>
      <p:pic>
        <p:nvPicPr>
          <p:cNvPr id="9" name="Picture 8"/>
          <p:cNvPicPr>
            <a:picLocks noChangeAspect="1"/>
          </p:cNvPicPr>
          <p:nvPr/>
        </p:nvPicPr>
        <p:blipFill>
          <a:blip r:embed="rId3"/>
          <a:stretch>
            <a:fillRect/>
          </a:stretch>
        </p:blipFill>
        <p:spPr>
          <a:xfrm>
            <a:off x="1097280" y="3105150"/>
            <a:ext cx="10058400" cy="546783"/>
          </a:xfrm>
          <a:prstGeom prst="rect">
            <a:avLst/>
          </a:prstGeom>
        </p:spPr>
      </p:pic>
    </p:spTree>
    <p:extLst>
      <p:ext uri="{BB962C8B-B14F-4D97-AF65-F5344CB8AC3E}">
        <p14:creationId xmlns:p14="http://schemas.microsoft.com/office/powerpoint/2010/main" val="4195326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5" name="Content Placeholder 4"/>
          <p:cNvSpPr>
            <a:spLocks noGrp="1"/>
          </p:cNvSpPr>
          <p:nvPr>
            <p:ph idx="1"/>
          </p:nvPr>
        </p:nvSpPr>
        <p:spPr/>
        <p:txBody>
          <a:bodyPr/>
          <a:lstStyle/>
          <a:p>
            <a:r>
              <a:rPr lang="en-US" dirty="0" smtClean="0"/>
              <a:t>The evidence of health co-benefits resulting from greenhouse gas (GHG) mitigation is clear:</a:t>
            </a:r>
          </a:p>
          <a:p>
            <a:endParaRPr lang="en-US" dirty="0" smtClean="0"/>
          </a:p>
          <a:p>
            <a:pPr lvl="1">
              <a:buFont typeface="Arial" panose="020B0604020202020204" pitchFamily="34" charset="0"/>
              <a:buChar char="•"/>
            </a:pPr>
            <a:r>
              <a:rPr lang="en-US" dirty="0"/>
              <a:t>r</a:t>
            </a:r>
            <a:r>
              <a:rPr lang="en-US" dirty="0" smtClean="0"/>
              <a:t>eductions in ozone </a:t>
            </a:r>
            <a:r>
              <a:rPr lang="en-US" dirty="0"/>
              <a:t>and particulate </a:t>
            </a:r>
            <a:r>
              <a:rPr lang="en-US" dirty="0" smtClean="0"/>
              <a:t>matter emissions, resulting from GHG mitigation </a:t>
            </a:r>
            <a:r>
              <a:rPr lang="en-US" dirty="0"/>
              <a:t>policies will lead to immediate improvements in </a:t>
            </a:r>
            <a:r>
              <a:rPr lang="en-US" dirty="0" smtClean="0"/>
              <a:t>public health </a:t>
            </a:r>
            <a:r>
              <a:rPr lang="en-US" dirty="0"/>
              <a:t>and generate significant co-benefits dramatically improving their cost-effectiveness (</a:t>
            </a:r>
            <a:r>
              <a:rPr lang="en-US" dirty="0" err="1"/>
              <a:t>Buonocore</a:t>
            </a:r>
            <a:r>
              <a:rPr lang="en-US" dirty="0"/>
              <a:t>, 2014; Shaw et al., 2014</a:t>
            </a:r>
            <a:r>
              <a:rPr lang="en-US" dirty="0" smtClean="0"/>
              <a:t>)</a:t>
            </a:r>
          </a:p>
          <a:p>
            <a:pPr marL="201168" lvl="1" indent="0">
              <a:buNone/>
            </a:pPr>
            <a:endParaRPr lang="en-US" dirty="0" smtClean="0"/>
          </a:p>
          <a:p>
            <a:pPr lvl="1">
              <a:buFont typeface="Arial" panose="020B0604020202020204" pitchFamily="34" charset="0"/>
              <a:buChar char="•"/>
            </a:pPr>
            <a:r>
              <a:rPr lang="en-US" dirty="0"/>
              <a:t>both the drivers and impacts of climate change play a significant role in population health through a variety of direct and indirect channels (McMichael, 2013</a:t>
            </a:r>
            <a:r>
              <a:rPr lang="en-US" dirty="0" smtClean="0"/>
              <a:t>)</a:t>
            </a:r>
            <a:endParaRPr lang="en-US" b="1" dirty="0" smtClean="0"/>
          </a:p>
          <a:p>
            <a:endParaRPr lang="en-US" dirty="0" smtClean="0"/>
          </a:p>
          <a:p>
            <a:r>
              <a:rPr lang="en-US" dirty="0" smtClean="0"/>
              <a:t>What if the </a:t>
            </a:r>
            <a:r>
              <a:rPr lang="en-US" smtClean="0"/>
              <a:t>reverse is </a:t>
            </a:r>
            <a:r>
              <a:rPr lang="en-US" dirty="0" smtClean="0"/>
              <a:t>also true?</a:t>
            </a:r>
          </a:p>
          <a:p>
            <a:endParaRPr lang="en-US" dirty="0" smtClean="0"/>
          </a:p>
        </p:txBody>
      </p:sp>
      <p:sp>
        <p:nvSpPr>
          <p:cNvPr id="3" name="Footer Placeholder 2"/>
          <p:cNvSpPr>
            <a:spLocks noGrp="1"/>
          </p:cNvSpPr>
          <p:nvPr>
            <p:ph type="ftr" sz="quarter" idx="11"/>
          </p:nvPr>
        </p:nvSpPr>
        <p:spPr/>
        <p:txBody>
          <a:bodyPr/>
          <a:lstStyle/>
          <a:p>
            <a:r>
              <a:rPr lang="en-US" smtClean="0"/>
              <a:t>UNDERWOOD: AEA 2016</a:t>
            </a:r>
            <a:endParaRPr lang="en-US" dirty="0"/>
          </a:p>
        </p:txBody>
      </p:sp>
      <p:sp>
        <p:nvSpPr>
          <p:cNvPr id="4" name="Slide Number Placeholder 3"/>
          <p:cNvSpPr>
            <a:spLocks noGrp="1"/>
          </p:cNvSpPr>
          <p:nvPr>
            <p:ph type="sldNum" sz="quarter" idx="12"/>
          </p:nvPr>
        </p:nvSpPr>
        <p:spPr/>
        <p:txBody>
          <a:bodyPr/>
          <a:lstStyle/>
          <a:p>
            <a:fld id="{629637A9-119A-49DA-BD12-AAC58B377D80}" type="slidenum">
              <a:rPr lang="en-US" smtClean="0"/>
              <a:t>2</a:t>
            </a:fld>
            <a:endParaRPr lang="en-US" dirty="0"/>
          </a:p>
        </p:txBody>
      </p:sp>
    </p:spTree>
    <p:extLst>
      <p:ext uri="{BB962C8B-B14F-4D97-AF65-F5344CB8AC3E}">
        <p14:creationId xmlns:p14="http://schemas.microsoft.com/office/powerpoint/2010/main" val="1319391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fade">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animEffect transition="in" filter="fade">
                                      <p:cBhvr>
                                        <p:cTn id="17" dur="500"/>
                                        <p:tgtEl>
                                          <p:spTgt spid="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6" end="6"/>
                                            </p:txEl>
                                          </p:spTgt>
                                        </p:tgtEl>
                                        <p:attrNameLst>
                                          <p:attrName>style.visibility</p:attrName>
                                        </p:attrNameLst>
                                      </p:cBhvr>
                                      <p:to>
                                        <p:strVal val="visible"/>
                                      </p:to>
                                    </p:set>
                                    <p:animEffect transition="in" filter="fade">
                                      <p:cBhvr>
                                        <p:cTn id="22"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Results</a:t>
            </a:r>
            <a:endParaRPr lang="en-US" dirty="0"/>
          </a:p>
        </p:txBody>
      </p:sp>
      <p:sp>
        <p:nvSpPr>
          <p:cNvPr id="3" name="Footer Placeholder 2"/>
          <p:cNvSpPr>
            <a:spLocks noGrp="1"/>
          </p:cNvSpPr>
          <p:nvPr>
            <p:ph type="ftr" sz="quarter" idx="11"/>
          </p:nvPr>
        </p:nvSpPr>
        <p:spPr/>
        <p:txBody>
          <a:bodyPr/>
          <a:lstStyle/>
          <a:p>
            <a:r>
              <a:rPr lang="en-US" smtClean="0"/>
              <a:t>UNDERWOOD: AEA 2016</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20</a:t>
            </a:fld>
            <a:endParaRPr lang="en-US" dirty="0"/>
          </a:p>
        </p:txBody>
      </p:sp>
      <p:sp>
        <p:nvSpPr>
          <p:cNvPr id="6" name="TextBox 5"/>
          <p:cNvSpPr txBox="1"/>
          <p:nvPr/>
        </p:nvSpPr>
        <p:spPr>
          <a:xfrm>
            <a:off x="7419975" y="2038350"/>
            <a:ext cx="3735705" cy="2308324"/>
          </a:xfrm>
          <a:prstGeom prst="rect">
            <a:avLst/>
          </a:prstGeom>
          <a:noFill/>
        </p:spPr>
        <p:txBody>
          <a:bodyPr wrap="square" rtlCol="0">
            <a:spAutoFit/>
          </a:bodyPr>
          <a:lstStyle/>
          <a:p>
            <a:r>
              <a:rPr lang="en-US" dirty="0" smtClean="0"/>
              <a:t>The interaction term is positive and significant.</a:t>
            </a:r>
          </a:p>
          <a:p>
            <a:endParaRPr lang="en-US" dirty="0"/>
          </a:p>
          <a:p>
            <a:r>
              <a:rPr lang="en-US" dirty="0"/>
              <a:t>obesity is acting to amplify the </a:t>
            </a:r>
            <a:r>
              <a:rPr lang="en-US" dirty="0" smtClean="0"/>
              <a:t>total CO</a:t>
            </a:r>
            <a:r>
              <a:rPr lang="en-US" baseline="-25000" dirty="0" smtClean="0"/>
              <a:t>2</a:t>
            </a:r>
            <a:r>
              <a:rPr lang="en-US" dirty="0" smtClean="0"/>
              <a:t> </a:t>
            </a:r>
            <a:r>
              <a:rPr lang="en-US" dirty="0"/>
              <a:t>emissions response to economic growth (or decline). </a:t>
            </a:r>
            <a:endParaRPr lang="en-US" dirty="0" smtClean="0"/>
          </a:p>
          <a:p>
            <a:endParaRPr lang="en-US" dirty="0" smtClean="0"/>
          </a:p>
          <a:p>
            <a:endParaRPr lang="en-US" dirty="0"/>
          </a:p>
        </p:txBody>
      </p:sp>
      <p:pic>
        <p:nvPicPr>
          <p:cNvPr id="7" name="Picture 6"/>
          <p:cNvPicPr>
            <a:picLocks noChangeAspect="1"/>
          </p:cNvPicPr>
          <p:nvPr/>
        </p:nvPicPr>
        <p:blipFill>
          <a:blip r:embed="rId2"/>
          <a:stretch>
            <a:fillRect/>
          </a:stretch>
        </p:blipFill>
        <p:spPr>
          <a:xfrm>
            <a:off x="1097280" y="2038350"/>
            <a:ext cx="5944872" cy="2810948"/>
          </a:xfrm>
          <a:prstGeom prst="rect">
            <a:avLst/>
          </a:prstGeom>
        </p:spPr>
      </p:pic>
    </p:spTree>
    <p:extLst>
      <p:ext uri="{BB962C8B-B14F-4D97-AF65-F5344CB8AC3E}">
        <p14:creationId xmlns:p14="http://schemas.microsoft.com/office/powerpoint/2010/main" val="3609780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3" name="Content Placeholder 2"/>
          <p:cNvSpPr>
            <a:spLocks noGrp="1"/>
          </p:cNvSpPr>
          <p:nvPr>
            <p:ph idx="1"/>
          </p:nvPr>
        </p:nvSpPr>
        <p:spPr/>
        <p:txBody>
          <a:bodyPr/>
          <a:lstStyle/>
          <a:p>
            <a:r>
              <a:rPr lang="en-US" dirty="0" smtClean="0"/>
              <a:t>Can improvements in public health, in particular reductions in obesity and overweight prevalence, generate emissions reductions and thus climate co-benefits?</a:t>
            </a:r>
          </a:p>
          <a:p>
            <a:endParaRPr lang="en-US" dirty="0"/>
          </a:p>
          <a:p>
            <a:r>
              <a:rPr lang="en-US" dirty="0" smtClean="0"/>
              <a:t>In other words,</a:t>
            </a:r>
            <a:endParaRPr lang="en-US" dirty="0"/>
          </a:p>
          <a:p>
            <a:r>
              <a:rPr lang="en-US" dirty="0" smtClean="0"/>
              <a:t>Can policies designed to reduce obesity generate reductions in GHG emissions?</a:t>
            </a:r>
          </a:p>
          <a:p>
            <a:endParaRPr lang="en-US" dirty="0"/>
          </a:p>
          <a:p>
            <a:r>
              <a:rPr lang="en-US" dirty="0" smtClean="0"/>
              <a:t>Or more simply,</a:t>
            </a:r>
          </a:p>
          <a:p>
            <a:r>
              <a:rPr lang="en-US" dirty="0" smtClean="0"/>
              <a:t>Is obesity prevalence associated with GHG emissions? </a:t>
            </a:r>
          </a:p>
          <a:p>
            <a:endParaRPr lang="en-US" dirty="0"/>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3</a:t>
            </a:fld>
            <a:endParaRPr lang="en-US" dirty="0"/>
          </a:p>
        </p:txBody>
      </p:sp>
    </p:spTree>
    <p:extLst>
      <p:ext uri="{BB962C8B-B14F-4D97-AF65-F5344CB8AC3E}">
        <p14:creationId xmlns:p14="http://schemas.microsoft.com/office/powerpoint/2010/main" val="74292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fade">
                                      <p:cBhvr>
                                        <p:cTn id="18"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The political economy of obesity</a:t>
            </a:r>
            <a:endParaRPr lang="en-US" sz="4400" dirty="0"/>
          </a:p>
        </p:txBody>
      </p:sp>
      <p:sp>
        <p:nvSpPr>
          <p:cNvPr id="3" name="Content Placeholder 2"/>
          <p:cNvSpPr>
            <a:spLocks noGrp="1"/>
          </p:cNvSpPr>
          <p:nvPr>
            <p:ph idx="1"/>
          </p:nvPr>
        </p:nvSpPr>
        <p:spPr/>
        <p:txBody>
          <a:bodyPr/>
          <a:lstStyle/>
          <a:p>
            <a:r>
              <a:rPr lang="en-US" dirty="0" smtClean="0"/>
              <a:t>The increased prevalence </a:t>
            </a:r>
            <a:r>
              <a:rPr lang="en-US" dirty="0"/>
              <a:t>of overweight and obesity </a:t>
            </a:r>
            <a:r>
              <a:rPr lang="en-US" dirty="0" smtClean="0"/>
              <a:t>worldwide is largely the result of structural </a:t>
            </a:r>
            <a:r>
              <a:rPr lang="en-US" dirty="0" smtClean="0"/>
              <a:t>factors</a:t>
            </a:r>
            <a:r>
              <a:rPr lang="en-US" dirty="0"/>
              <a:t>.</a:t>
            </a:r>
            <a:endParaRPr lang="en-US" dirty="0" smtClean="0"/>
          </a:p>
          <a:p>
            <a:r>
              <a:rPr lang="en-US" dirty="0" smtClean="0"/>
              <a:t>These factors include:</a:t>
            </a:r>
          </a:p>
          <a:p>
            <a:endParaRPr lang="en-US" dirty="0" smtClean="0"/>
          </a:p>
          <a:p>
            <a:pPr marL="749808" lvl="1" indent="-457200">
              <a:buFont typeface="+mj-lt"/>
              <a:buAutoNum type="arabicPeriod"/>
            </a:pPr>
            <a:r>
              <a:rPr lang="en-US" dirty="0" smtClean="0"/>
              <a:t>an </a:t>
            </a:r>
            <a:r>
              <a:rPr lang="en-US" dirty="0"/>
              <a:t>increased intake of energy-dense foods that are high in </a:t>
            </a:r>
            <a:r>
              <a:rPr lang="en-US" dirty="0" smtClean="0"/>
              <a:t>fat;</a:t>
            </a:r>
          </a:p>
          <a:p>
            <a:pPr marL="749808" lvl="1" indent="-457200">
              <a:buFont typeface="+mj-lt"/>
              <a:buAutoNum type="arabicPeriod"/>
            </a:pPr>
            <a:r>
              <a:rPr lang="en-US" dirty="0" smtClean="0"/>
              <a:t>an </a:t>
            </a:r>
            <a:r>
              <a:rPr lang="en-US" dirty="0"/>
              <a:t>increase in physical inactivity due to the increasingly sedentary nature of many forms of </a:t>
            </a:r>
            <a:r>
              <a:rPr lang="en-US" dirty="0" smtClean="0"/>
              <a:t>work;</a:t>
            </a:r>
          </a:p>
          <a:p>
            <a:pPr marL="749808" lvl="1" indent="-457200">
              <a:buFont typeface="+mj-lt"/>
              <a:buAutoNum type="arabicPeriod"/>
            </a:pPr>
            <a:r>
              <a:rPr lang="en-US" dirty="0" smtClean="0"/>
              <a:t>changing </a:t>
            </a:r>
            <a:r>
              <a:rPr lang="en-US" dirty="0"/>
              <a:t>modes of </a:t>
            </a:r>
            <a:r>
              <a:rPr lang="en-US" dirty="0" smtClean="0"/>
              <a:t>transportation; and</a:t>
            </a:r>
          </a:p>
          <a:p>
            <a:pPr marL="749808" lvl="1" indent="-457200">
              <a:buFont typeface="+mj-lt"/>
              <a:buAutoNum type="arabicPeriod"/>
            </a:pPr>
            <a:r>
              <a:rPr lang="en-US" dirty="0" smtClean="0"/>
              <a:t>increasing </a:t>
            </a:r>
            <a:r>
              <a:rPr lang="en-US" dirty="0"/>
              <a:t>urbanization </a:t>
            </a:r>
            <a:r>
              <a:rPr lang="en-US" dirty="0" smtClean="0"/>
              <a:t>(</a:t>
            </a:r>
            <a:r>
              <a:rPr lang="en-US" dirty="0" err="1"/>
              <a:t>Ledikwe</a:t>
            </a:r>
            <a:r>
              <a:rPr lang="en-US" dirty="0"/>
              <a:t> et al., 2006; Malik et al., 2013). </a:t>
            </a:r>
            <a:endParaRPr lang="en-US" dirty="0" smtClean="0"/>
          </a:p>
          <a:p>
            <a:endParaRPr lang="en-US" dirty="0"/>
          </a:p>
          <a:p>
            <a:r>
              <a:rPr lang="en-US" dirty="0" smtClean="0"/>
              <a:t>Many of these </a:t>
            </a:r>
            <a:r>
              <a:rPr lang="en-US" dirty="0"/>
              <a:t>changes are likely the result of </a:t>
            </a:r>
            <a:r>
              <a:rPr lang="en-US" dirty="0" smtClean="0"/>
              <a:t>economic </a:t>
            </a:r>
            <a:r>
              <a:rPr lang="en-US" dirty="0"/>
              <a:t>and </a:t>
            </a:r>
            <a:r>
              <a:rPr lang="en-US" dirty="0" smtClean="0"/>
              <a:t>social </a:t>
            </a:r>
            <a:r>
              <a:rPr lang="en-US" dirty="0"/>
              <a:t>changes associated with development and need to be understood in that </a:t>
            </a:r>
            <a:r>
              <a:rPr lang="en-US" dirty="0" smtClean="0"/>
              <a:t>context.</a:t>
            </a:r>
            <a:endParaRPr lang="en-US" dirty="0"/>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4</a:t>
            </a:fld>
            <a:endParaRPr lang="en-US" dirty="0"/>
          </a:p>
        </p:txBody>
      </p:sp>
    </p:spTree>
    <p:extLst>
      <p:ext uri="{BB962C8B-B14F-4D97-AF65-F5344CB8AC3E}">
        <p14:creationId xmlns:p14="http://schemas.microsoft.com/office/powerpoint/2010/main" val="2083457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Body Mass Index (BMI)</a:t>
            </a:r>
            <a:endParaRPr lang="en-US" sz="44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BMI does </a:t>
                </a:r>
                <a:r>
                  <a:rPr lang="en-US" u="sng" dirty="0"/>
                  <a:t>not</a:t>
                </a:r>
                <a:r>
                  <a:rPr lang="en-US" dirty="0"/>
                  <a:t> directly measure fatness (adiposity</a:t>
                </a:r>
                <a:r>
                  <a:rPr lang="en-US" dirty="0" smtClean="0"/>
                  <a:t>). </a:t>
                </a:r>
                <a14:m>
                  <m:oMath xmlns:m="http://schemas.openxmlformats.org/officeDocument/2006/math">
                    <m:r>
                      <a:rPr lang="en-US" i="1">
                        <a:latin typeface="Cambria Math" panose="02040503050406030204" pitchFamily="18" charset="0"/>
                      </a:rPr>
                      <m:t>𝐵𝑀𝐼</m:t>
                    </m:r>
                    <m:r>
                      <a:rPr lang="en-US" i="1">
                        <a:latin typeface="Cambria Math" panose="02040503050406030204" pitchFamily="18" charset="0"/>
                      </a:rPr>
                      <m:t>=</m:t>
                    </m:r>
                    <m:r>
                      <a:rPr lang="en-US" i="1">
                        <a:latin typeface="Cambria Math" panose="02040503050406030204" pitchFamily="18" charset="0"/>
                      </a:rPr>
                      <m:t>𝑤𝑒𝑖𝑔h𝑡</m:t>
                    </m:r>
                    <m:r>
                      <a:rPr lang="en-US" i="1">
                        <a:latin typeface="Cambria Math" panose="02040503050406030204" pitchFamily="18" charset="0"/>
                      </a:rPr>
                      <m:t> (</m:t>
                    </m:r>
                    <m:r>
                      <a:rPr lang="en-US" i="1">
                        <a:latin typeface="Cambria Math" panose="02040503050406030204" pitchFamily="18" charset="0"/>
                      </a:rPr>
                      <m:t>𝑘𝑔</m:t>
                    </m:r>
                    <m:r>
                      <a:rPr lang="en-US" i="1">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rPr>
                          <m:t>h𝑒𝑖𝑔h𝑡</m:t>
                        </m:r>
                        <m:r>
                          <a:rPr lang="en-US" i="1">
                            <a:latin typeface="Cambria Math" panose="02040503050406030204" pitchFamily="18" charset="0"/>
                          </a:rPr>
                          <m:t>(</m:t>
                        </m:r>
                        <m:r>
                          <a:rPr lang="en-US" i="1">
                            <a:latin typeface="Cambria Math" panose="02040503050406030204" pitchFamily="18" charset="0"/>
                          </a:rPr>
                          <m:t>𝑚</m:t>
                        </m:r>
                        <m:r>
                          <a:rPr lang="en-US" i="1">
                            <a:latin typeface="Cambria Math" panose="02040503050406030204" pitchFamily="18" charset="0"/>
                          </a:rPr>
                          <m:t>)</m:t>
                        </m:r>
                      </m:e>
                      <m:sup>
                        <m:r>
                          <a:rPr lang="en-US" i="1">
                            <a:latin typeface="Cambria Math" panose="02040503050406030204" pitchFamily="18" charset="0"/>
                          </a:rPr>
                          <m:t>2</m:t>
                        </m:r>
                      </m:sup>
                    </m:sSup>
                  </m:oMath>
                </a14:m>
                <a:endParaRPr lang="en-US" dirty="0" smtClean="0"/>
              </a:p>
              <a:p>
                <a:pPr lvl="1">
                  <a:buFont typeface="Arial" panose="020B0604020202020204" pitchFamily="34" charset="0"/>
                  <a:buChar char="•"/>
                </a:pPr>
                <a:r>
                  <a:rPr lang="en-US" dirty="0" smtClean="0"/>
                  <a:t>If BMI ≥ 30, obese </a:t>
                </a:r>
              </a:p>
              <a:p>
                <a:pPr lvl="1">
                  <a:buFont typeface="Arial" panose="020B0604020202020204" pitchFamily="34" charset="0"/>
                  <a:buChar char="•"/>
                </a:pPr>
                <a:r>
                  <a:rPr lang="en-US" dirty="0" smtClean="0"/>
                  <a:t>If BMI ≥ 25, overweight</a:t>
                </a:r>
              </a:p>
              <a:p>
                <a:endParaRPr lang="en-US" dirty="0"/>
              </a:p>
              <a:p>
                <a:r>
                  <a:rPr lang="en-US" dirty="0" smtClean="0"/>
                  <a:t>BMI </a:t>
                </a:r>
                <a:r>
                  <a:rPr lang="en-US" dirty="0"/>
                  <a:t>has been shown to be moderately correlated with other measures of adiposity (</a:t>
                </a:r>
                <a:r>
                  <a:rPr lang="en-US" dirty="0" err="1"/>
                  <a:t>Wohlfahrt-Veje</a:t>
                </a:r>
                <a:r>
                  <a:rPr lang="en-US" dirty="0"/>
                  <a:t> et al., 2014) </a:t>
                </a:r>
              </a:p>
              <a:p>
                <a:pPr lvl="1">
                  <a:buFont typeface="Arial" panose="020B0604020202020204" pitchFamily="34" charset="0"/>
                  <a:buChar char="•"/>
                </a:pPr>
                <a:r>
                  <a:rPr lang="en-US" dirty="0" smtClean="0"/>
                  <a:t>it </a:t>
                </a:r>
                <a:r>
                  <a:rPr lang="en-US" dirty="0"/>
                  <a:t>does not adequately capture the heterogeneity of obesity across groups and </a:t>
                </a:r>
                <a:r>
                  <a:rPr lang="en-US" dirty="0" smtClean="0"/>
                  <a:t>individuals, especially </a:t>
                </a:r>
                <a:r>
                  <a:rPr lang="en-US" dirty="0"/>
                  <a:t>with respect to body composition and </a:t>
                </a:r>
                <a:r>
                  <a:rPr lang="en-US" dirty="0" smtClean="0"/>
                  <a:t>gender </a:t>
                </a:r>
                <a:r>
                  <a:rPr lang="en-US" dirty="0"/>
                  <a:t>(Green et al., 2015</a:t>
                </a:r>
                <a:r>
                  <a:rPr lang="en-US" dirty="0" smtClean="0"/>
                  <a:t>).</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606" t="-1667" r="-121"/>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5</a:t>
            </a:fld>
            <a:endParaRPr lang="en-US" dirty="0"/>
          </a:p>
        </p:txBody>
      </p:sp>
    </p:spTree>
    <p:extLst>
      <p:ext uri="{BB962C8B-B14F-4D97-AF65-F5344CB8AC3E}">
        <p14:creationId xmlns:p14="http://schemas.microsoft.com/office/powerpoint/2010/main" val="1423295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BMI is often misleading…</a:t>
            </a:r>
            <a:endParaRPr lang="en-US" dirty="0"/>
          </a:p>
        </p:txBody>
      </p:sp>
      <p:pic>
        <p:nvPicPr>
          <p:cNvPr id="6" name="Content Placeholder 5"/>
          <p:cNvPicPr>
            <a:picLocks noGrp="1" noChangeAspect="1"/>
          </p:cNvPicPr>
          <p:nvPr>
            <p:ph idx="1"/>
          </p:nvPr>
        </p:nvPicPr>
        <p:blipFill>
          <a:blip r:embed="rId3"/>
          <a:stretch>
            <a:fillRect/>
          </a:stretch>
        </p:blipFill>
        <p:spPr>
          <a:xfrm>
            <a:off x="683849" y="2134589"/>
            <a:ext cx="5653091" cy="3524806"/>
          </a:xfrm>
          <a:prstGeom prst="rect">
            <a:avLst/>
          </a:prstGeom>
        </p:spPr>
      </p:pic>
      <p:sp>
        <p:nvSpPr>
          <p:cNvPr id="9" name="Footer Placeholder 8"/>
          <p:cNvSpPr>
            <a:spLocks noGrp="1"/>
          </p:cNvSpPr>
          <p:nvPr>
            <p:ph type="ftr" sz="quarter" idx="11"/>
          </p:nvPr>
        </p:nvSpPr>
        <p:spPr/>
        <p:txBody>
          <a:bodyPr/>
          <a:lstStyle/>
          <a:p>
            <a:r>
              <a:rPr lang="en-US" smtClean="0"/>
              <a:t>UNDERWOOD: AEA 2016</a:t>
            </a:r>
            <a:endParaRPr lang="en-US" dirty="0"/>
          </a:p>
        </p:txBody>
      </p:sp>
      <p:sp>
        <p:nvSpPr>
          <p:cNvPr id="10" name="Slide Number Placeholder 9"/>
          <p:cNvSpPr>
            <a:spLocks noGrp="1"/>
          </p:cNvSpPr>
          <p:nvPr>
            <p:ph type="sldNum" sz="quarter" idx="12"/>
          </p:nvPr>
        </p:nvSpPr>
        <p:spPr/>
        <p:txBody>
          <a:bodyPr/>
          <a:lstStyle/>
          <a:p>
            <a:fld id="{629637A9-119A-49DA-BD12-AAC58B377D80}" type="slidenum">
              <a:rPr lang="en-US" smtClean="0"/>
              <a:t>6</a:t>
            </a:fld>
            <a:endParaRPr lang="en-US" dirty="0"/>
          </a:p>
        </p:txBody>
      </p:sp>
      <p:pic>
        <p:nvPicPr>
          <p:cNvPr id="7" name="Picture 6"/>
          <p:cNvPicPr>
            <a:picLocks noChangeAspect="1"/>
          </p:cNvPicPr>
          <p:nvPr/>
        </p:nvPicPr>
        <p:blipFill>
          <a:blip r:embed="rId4"/>
          <a:stretch>
            <a:fillRect/>
          </a:stretch>
        </p:blipFill>
        <p:spPr>
          <a:xfrm>
            <a:off x="6336940" y="2059459"/>
            <a:ext cx="5726850" cy="3439641"/>
          </a:xfrm>
          <a:prstGeom prst="rect">
            <a:avLst/>
          </a:prstGeom>
        </p:spPr>
      </p:pic>
      <p:sp>
        <p:nvSpPr>
          <p:cNvPr id="8" name="TextBox 7"/>
          <p:cNvSpPr txBox="1"/>
          <p:nvPr/>
        </p:nvSpPr>
        <p:spPr>
          <a:xfrm>
            <a:off x="815546" y="5734525"/>
            <a:ext cx="10340134" cy="461665"/>
          </a:xfrm>
          <a:prstGeom prst="rect">
            <a:avLst/>
          </a:prstGeom>
          <a:noFill/>
        </p:spPr>
        <p:txBody>
          <a:bodyPr wrap="square" rtlCol="0">
            <a:spAutoFit/>
          </a:bodyPr>
          <a:lstStyle/>
          <a:p>
            <a:r>
              <a:rPr lang="en-US" sz="1200" dirty="0" smtClean="0"/>
              <a:t>Source: </a:t>
            </a:r>
            <a:r>
              <a:rPr lang="en-US" sz="1200" i="1" dirty="0" smtClean="0"/>
              <a:t>New York Times</a:t>
            </a:r>
            <a:r>
              <a:rPr lang="en-US" sz="1200" dirty="0" smtClean="0"/>
              <a:t>, September 3, 2015. Using data from the CDC National Health and Nutrition </a:t>
            </a:r>
            <a:r>
              <a:rPr lang="en-US" sz="1200" dirty="0"/>
              <a:t>Examination Survey. </a:t>
            </a:r>
            <a:r>
              <a:rPr lang="en-US" sz="1200" dirty="0">
                <a:hlinkClick r:id="rId5"/>
              </a:rPr>
              <a:t>http://</a:t>
            </a:r>
            <a:r>
              <a:rPr lang="en-US" sz="1200" dirty="0" smtClean="0">
                <a:hlinkClick r:id="rId5"/>
              </a:rPr>
              <a:t>www.nytimes.com/interactive/projects/cp/summer-of-science-2015/latest/how-often-is-bmi-misleading</a:t>
            </a:r>
            <a:r>
              <a:rPr lang="en-US" sz="1200" dirty="0" smtClean="0"/>
              <a:t> </a:t>
            </a:r>
            <a:endParaRPr lang="en-US" sz="1200" dirty="0"/>
          </a:p>
        </p:txBody>
      </p:sp>
    </p:spTree>
    <p:extLst>
      <p:ext uri="{BB962C8B-B14F-4D97-AF65-F5344CB8AC3E}">
        <p14:creationId xmlns:p14="http://schemas.microsoft.com/office/powerpoint/2010/main" val="5594895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Theoretical Channels</a:t>
            </a:r>
            <a:endParaRPr lang="en-US" dirty="0"/>
          </a:p>
        </p:txBody>
      </p:sp>
      <p:sp>
        <p:nvSpPr>
          <p:cNvPr id="3" name="Content Placeholder 2"/>
          <p:cNvSpPr>
            <a:spLocks noGrp="1"/>
          </p:cNvSpPr>
          <p:nvPr>
            <p:ph idx="1"/>
          </p:nvPr>
        </p:nvSpPr>
        <p:spPr/>
        <p:txBody>
          <a:bodyPr/>
          <a:lstStyle/>
          <a:p>
            <a:r>
              <a:rPr lang="en-US" dirty="0"/>
              <a:t>The hypothesized channels through which obesity leads to </a:t>
            </a:r>
            <a:r>
              <a:rPr lang="en-US" dirty="0" smtClean="0"/>
              <a:t>GHG emissions </a:t>
            </a:r>
            <a:r>
              <a:rPr lang="en-US" dirty="0"/>
              <a:t>in excess of an otherwise ‘healthy’ population, as measured by BMI, are generally</a:t>
            </a:r>
            <a:r>
              <a:rPr lang="en-US" dirty="0" smtClean="0"/>
              <a:t>:</a:t>
            </a:r>
          </a:p>
          <a:p>
            <a:endParaRPr lang="en-US" dirty="0" smtClean="0"/>
          </a:p>
          <a:p>
            <a:pPr marL="749808" lvl="1" indent="-457200">
              <a:buFont typeface="+mj-lt"/>
              <a:buAutoNum type="arabicPeriod"/>
            </a:pPr>
            <a:r>
              <a:rPr lang="en-US" b="1" dirty="0" smtClean="0"/>
              <a:t>increased </a:t>
            </a:r>
            <a:r>
              <a:rPr lang="en-US" b="1" dirty="0"/>
              <a:t>food production</a:t>
            </a:r>
            <a:r>
              <a:rPr lang="en-US" dirty="0"/>
              <a:t>, especially animal-based products, and food waste generation due to higher caloric intake of obese and overweight individuals (Edwards and Roberts, 2009; </a:t>
            </a:r>
            <a:r>
              <a:rPr lang="en-US" dirty="0" err="1"/>
              <a:t>Michaelowa</a:t>
            </a:r>
            <a:r>
              <a:rPr lang="en-US" dirty="0"/>
              <a:t> and </a:t>
            </a:r>
            <a:r>
              <a:rPr lang="en-US" dirty="0" err="1"/>
              <a:t>Dransfeld</a:t>
            </a:r>
            <a:r>
              <a:rPr lang="en-US" dirty="0"/>
              <a:t>, 2008; Walpole et al., 2012); </a:t>
            </a:r>
            <a:endParaRPr lang="en-US" dirty="0" smtClean="0"/>
          </a:p>
          <a:p>
            <a:pPr marL="749808" lvl="1" indent="-457200">
              <a:buFont typeface="+mj-lt"/>
              <a:buAutoNum type="arabicPeriod"/>
            </a:pPr>
            <a:endParaRPr lang="en-US" dirty="0" smtClean="0"/>
          </a:p>
          <a:p>
            <a:pPr marL="749808" lvl="1" indent="-457200">
              <a:buFont typeface="+mj-lt"/>
              <a:buAutoNum type="arabicPeriod"/>
            </a:pPr>
            <a:r>
              <a:rPr lang="en-US" b="1" dirty="0" smtClean="0"/>
              <a:t>higher </a:t>
            </a:r>
            <a:r>
              <a:rPr lang="en-US" b="1" dirty="0"/>
              <a:t>fuel use </a:t>
            </a:r>
            <a:r>
              <a:rPr lang="en-US" dirty="0"/>
              <a:t>from motorized transport due to increased passenger weight and the </a:t>
            </a:r>
            <a:r>
              <a:rPr lang="en-US" i="1" dirty="0"/>
              <a:t>assumption </a:t>
            </a:r>
            <a:r>
              <a:rPr lang="en-US" dirty="0"/>
              <a:t>that heavier individuals may use motorized travel more and choose larger fuel-inefficient vehicles (Edwards and Roberts, 2009; </a:t>
            </a:r>
            <a:r>
              <a:rPr lang="en-US" dirty="0" err="1"/>
              <a:t>Michaelowa</a:t>
            </a:r>
            <a:r>
              <a:rPr lang="en-US" dirty="0"/>
              <a:t> and </a:t>
            </a:r>
            <a:r>
              <a:rPr lang="en-US" dirty="0" err="1"/>
              <a:t>Dransfeld</a:t>
            </a:r>
            <a:r>
              <a:rPr lang="en-US" dirty="0"/>
              <a:t>, 2008; Goodman et al., 2012); and </a:t>
            </a:r>
            <a:endParaRPr lang="en-US" dirty="0" smtClean="0"/>
          </a:p>
          <a:p>
            <a:pPr marL="292608" lvl="1" indent="0">
              <a:buNone/>
            </a:pPr>
            <a:endParaRPr lang="en-US" dirty="0"/>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7</a:t>
            </a:fld>
            <a:endParaRPr lang="en-US" dirty="0"/>
          </a:p>
        </p:txBody>
      </p:sp>
    </p:spTree>
    <p:extLst>
      <p:ext uri="{BB962C8B-B14F-4D97-AF65-F5344CB8AC3E}">
        <p14:creationId xmlns:p14="http://schemas.microsoft.com/office/powerpoint/2010/main" val="3344227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Increased food production</a:t>
            </a:r>
            <a:endParaRPr lang="en-US" dirty="0"/>
          </a:p>
        </p:txBody>
      </p:sp>
      <p:sp>
        <p:nvSpPr>
          <p:cNvPr id="3" name="Content Placeholder 2"/>
          <p:cNvSpPr>
            <a:spLocks noGrp="1"/>
          </p:cNvSpPr>
          <p:nvPr>
            <p:ph idx="1"/>
          </p:nvPr>
        </p:nvSpPr>
        <p:spPr/>
        <p:txBody>
          <a:bodyPr/>
          <a:lstStyle/>
          <a:p>
            <a:r>
              <a:rPr lang="en-US" dirty="0"/>
              <a:t>Edwards and Roberts (2009) find that an overweight population (with mean BMI of 29 and 40% obese) would require 19% more food energy for its total energy expenditure compared to a ‘normal’ population (with mean BMI of 24.5 and 3.5% obese</a:t>
            </a:r>
            <a:r>
              <a:rPr lang="en-US" dirty="0" smtClean="0"/>
              <a:t>).</a:t>
            </a:r>
          </a:p>
          <a:p>
            <a:endParaRPr lang="en-US" dirty="0" smtClean="0"/>
          </a:p>
          <a:p>
            <a:r>
              <a:rPr lang="en-US" dirty="0" err="1"/>
              <a:t>Michaelowa</a:t>
            </a:r>
            <a:r>
              <a:rPr lang="en-US" dirty="0"/>
              <a:t> and </a:t>
            </a:r>
            <a:r>
              <a:rPr lang="en-US" dirty="0" err="1"/>
              <a:t>Dransfeld</a:t>
            </a:r>
            <a:r>
              <a:rPr lang="en-US" dirty="0"/>
              <a:t> (2008) also find that emissions from food production have increased, but do not establish a causal pathway to higher prevalence of obesity</a:t>
            </a:r>
            <a:r>
              <a:rPr lang="en-US" dirty="0" smtClean="0"/>
              <a:t>.</a:t>
            </a:r>
          </a:p>
          <a:p>
            <a:endParaRPr lang="en-US" dirty="0" smtClean="0"/>
          </a:p>
          <a:p>
            <a:r>
              <a:rPr lang="en-US" dirty="0"/>
              <a:t>Walpole et al. (2012) find that if all countries had the BMI distribution of the United States, it would be equivalent to having an ‘extra’ 473 million adults living </a:t>
            </a:r>
            <a:r>
              <a:rPr lang="en-US" dirty="0" smtClean="0"/>
              <a:t>on </a:t>
            </a:r>
            <a:r>
              <a:rPr lang="en-US" dirty="0"/>
              <a:t>earth.</a:t>
            </a:r>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8</a:t>
            </a:fld>
            <a:endParaRPr lang="en-US" dirty="0"/>
          </a:p>
        </p:txBody>
      </p:sp>
    </p:spTree>
    <p:extLst>
      <p:ext uri="{BB962C8B-B14F-4D97-AF65-F5344CB8AC3E}">
        <p14:creationId xmlns:p14="http://schemas.microsoft.com/office/powerpoint/2010/main" val="2671866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Higher fuel use</a:t>
            </a:r>
            <a:endParaRPr lang="en-US" dirty="0"/>
          </a:p>
        </p:txBody>
      </p:sp>
      <p:sp>
        <p:nvSpPr>
          <p:cNvPr id="3" name="Content Placeholder 2"/>
          <p:cNvSpPr>
            <a:spLocks noGrp="1"/>
          </p:cNvSpPr>
          <p:nvPr>
            <p:ph idx="1"/>
          </p:nvPr>
        </p:nvSpPr>
        <p:spPr/>
        <p:txBody>
          <a:bodyPr>
            <a:normAutofit/>
          </a:bodyPr>
          <a:lstStyle/>
          <a:p>
            <a:r>
              <a:rPr lang="en-US" dirty="0"/>
              <a:t>Dannenberg et al. (2004) </a:t>
            </a:r>
            <a:r>
              <a:rPr lang="en-US" dirty="0" smtClean="0"/>
              <a:t>find </a:t>
            </a:r>
            <a:r>
              <a:rPr lang="en-US" dirty="0"/>
              <a:t>that the increase in the average weight of U.S. citizens during the 1990s led to an increase in fuel use of 2.4% and annual </a:t>
            </a:r>
            <a:r>
              <a:rPr lang="en-US" dirty="0" smtClean="0"/>
              <a:t>CO</a:t>
            </a:r>
            <a:r>
              <a:rPr lang="en-US" baseline="-25000" dirty="0" smtClean="0"/>
              <a:t>2</a:t>
            </a:r>
            <a:r>
              <a:rPr lang="en-US" dirty="0" smtClean="0"/>
              <a:t> emissions </a:t>
            </a:r>
            <a:r>
              <a:rPr lang="en-US" dirty="0"/>
              <a:t>from </a:t>
            </a:r>
            <a:r>
              <a:rPr lang="en-US" dirty="0" smtClean="0"/>
              <a:t>U.S. </a:t>
            </a:r>
            <a:r>
              <a:rPr lang="en-US" dirty="0"/>
              <a:t>air traffic by 3.8 million metric </a:t>
            </a:r>
            <a:r>
              <a:rPr lang="en-US" dirty="0" smtClean="0"/>
              <a:t>tons.</a:t>
            </a:r>
          </a:p>
          <a:p>
            <a:endParaRPr lang="en-US" dirty="0" smtClean="0"/>
          </a:p>
          <a:p>
            <a:r>
              <a:rPr lang="en-US" dirty="0"/>
              <a:t>Edwards and Roberts (2009) </a:t>
            </a:r>
            <a:r>
              <a:rPr lang="en-US" dirty="0" smtClean="0"/>
              <a:t>find </a:t>
            </a:r>
            <a:r>
              <a:rPr lang="en-US" dirty="0"/>
              <a:t>that an overweight population would generate 12% more transport CO</a:t>
            </a:r>
            <a:r>
              <a:rPr lang="en-US" baseline="-25000" dirty="0"/>
              <a:t>2</a:t>
            </a:r>
            <a:r>
              <a:rPr lang="en-US" dirty="0"/>
              <a:t> emissions than a ‘normal’ population</a:t>
            </a:r>
            <a:r>
              <a:rPr lang="en-US" dirty="0" smtClean="0"/>
              <a:t>.</a:t>
            </a:r>
          </a:p>
          <a:p>
            <a:endParaRPr lang="en-US" dirty="0"/>
          </a:p>
          <a:p>
            <a:r>
              <a:rPr lang="en-US" dirty="0"/>
              <a:t>Tom et al. (2014) estimate </a:t>
            </a:r>
            <a:r>
              <a:rPr lang="en-US" dirty="0" smtClean="0"/>
              <a:t>over </a:t>
            </a:r>
            <a:r>
              <a:rPr lang="en-US" dirty="0"/>
              <a:t>205 billion additional liters of </a:t>
            </a:r>
            <a:r>
              <a:rPr lang="en-US" dirty="0" smtClean="0"/>
              <a:t>fuel were </a:t>
            </a:r>
            <a:r>
              <a:rPr lang="en-US" dirty="0"/>
              <a:t>consumed to support the </a:t>
            </a:r>
            <a:r>
              <a:rPr lang="en-US" dirty="0" smtClean="0"/>
              <a:t>extra </a:t>
            </a:r>
            <a:r>
              <a:rPr lang="en-US" dirty="0"/>
              <a:t>weight of the </a:t>
            </a:r>
            <a:r>
              <a:rPr lang="en-US" dirty="0" smtClean="0"/>
              <a:t>U.S. population since 1970, resulting </a:t>
            </a:r>
            <a:r>
              <a:rPr lang="en-US" dirty="0"/>
              <a:t>in an extra 502 million metric tons of CO</a:t>
            </a:r>
            <a:r>
              <a:rPr lang="en-US" baseline="-25000" dirty="0"/>
              <a:t>2 </a:t>
            </a:r>
            <a:r>
              <a:rPr lang="en-US" dirty="0" smtClean="0"/>
              <a:t>emissions.</a:t>
            </a:r>
            <a:endParaRPr lang="en-US" dirty="0"/>
          </a:p>
        </p:txBody>
      </p:sp>
      <p:sp>
        <p:nvSpPr>
          <p:cNvPr id="4" name="Footer Placeholder 3"/>
          <p:cNvSpPr>
            <a:spLocks noGrp="1"/>
          </p:cNvSpPr>
          <p:nvPr>
            <p:ph type="ftr" sz="quarter" idx="11"/>
          </p:nvPr>
        </p:nvSpPr>
        <p:spPr/>
        <p:txBody>
          <a:bodyPr/>
          <a:lstStyle/>
          <a:p>
            <a:r>
              <a:rPr lang="en-US" smtClean="0"/>
              <a:t>UNDERWOOD: AEA 2016</a:t>
            </a:r>
            <a:endParaRPr lang="en-US" dirty="0"/>
          </a:p>
        </p:txBody>
      </p:sp>
      <p:sp>
        <p:nvSpPr>
          <p:cNvPr id="5" name="Slide Number Placeholder 4"/>
          <p:cNvSpPr>
            <a:spLocks noGrp="1"/>
          </p:cNvSpPr>
          <p:nvPr>
            <p:ph type="sldNum" sz="quarter" idx="12"/>
          </p:nvPr>
        </p:nvSpPr>
        <p:spPr/>
        <p:txBody>
          <a:bodyPr/>
          <a:lstStyle/>
          <a:p>
            <a:fld id="{629637A9-119A-49DA-BD12-AAC58B377D80}" type="slidenum">
              <a:rPr lang="en-US" smtClean="0"/>
              <a:t>9</a:t>
            </a:fld>
            <a:endParaRPr lang="en-US" dirty="0"/>
          </a:p>
        </p:txBody>
      </p:sp>
    </p:spTree>
    <p:extLst>
      <p:ext uri="{BB962C8B-B14F-4D97-AF65-F5344CB8AC3E}">
        <p14:creationId xmlns:p14="http://schemas.microsoft.com/office/powerpoint/2010/main" val="2605279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1855</TotalTime>
  <Words>2602</Words>
  <Application>Microsoft Office PowerPoint</Application>
  <PresentationFormat>Widescreen</PresentationFormat>
  <Paragraphs>221</Paragraphs>
  <Slides>20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Cambria Math</vt:lpstr>
      <vt:lpstr>Retrospect</vt:lpstr>
      <vt:lpstr>The Climate Co-benefits of Obesity Reduction  Anthony Underwood, Dickinson College Sammy Zahran, Colorado State University </vt:lpstr>
      <vt:lpstr>Motivation</vt:lpstr>
      <vt:lpstr>Research Question</vt:lpstr>
      <vt:lpstr>The political economy of obesity</vt:lpstr>
      <vt:lpstr>Body Mass Index (BMI)</vt:lpstr>
      <vt:lpstr>BMI is often misleading…</vt:lpstr>
      <vt:lpstr>Theoretical Channels</vt:lpstr>
      <vt:lpstr>Increased food production</vt:lpstr>
      <vt:lpstr>Higher fuel use</vt:lpstr>
      <vt:lpstr>Existing Literature</vt:lpstr>
      <vt:lpstr>Data</vt:lpstr>
      <vt:lpstr>Model Specification</vt:lpstr>
      <vt:lpstr>Methodology</vt:lpstr>
      <vt:lpstr>Results</vt:lpstr>
      <vt:lpstr>Results in Context</vt:lpstr>
      <vt:lpstr>Climate Co-benefits of Obesity Reduction</vt:lpstr>
      <vt:lpstr>Discussion</vt:lpstr>
      <vt:lpstr>References</vt:lpstr>
      <vt:lpstr>Additional Results</vt:lpstr>
      <vt:lpstr>Additional Results</vt:lpstr>
    </vt:vector>
  </TitlesOfParts>
  <Company>Dickinson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Climate Co-benefits of Obesity Reduction  Anthony Underwood, Ph.D., Dickinson College  Sammy Zahran, Ph.D., Colorado State University</dc:title>
  <dc:creator>Underwood, Anthony</dc:creator>
  <cp:lastModifiedBy>Tom</cp:lastModifiedBy>
  <cp:revision>75</cp:revision>
  <dcterms:created xsi:type="dcterms:W3CDTF">2015-09-25T14:52:03Z</dcterms:created>
  <dcterms:modified xsi:type="dcterms:W3CDTF">2015-12-30T17:59:53Z</dcterms:modified>
</cp:coreProperties>
</file>