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307" r:id="rId3"/>
    <p:sldId id="493" r:id="rId4"/>
    <p:sldId id="497" r:id="rId5"/>
    <p:sldId id="494" r:id="rId6"/>
    <p:sldId id="498" r:id="rId7"/>
    <p:sldId id="495" r:id="rId8"/>
    <p:sldId id="501" r:id="rId9"/>
    <p:sldId id="499" r:id="rId10"/>
    <p:sldId id="500" r:id="rId11"/>
    <p:sldId id="506" r:id="rId12"/>
    <p:sldId id="503" r:id="rId13"/>
    <p:sldId id="509" r:id="rId14"/>
    <p:sldId id="510" r:id="rId15"/>
    <p:sldId id="511" r:id="rId16"/>
    <p:sldId id="512" r:id="rId17"/>
    <p:sldId id="513" r:id="rId18"/>
    <p:sldId id="516" r:id="rId19"/>
    <p:sldId id="504" r:id="rId20"/>
    <p:sldId id="514" r:id="rId21"/>
    <p:sldId id="515" r:id="rId22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7">
          <p15:clr>
            <a:srgbClr val="A4A3A4"/>
          </p15:clr>
        </p15:guide>
        <p15:guide id="2" orient="horz" pos="922">
          <p15:clr>
            <a:srgbClr val="A4A3A4"/>
          </p15:clr>
        </p15:guide>
        <p15:guide id="3" pos="4580">
          <p15:clr>
            <a:srgbClr val="A4A3A4"/>
          </p15:clr>
        </p15:guide>
        <p15:guide id="4" pos="15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Szilagyi" initials="P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451" autoAdjust="0"/>
    <p:restoredTop sz="94136" autoAdjust="0"/>
  </p:normalViewPr>
  <p:slideViewPr>
    <p:cSldViewPr snapToGrid="0" showGuides="1">
      <p:cViewPr varScale="1">
        <p:scale>
          <a:sx n="66" d="100"/>
          <a:sy n="66" d="100"/>
        </p:scale>
        <p:origin x="872" y="36"/>
      </p:cViewPr>
      <p:guideLst>
        <p:guide orient="horz" pos="1357"/>
        <p:guide orient="horz" pos="922"/>
        <p:guide pos="4580"/>
        <p:guide pos="1543"/>
      </p:guideLst>
    </p:cSldViewPr>
  </p:slideViewPr>
  <p:outlineViewPr>
    <p:cViewPr>
      <p:scale>
        <a:sx n="33" d="100"/>
        <a:sy n="33" d="100"/>
      </p:scale>
      <p:origin x="0" y="7593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-2304" y="-112"/>
      </p:cViewPr>
      <p:guideLst>
        <p:guide orient="horz" pos="2208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E2C4D4E-3588-AB4F-9BBC-C15F40F24DA6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1BEE405-A075-0F40-8325-635FAEA7A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50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CB55E12-6B5B-DA4C-B81A-605E8DEDF432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0425F12-5CD9-F44C-B977-D3D12EB7B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3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5992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968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14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414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419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020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34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993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43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082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88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074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4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88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88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57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44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19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5F12-5CD9-F44C-B977-D3D12EB7B59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5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320926"/>
            <a:ext cx="7772400" cy="90170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492500"/>
            <a:ext cx="6400800" cy="2146300"/>
          </a:xfrm>
        </p:spPr>
        <p:txBody>
          <a:bodyPr>
            <a:normAutofit/>
          </a:bodyPr>
          <a:lstStyle>
            <a:lvl1pPr marL="0" indent="0" algn="l">
              <a:buNone/>
              <a:defRPr sz="2000" spc="3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fld id="{1173BD31-88FE-4FA6-9762-7A07856934ED}" type="datetime1">
              <a:rPr lang="en-US" smtClean="0"/>
              <a:t>2015-12-30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fld id="{CCA8321D-4335-1F42-BE5C-D0AB5FBF82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69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ADD1-87B3-4C2A-9FAD-18BFCE726F3A}" type="datetime1">
              <a:rPr lang="en-US" smtClean="0"/>
              <a:t>2015-12-30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2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>
            <a:normAutofit/>
          </a:bodyPr>
          <a:lstStyle>
            <a:lvl1pPr>
              <a:defRPr sz="2400"/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51B8-4DC9-456F-B58E-CD184CABB35A}" type="datetime1">
              <a:rPr lang="en-US" smtClean="0"/>
              <a:t>2015-12-30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97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02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72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51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63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71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95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82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6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343650"/>
            <a:ext cx="388620" cy="377825"/>
          </a:xfrm>
        </p:spPr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fld id="{CCA8321D-4335-1F42-BE5C-D0AB5FBF82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8972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32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660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1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/>
            </a:lvl1pPr>
          </a:lstStyle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343650"/>
            <a:ext cx="365760" cy="365125"/>
          </a:xfrm>
        </p:spPr>
        <p:txBody>
          <a:bodyPr/>
          <a:lstStyle>
            <a:lvl1pPr>
              <a:defRPr sz="1050"/>
            </a:lvl1pPr>
          </a:lstStyle>
          <a:p>
            <a:fld id="{CCA8321D-4335-1F42-BE5C-D0AB5FBF82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24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t">
            <a:normAutofit/>
          </a:bodyPr>
          <a:lstStyle>
            <a:lvl1pPr algn="l">
              <a:defRPr sz="2800" b="1" spc="0">
                <a:latin typeface="Open Sans"/>
                <a:cs typeface="Open Sans"/>
              </a:defRPr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000">
                <a:latin typeface="Open Sans"/>
                <a:cs typeface="Open Sans"/>
              </a:defRPr>
            </a:lvl1pPr>
            <a:lvl2pPr>
              <a:defRPr sz="2000">
                <a:latin typeface="Open Sans"/>
                <a:cs typeface="Open Sans"/>
              </a:defRPr>
            </a:lvl2pPr>
            <a:lvl3pPr>
              <a:defRPr sz="1800">
                <a:latin typeface="Open Sans"/>
                <a:cs typeface="Open Sans"/>
              </a:defRPr>
            </a:lvl3pPr>
            <a:lvl4pPr>
              <a:defRPr sz="1600">
                <a:latin typeface="Open Sans"/>
                <a:cs typeface="Open Sans"/>
              </a:defRPr>
            </a:lvl4pPr>
            <a:lvl5pPr>
              <a:defRPr sz="1600">
                <a:latin typeface="Open Sans"/>
                <a:cs typeface="Open San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000">
                <a:latin typeface="Open Sans"/>
                <a:cs typeface="Open Sans"/>
              </a:defRPr>
            </a:lvl1pPr>
            <a:lvl2pPr>
              <a:defRPr sz="2000">
                <a:latin typeface="Open Sans"/>
                <a:cs typeface="Open Sans"/>
              </a:defRPr>
            </a:lvl2pPr>
            <a:lvl3pPr>
              <a:defRPr sz="1800">
                <a:latin typeface="Open Sans"/>
                <a:cs typeface="Open Sans"/>
              </a:defRPr>
            </a:lvl3pPr>
            <a:lvl4pPr>
              <a:defRPr sz="1600">
                <a:latin typeface="Open Sans"/>
                <a:cs typeface="Open Sans"/>
              </a:defRPr>
            </a:lvl4pPr>
            <a:lvl5pPr>
              <a:defRPr sz="1600">
                <a:latin typeface="Open Sans"/>
                <a:cs typeface="Open San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/>
            </a:lvl1pPr>
          </a:lstStyle>
          <a:p>
            <a:fld id="{DDAF74BB-CB41-45E8-8020-64E751B1FC9A}" type="datetime1">
              <a:rPr lang="en-US" smtClean="0"/>
              <a:t>2015-12-30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/>
            </a:lvl1pPr>
          </a:lstStyle>
          <a:p>
            <a:fld id="{CCA8321D-4335-1F42-BE5C-D0AB5FBF82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17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/>
            </a:lvl1pPr>
          </a:lstStyle>
          <a:p>
            <a:fld id="{6ED96B4E-76BA-469F-BA81-2CD8D6562B99}" type="datetime1">
              <a:rPr lang="en-US" smtClean="0"/>
              <a:t>2015-12-30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fld id="{CCA8321D-4335-1F42-BE5C-D0AB5FBF82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9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/>
            </a:lvl1pPr>
          </a:lstStyle>
          <a:p>
            <a:fld id="{803F36EB-64FE-44B1-B238-8F5950CF10BF}" type="datetime1">
              <a:rPr lang="en-US" smtClean="0"/>
              <a:t>2015-12-30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fld id="{CCA8321D-4335-1F42-BE5C-D0AB5FBF82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Open Sans"/>
                <a:cs typeface="Open Sans"/>
              </a:defRPr>
            </a:lvl1pPr>
          </a:lstStyle>
          <a:p>
            <a:fld id="{EC4E86C0-F421-453A-9082-9D0B043352D2}" type="datetime1">
              <a:rPr lang="en-US" smtClean="0"/>
              <a:t>2015-12-30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/>
            </a:lvl1pPr>
          </a:lstStyle>
          <a:p>
            <a:fld id="{CCA8321D-4335-1F42-BE5C-D0AB5FBF82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12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 marL="1171575" indent="200025">
              <a:defRPr sz="2000"/>
            </a:lvl4pPr>
            <a:lvl5pPr marL="1703388" indent="-263525">
              <a:buFont typeface="Arial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D912-6D75-4367-9898-43C628404474}" type="datetime1">
              <a:rPr lang="en-US" smtClean="0"/>
              <a:t>2015-12-30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6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DA552-3D0E-49FC-B777-F209A283A31C}" type="datetime1">
              <a:rPr lang="en-US" smtClean="0"/>
              <a:t>2015-12-30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0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1pPr>
          </a:lstStyle>
          <a:p>
            <a:fld id="{F46289ED-54D7-4CEC-ADEB-F4188D016692}" type="datetime1">
              <a:rPr lang="en-US" smtClean="0"/>
              <a:t>2015-12-30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436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8321D-4335-1F42-BE5C-D0AB5FBF82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9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Open Sans"/>
          <a:ea typeface="+mj-ea"/>
          <a:cs typeface="Open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Open Sans"/>
          <a:ea typeface="+mn-ea"/>
          <a:cs typeface="Open San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Open Sans"/>
          <a:ea typeface="+mn-ea"/>
          <a:cs typeface="Open San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Open Sans"/>
          <a:ea typeface="+mn-ea"/>
          <a:cs typeface="Open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Open Sans"/>
          <a:ea typeface="+mn-ea"/>
          <a:cs typeface="Open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Open Sans"/>
          <a:ea typeface="+mn-ea"/>
          <a:cs typeface="Open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42993-16EB-4253-948B-0319FF9C8F55}" type="datetimeFigureOut">
              <a:rPr lang="en-US" smtClean="0"/>
              <a:t>2015-12-30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6783F-B3D3-43DC-B14D-1DF258595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1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0969"/>
            <a:ext cx="8229600" cy="606368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Shareholder Engagement at European General Meetings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sz="2200" dirty="0" smtClean="0">
              <a:solidFill>
                <a:srgbClr val="0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sz="2200" dirty="0" smtClean="0">
              <a:solidFill>
                <a:srgbClr val="0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dirty="0" smtClean="0">
                <a:solidFill>
                  <a:srgbClr val="000000"/>
                </a:solidFill>
              </a:rPr>
              <a:t>Luc Renneboog</a:t>
            </a:r>
          </a:p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Tilburg University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200" dirty="0" smtClean="0">
                <a:solidFill>
                  <a:srgbClr val="000000"/>
                </a:solidFill>
              </a:rPr>
              <a:t>Peter G. Szilagyi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CEU </a:t>
            </a:r>
            <a:r>
              <a:rPr lang="en-US" sz="2000" dirty="0">
                <a:solidFill>
                  <a:srgbClr val="000000"/>
                </a:solidFill>
              </a:rPr>
              <a:t>Business </a:t>
            </a:r>
            <a:r>
              <a:rPr lang="en-US" sz="2000" dirty="0" smtClean="0">
                <a:solidFill>
                  <a:srgbClr val="000000"/>
                </a:solidFill>
              </a:rPr>
              <a:t>School – Central European University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Judge Business School – University of Cambridge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ASSA 2016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83184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696983"/>
              </p:ext>
            </p:extLst>
          </p:nvPr>
        </p:nvGraphicFramePr>
        <p:xfrm>
          <a:off x="2037080" y="2231898"/>
          <a:ext cx="5331460" cy="3049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Mean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Median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All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3,542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0.388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0.211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Non-target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3,425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0.414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0.223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no prior dissent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952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>
                          <a:effectLst/>
                          <a:latin typeface="Open Sans"/>
                        </a:rPr>
                        <a:t>3,297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0.415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>
                          <a:effectLst/>
                          <a:latin typeface="Open Sans"/>
                        </a:rPr>
                        <a:t>0.223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prior dissent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952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128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0.379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0.250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Target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-0.371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-0.231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no prior dissent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952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>
                          <a:effectLst/>
                          <a:latin typeface="Open Sans"/>
                        </a:rPr>
                        <a:t>89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>
                          <a:effectLst/>
                          <a:latin typeface="Open Sans"/>
                        </a:rPr>
                        <a:t>-0.250</a:t>
                      </a:r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1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-0.149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prior dissent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952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28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-0.756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-0.444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Difference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0.785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**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0.454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i="1" u="none" strike="noStrike" dirty="0">
                          <a:effectLst/>
                          <a:latin typeface="Open Sans"/>
                        </a:rPr>
                        <a:t>*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CARs </a:t>
            </a:r>
            <a:r>
              <a:rPr lang="en-US" altLang="en-US" dirty="0"/>
              <a:t>[-1,+1] </a:t>
            </a:r>
            <a:r>
              <a:rPr lang="en-US" altLang="en-US" dirty="0" smtClean="0"/>
              <a:t>around general meetings</a:t>
            </a:r>
          </a:p>
        </p:txBody>
      </p:sp>
      <p:sp>
        <p:nvSpPr>
          <p:cNvPr id="8" name="Rectangle 7"/>
          <p:cNvSpPr/>
          <p:nvPr/>
        </p:nvSpPr>
        <p:spPr>
          <a:xfrm>
            <a:off x="4710301" y="2993136"/>
            <a:ext cx="2468880" cy="6400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10301" y="4888674"/>
            <a:ext cx="2468880" cy="3657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046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Target selection for shareholder proposals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113253"/>
              </p:ext>
            </p:extLst>
          </p:nvPr>
        </p:nvGraphicFramePr>
        <p:xfrm>
          <a:off x="324643" y="2006155"/>
          <a:ext cx="8470900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8288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7780" marR="17780" marT="0" marB="0" anchor="ctr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Non-target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Target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Diff</a:t>
                      </a:r>
                      <a:r>
                        <a:rPr lang="en-GB" sz="1800" baseline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 </a:t>
                      </a: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in 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means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Diff </a:t>
                      </a: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in </a:t>
                      </a: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meds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Mean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Med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Mean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Med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381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</a:rPr>
                        <a:t>Financial</a:t>
                      </a:r>
                      <a:endParaRPr lang="en-US" sz="1800" b="0" i="1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Assets (€</a:t>
                      </a:r>
                      <a:r>
                        <a:rPr lang="en-GB" sz="1800" b="0" dirty="0" err="1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bn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57.37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3.86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167.49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29.61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110.12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25.76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Market leverage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20.30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17.70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26.4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24.40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6.10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6.70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Book-to-market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0.66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0.48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0.86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0.63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0.20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0.15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Abnormal </a:t>
                      </a: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performance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6.87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0.75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4.45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-3.78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-2.42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-4.53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Times New Roman" panose="02020603050405020304" pitchFamily="18" charset="0"/>
                        </a:rPr>
                        <a:t>Ownership</a:t>
                      </a:r>
                      <a:endParaRPr lang="en-US" sz="1800" b="0" i="1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Insiders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4.71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0.12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1.40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0.03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-3.31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-0.09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Companies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11.58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10.52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0.64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-1.06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+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0.64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State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1.94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8.02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6.08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Families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0.02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0.02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0.02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Institutions</a:t>
                      </a:r>
                      <a:r>
                        <a:rPr lang="en-GB" sz="1800" b="0" baseline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 – sensitive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2.06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0.09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2.85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0.53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0.79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0.44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80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Institutions – insensitive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3426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32.23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29.45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30.11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27.66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-2.12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-1.79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aseline="300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**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886575" y="3093720"/>
            <a:ext cx="1895475" cy="914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86574" y="4770628"/>
            <a:ext cx="1895475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910958" y="5998464"/>
            <a:ext cx="1895475" cy="54864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6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029159"/>
              </p:ext>
            </p:extLst>
          </p:nvPr>
        </p:nvGraphicFramePr>
        <p:xfrm>
          <a:off x="553533" y="747702"/>
          <a:ext cx="8412479" cy="6086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0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09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8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Voting result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CAR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Special meeting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-0.408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Dissent on </a:t>
                      </a:r>
                      <a:r>
                        <a:rPr lang="en-US" sz="1800" u="none" strike="noStrike" dirty="0" err="1">
                          <a:effectLst/>
                          <a:latin typeface="Open Sans"/>
                        </a:rPr>
                        <a:t>mgmt</a:t>
                      </a:r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 proposal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-0.222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Dissent in previous years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-0.377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-0.251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Shareholder proposal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-0.432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-0.666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Board </a:t>
                      </a:r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recommendation </a:t>
                      </a:r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– </a:t>
                      </a:r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none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-2.452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Board </a:t>
                      </a:r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recommendation - against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-6.988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operational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1.303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elect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0.067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-0.008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discharge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0.495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board governance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0.692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adopt antitakeover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-2.675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-0.238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repeal antitakeover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0.211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0.950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voting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0.219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compensation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-1.386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capital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0.322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-0.019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restructuring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0.740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-0.231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social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-0.829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0.143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Log of assets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-0.213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-0.108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Market leverage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Book-to-market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0.423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Abnormal performance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A. Management proposals</a:t>
            </a:r>
          </a:p>
        </p:txBody>
      </p:sp>
      <p:sp>
        <p:nvSpPr>
          <p:cNvPr id="7" name="Rectangle 6"/>
          <p:cNvSpPr/>
          <p:nvPr/>
        </p:nvSpPr>
        <p:spPr>
          <a:xfrm>
            <a:off x="5371209" y="1852676"/>
            <a:ext cx="35661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71209" y="1574482"/>
            <a:ext cx="17373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71209" y="3814762"/>
            <a:ext cx="17373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71209" y="5440362"/>
            <a:ext cx="17373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71209" y="4614862"/>
            <a:ext cx="17373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71209" y="5735890"/>
            <a:ext cx="35661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0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A. Management proposals – voting outcomes</a:t>
            </a:r>
          </a:p>
        </p:txBody>
      </p:sp>
      <p:pic>
        <p:nvPicPr>
          <p:cNvPr id="11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238693"/>
              </p:ext>
            </p:extLst>
          </p:nvPr>
        </p:nvGraphicFramePr>
        <p:xfrm>
          <a:off x="553533" y="785802"/>
          <a:ext cx="8412479" cy="6086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0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09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28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Voting result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CAR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Own - inside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Own - corporate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0.014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Own - state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Own - family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-0.256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0.258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Own - pressure-sensitive institutions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Own - pressure-insensitive institutions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Meeting call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Record date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0.031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Share blocking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0.874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-0.214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Show of hands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0.423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-0.088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Vote by proxy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1.016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-0.314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Vote electronically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-1.412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0.389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Shareholder </a:t>
                      </a:r>
                      <a:r>
                        <a:rPr lang="en-US" sz="1800" u="none" strike="noStrike" dirty="0" err="1">
                          <a:effectLst/>
                          <a:latin typeface="Open Sans"/>
                        </a:rPr>
                        <a:t>prerights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-0.522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-0.042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Bearer shares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-1.403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0.331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Anti-self-dealing </a:t>
                      </a:r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index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0.096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-0.714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Governance index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0.166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-0.046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7281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Constant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8.315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3.721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746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No. of </a:t>
                      </a:r>
                      <a:r>
                        <a:rPr lang="en-US" sz="1800" u="none" strike="noStrike" dirty="0" err="1">
                          <a:effectLst/>
                          <a:latin typeface="Open Sans"/>
                        </a:rPr>
                        <a:t>obs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38,313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3,542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746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No. of firms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845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894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746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F-test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82.35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2.11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7468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R</a:t>
                      </a:r>
                      <a:r>
                        <a:rPr lang="en-US" sz="1800" u="none" strike="noStrike" baseline="30000" dirty="0">
                          <a:effectLst/>
                          <a:latin typeface="Open Sans"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0.232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0.018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2349" marR="2349" marT="2349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5371209" y="1073912"/>
            <a:ext cx="3566160" cy="82296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71209" y="2414714"/>
            <a:ext cx="35661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71209" y="4940617"/>
            <a:ext cx="1737360" cy="5486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71209" y="2983356"/>
            <a:ext cx="1737360" cy="109728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371209" y="4110037"/>
            <a:ext cx="1737360" cy="8229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4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B. Shareholder proposals - Heckman</a:t>
            </a:r>
          </a:p>
        </p:txBody>
      </p:sp>
      <p:pic>
        <p:nvPicPr>
          <p:cNvPr id="11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348747"/>
              </p:ext>
            </p:extLst>
          </p:nvPr>
        </p:nvGraphicFramePr>
        <p:xfrm>
          <a:off x="293688" y="1273175"/>
          <a:ext cx="8686800" cy="44195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3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Selection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Voting result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CAR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Targeted previously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0.900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Dissent </a:t>
                      </a:r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previously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0.427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Voting support </a:t>
                      </a:r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previously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1.744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-3.216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Voting support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2.527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Special meeting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-0.617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Log of assets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0.159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-0.893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Market leverage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0.042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Book-to-market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0.174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-0.266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0.935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Abnormal performance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0.002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-0.013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Own - inside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-0.049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Own - corporate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0.065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Own - state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0.055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Own - family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0.187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-2.702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9.440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Own - </a:t>
                      </a:r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pressure-sensitive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0.074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Own - </a:t>
                      </a:r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pressure-insensitive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0.002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0.039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3683000" y="1557338"/>
            <a:ext cx="3383280" cy="8229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272337" y="2103438"/>
            <a:ext cx="1645920" cy="5486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683000" y="2954338"/>
            <a:ext cx="52120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683000" y="3482975"/>
            <a:ext cx="5212080" cy="5486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511800" y="4044315"/>
            <a:ext cx="3383280" cy="109728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249160" y="5405438"/>
            <a:ext cx="164592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0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/>
              <a:t>B. Shareholder proposals - Heckman</a:t>
            </a:r>
            <a:endParaRPr lang="en-US" altLang="en-US" dirty="0" smtClean="0"/>
          </a:p>
        </p:txBody>
      </p:sp>
      <p:pic>
        <p:nvPicPr>
          <p:cNvPr id="11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790795"/>
              </p:ext>
            </p:extLst>
          </p:nvPr>
        </p:nvGraphicFramePr>
        <p:xfrm>
          <a:off x="293688" y="1273175"/>
          <a:ext cx="8686800" cy="5524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3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Selection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Voting result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CAR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Sponsor block size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-0.108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0.355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-0.530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Meeting call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0.038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-0.188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-0.501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Record date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0.049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Share blocking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1.379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-2.706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-19.436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Show of hands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-0.611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3.646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8.197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Vote by proxy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0.427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4.047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3.254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Vote electronically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-0.142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-2.988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-0.539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Shareholder prerights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0.515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0.193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-9.884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Bearer shares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-0.806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-0.157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13.365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Anti-self-dealing </a:t>
                      </a:r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index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2.142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-9.216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-36.928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Governance index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0.371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-0.604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-2.847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Sponsor - pension fund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0.230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0.525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Sponsor - investment fund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2.062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-1.240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Sponsor - bank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-6.503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1.023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Sponsor - corporate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1.497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-1.171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Sponsor - employees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1.974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-0.504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Sponsor - dissident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2.063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-4.066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Sponsor - </a:t>
                      </a:r>
                      <a:r>
                        <a:rPr lang="en-US" sz="1800" u="none" strike="noStrike" dirty="0" err="1" smtClean="0">
                          <a:effectLst/>
                          <a:latin typeface="Open Sans"/>
                        </a:rPr>
                        <a:t>sh</a:t>
                      </a:r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 </a:t>
                      </a:r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association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0.883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-0.669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Sponsor - state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2.782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-4.138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3683000" y="1557338"/>
            <a:ext cx="33832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683000" y="4046538"/>
            <a:ext cx="5212080" cy="5486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511800" y="4844415"/>
            <a:ext cx="15544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0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2000" dirty="0" smtClean="0"/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/>
              <a:t>B. Shareholder proposals - Heckman</a:t>
            </a:r>
            <a:endParaRPr lang="en-US" altLang="en-US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917623"/>
              </p:ext>
            </p:extLst>
          </p:nvPr>
        </p:nvGraphicFramePr>
        <p:xfrm>
          <a:off x="293688" y="1273175"/>
          <a:ext cx="8686800" cy="46957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3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1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30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Selection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Voting result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CAR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Issue - antitakeover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1.807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1.701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elect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0.565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0.841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remove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0.793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0.044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board governance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-0.143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1.288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voting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-0.039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-1.206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compensation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0.116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0.051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capital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-2.712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1.205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restructuring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0.040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-0.781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Issue - dividends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-0.740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1.512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Constant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Open Sans"/>
                        </a:rPr>
                        <a:t>11.244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5.773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76.332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No of obs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3733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3543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No of firms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894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894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No of uncensored obs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217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117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Wald </a:t>
                      </a:r>
                      <a:r>
                        <a:rPr lang="el-GR" sz="1800" u="none" strike="noStrike">
                          <a:effectLst/>
                          <a:latin typeface="Open Sans"/>
                        </a:rPr>
                        <a:t>χ</a:t>
                      </a:r>
                      <a:r>
                        <a:rPr lang="el-GR" sz="1800" u="none" strike="noStrike" baseline="30000">
                          <a:effectLst/>
                          <a:latin typeface="Open Sans"/>
                        </a:rPr>
                        <a:t>2</a:t>
                      </a:r>
                      <a:endParaRPr lang="el-GR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594.20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140.14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Log pseudolikelihood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Open Sans"/>
                        </a:rPr>
                        <a:t>-888.08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 smtClean="0">
                          <a:effectLst/>
                          <a:latin typeface="Open Sans"/>
                        </a:rPr>
                        <a:t>-651.12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1372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u="none" strike="noStrike">
                          <a:effectLst/>
                          <a:latin typeface="Open Sans"/>
                        </a:rPr>
                        <a:t>ρ</a:t>
                      </a:r>
                      <a:endParaRPr lang="el-GR" sz="1800" b="0" i="1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0.367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-0.843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1901" marR="1901" marT="190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491797" y="1544638"/>
            <a:ext cx="33832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491797" y="2116138"/>
            <a:ext cx="338328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5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Conclusion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Whether shareholder engagement should be facilitated remains debated</a:t>
            </a:r>
          </a:p>
          <a:p>
            <a:pPr indent="-223838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a clear pro-shareholder regulatory trend has emerged, but regulators continue to drag their feet about truly enabling shareholder voice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We argue that shareholder engagement is actually part of good governance</a:t>
            </a:r>
          </a:p>
          <a:p>
            <a:pPr indent="-223838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shareholders are </a:t>
            </a:r>
            <a:r>
              <a:rPr lang="en-US" sz="2000" u="sng" dirty="0" smtClean="0"/>
              <a:t>useful monitoring agents</a:t>
            </a:r>
            <a:r>
              <a:rPr lang="en-US" sz="2000" dirty="0" smtClean="0"/>
              <a:t>, </a:t>
            </a:r>
            <a:r>
              <a:rPr lang="en-US" sz="2000" u="sng" dirty="0" smtClean="0"/>
              <a:t>tend not to have self-serving agendas</a:t>
            </a:r>
            <a:r>
              <a:rPr lang="en-US" sz="2000" dirty="0" smtClean="0"/>
              <a:t> and </a:t>
            </a:r>
            <a:r>
              <a:rPr lang="en-US" sz="2000" u="sng" dirty="0" smtClean="0"/>
              <a:t>are discerning</a:t>
            </a:r>
            <a:r>
              <a:rPr lang="en-US" sz="2000" dirty="0" smtClean="0"/>
              <a:t> enough to intervene at “correct” firms and when deemed necessary</a:t>
            </a:r>
            <a:endParaRPr lang="en-US" sz="2000" dirty="0"/>
          </a:p>
          <a:p>
            <a:pPr indent="-223838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u="sng" dirty="0"/>
              <a:t>i</a:t>
            </a:r>
            <a:r>
              <a:rPr lang="en-US" sz="2000" u="sng" dirty="0" smtClean="0"/>
              <a:t>t can help make up for inefficiencies in the institutional environment</a:t>
            </a:r>
            <a:r>
              <a:rPr lang="en-US" sz="2000" dirty="0" smtClean="0"/>
              <a:t> that lead to agency problems and underperformance in the first place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We conclude that national regulators should go beyond minimum standards to support shareholder engagement</a:t>
            </a:r>
          </a:p>
          <a:p>
            <a:pPr indent="-223838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ensure level-playing field</a:t>
            </a:r>
          </a:p>
          <a:p>
            <a:pPr indent="-223838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reduce procedural and information costs of cross-border engagement</a:t>
            </a:r>
          </a:p>
          <a:p>
            <a:pPr indent="-223838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enable communication between atomistic minority shareholders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17</a:t>
            </a:fld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3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Country-level shareholder rights and governance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414105"/>
              </p:ext>
            </p:extLst>
          </p:nvPr>
        </p:nvGraphicFramePr>
        <p:xfrm>
          <a:off x="234314" y="768096"/>
          <a:ext cx="8595365" cy="603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9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1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497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497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1497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497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1497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50935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baseline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Prop</a:t>
                      </a:r>
                      <a:r>
                        <a:rPr lang="en-US" sz="1800" b="0" baseline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 </a:t>
                      </a: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block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Notice </a:t>
                      </a: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per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Record </a:t>
                      </a:r>
                      <a:r>
                        <a:rPr lang="en-GB" sz="1800" b="0" dirty="0" err="1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dte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err="1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Shareblock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Bearer </a:t>
                      </a:r>
                      <a:r>
                        <a:rPr lang="en-GB" sz="1800" b="0" dirty="0" err="1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sh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Pre-rights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Proxy </a:t>
                      </a:r>
                      <a:r>
                        <a:rPr lang="en-GB" sz="1800" b="0" dirty="0" err="1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vot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err="1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Electr</a:t>
                      </a: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 </a:t>
                      </a:r>
                      <a:r>
                        <a:rPr lang="en-GB" sz="1800" b="0" dirty="0" err="1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vot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err="1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Showhands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err="1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Antiselfdeal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Governance index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endParaRPr lang="en-US" sz="1800" b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381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05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06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07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08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09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10</a:t>
                      </a:r>
                      <a:endParaRPr lang="en-US" sz="1800" b="0" dirty="0">
                        <a:solidFill>
                          <a:schemeClr val="bg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AUT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0.21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</a:rPr>
                        <a:t>BEL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0.54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DEN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0.47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FIN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0.46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11.1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  <a:ea typeface="+mn-ea"/>
                        </a:rPr>
                        <a:t>FRA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0.38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GER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0.28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GRE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0.23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4.4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4.3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4.0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3.6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2.5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IRE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0.79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ITA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2.5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0.39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3.7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3.6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3.1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LUX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0.25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NLD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0.21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9.8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NOR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0.44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POR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0.49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6.9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6.3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6.3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5.7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SPA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0.17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6.6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5.3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SWE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0.36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SWI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0.27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10.3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10.2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10.2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UK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21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0.93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8.4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9.1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8.8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8.5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7.9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8.3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Open Sans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609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Voting results</a:t>
            </a:r>
          </a:p>
        </p:txBody>
      </p:sp>
      <p:pic>
        <p:nvPicPr>
          <p:cNvPr id="11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204153"/>
              </p:ext>
            </p:extLst>
          </p:nvPr>
        </p:nvGraphicFramePr>
        <p:xfrm>
          <a:off x="163513" y="773113"/>
          <a:ext cx="8869680" cy="61248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8353">
                <a:tc>
                  <a:txBody>
                    <a:bodyPr/>
                    <a:lstStyle/>
                    <a:p>
                      <a:pPr algn="l" fontAlgn="ctr"/>
                      <a:endParaRPr lang="en-US" sz="1800" b="1" i="1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Management proposals</a:t>
                      </a:r>
                      <a:endParaRPr lang="en-GB" sz="1800" b="1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Shareholder proposals</a:t>
                      </a:r>
                      <a:endParaRPr lang="en-GB" sz="1800" b="1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Mean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Median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Mean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Median</a:t>
                      </a:r>
                      <a:endParaRPr lang="en-GB" sz="1800" b="0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All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38,564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96.3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251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35.3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23.7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353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GB" sz="1800" i="1" u="none" strike="noStrike" dirty="0">
                          <a:effectLst/>
                          <a:latin typeface="Open Sans"/>
                        </a:rPr>
                        <a:t>Board recommendation</a:t>
                      </a:r>
                      <a:endParaRPr lang="en-GB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For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38,296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96.7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91.3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91.6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None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88.4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95.3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24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Against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11.8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13.3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217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26.5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10.5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8353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GB" sz="1800" i="1" u="none" strike="noStrike" dirty="0">
                          <a:effectLst/>
                          <a:latin typeface="Open Sans"/>
                        </a:rPr>
                        <a:t>Shareholder proposal at meeting</a:t>
                      </a:r>
                      <a:endParaRPr lang="en-GB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No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36,868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96.8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24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Yes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1,445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94.3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98.7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18353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GB" sz="1800" i="1" u="none" strike="noStrike" dirty="0">
                          <a:effectLst/>
                          <a:latin typeface="Open Sans"/>
                        </a:rPr>
                        <a:t>Dissent at previous meeting</a:t>
                      </a:r>
                      <a:endParaRPr lang="en-GB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No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35,189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97.0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235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31.9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16.9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24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Yes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3,124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93.5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98.7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84.9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86.0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8353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GB" sz="1800" i="1" u="none" strike="noStrike" dirty="0">
                          <a:effectLst/>
                          <a:latin typeface="Open Sans"/>
                        </a:rPr>
                        <a:t>Proposal sponsors</a:t>
                      </a:r>
                      <a:endParaRPr lang="en-GB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Pension funds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30.8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27.4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Investment funds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76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51.3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46.6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Banks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94.2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93.8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Companies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65.9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83.8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Employees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20.1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17.5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Shareholder associations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37.3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35.0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1835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State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82.3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90.9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24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Individuals/other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8.0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2.6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544185" y="1834896"/>
            <a:ext cx="4572000" cy="914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44185" y="2986214"/>
            <a:ext cx="1737360" cy="5486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544185" y="3824414"/>
            <a:ext cx="4572000" cy="5486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406640" y="4937505"/>
            <a:ext cx="17373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406640" y="5216905"/>
            <a:ext cx="1737360" cy="27432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06640" y="5509005"/>
            <a:ext cx="1737360" cy="27432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06640" y="6347205"/>
            <a:ext cx="1737360" cy="27432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2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Pro-shareholder regulatory trend </a:t>
            </a:r>
            <a:r>
              <a:rPr lang="en-US" altLang="en-US" dirty="0" err="1" smtClean="0"/>
              <a:t>ww</a:t>
            </a:r>
            <a:r>
              <a:rPr lang="en-US" altLang="en-US" dirty="0" smtClean="0"/>
              <a:t> post-crisis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u="sng" dirty="0">
                <a:solidFill>
                  <a:srgbClr val="002060"/>
                </a:solidFill>
              </a:rPr>
              <a:t>T</a:t>
            </a:r>
            <a:r>
              <a:rPr lang="en-US" sz="2000" u="sng" dirty="0" smtClean="0">
                <a:solidFill>
                  <a:srgbClr val="002060"/>
                </a:solidFill>
              </a:rPr>
              <a:t>he European Commission has been pursuing modernization and harmonization of shareholder rights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</a:rPr>
              <a:t>wrt</a:t>
            </a:r>
            <a:r>
              <a:rPr lang="en-US" sz="2000" dirty="0" smtClean="0">
                <a:solidFill>
                  <a:srgbClr val="002060"/>
                </a:solidFill>
              </a:rPr>
              <a:t> company meetings for a decade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a</a:t>
            </a:r>
            <a:r>
              <a:rPr lang="en-US" sz="2000" dirty="0" smtClean="0"/>
              <a:t>ction plan on shareholder rights in May 2003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Shareholder Rights Directive passed in 2007, transposed by Member States by 2010 to finally introduce minimum standards</a:t>
            </a:r>
          </a:p>
          <a:p>
            <a:pPr indent="-22860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/>
              <a:t>EC green paper on governance, role of institutional investors; Member States updating their own governance codes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Ongoing reforms and guidelines elsewhere for gradual convergence towards shareholder rights of market-oriented governance regimes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including China, Brazil, India, Japan, Russia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EBRD: Core Principles of a Corporate Governance Framework 2010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OECD</a:t>
            </a:r>
            <a:r>
              <a:rPr lang="en-US" sz="2000" dirty="0"/>
              <a:t>: </a:t>
            </a:r>
            <a:r>
              <a:rPr lang="en-US" sz="2000" dirty="0" smtClean="0"/>
              <a:t>Principles of Corporate Governance 2014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6306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Voting results</a:t>
            </a:r>
          </a:p>
        </p:txBody>
      </p:sp>
      <p:pic>
        <p:nvPicPr>
          <p:cNvPr id="11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3513" y="1446213"/>
          <a:ext cx="8869680" cy="5303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5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4640">
                <a:tc>
                  <a:txBody>
                    <a:bodyPr/>
                    <a:lstStyle/>
                    <a:p>
                      <a:pPr algn="l" fontAlgn="ctr"/>
                      <a:endParaRPr lang="en-US" sz="1800" b="0" i="1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Management proposals</a:t>
                      </a:r>
                      <a:endParaRPr lang="en-GB" sz="1800" b="0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Shareholder proposals</a:t>
                      </a:r>
                      <a:endParaRPr lang="en-GB" sz="1800" b="0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Mean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Median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Mean</a:t>
                      </a:r>
                      <a:endParaRPr lang="en-GB" sz="1800" b="0" i="0" u="none" strike="noStrike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Median</a:t>
                      </a:r>
                      <a:endParaRPr lang="en-GB" sz="1800" b="0" i="0" u="none" strike="noStrike" dirty="0">
                        <a:solidFill>
                          <a:schemeClr val="bg1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All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38,564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96.3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251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35.3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23.7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4640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GB" sz="1800" i="1" u="none" strike="noStrike" dirty="0">
                          <a:effectLst/>
                          <a:latin typeface="Open Sans"/>
                        </a:rPr>
                        <a:t>Proposal objectives</a:t>
                      </a:r>
                      <a:endParaRPr lang="en-GB" sz="1800" b="0" i="1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Operational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11,668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98.5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Elect directors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9,678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97.0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66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49.7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42.4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Discharge directors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2,203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97.1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Remove directors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27.6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15.1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Board governance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1,327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97.9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52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46.1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43.0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Adopt antitakeover device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102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76.2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76.9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Repeal antitakeover device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95.2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40.0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35.0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Voting and disclosure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497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96.8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98.5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26.9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3.8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Compensation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3,014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91.7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96.2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25.9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18.7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Capital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8,306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95.9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8.5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5.7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Restructuring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715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94.8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99.5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18.9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5.7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Dividends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6.6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1.9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Social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439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96.5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97.7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464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Other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606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Open Sans"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37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>
                          <a:effectLst/>
                          <a:latin typeface="Open Sans"/>
                        </a:rPr>
                        <a:t>23.3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800" u="none" strike="noStrike" dirty="0">
                          <a:effectLst/>
                          <a:latin typeface="Open Sans"/>
                        </a:rPr>
                        <a:t>4.1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Open Sans"/>
                      </a:endParaRPr>
                    </a:p>
                  </a:txBody>
                  <a:tcPr marL="4081" marR="4081" marT="4081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44185" y="4091114"/>
            <a:ext cx="17373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56885" y="4954714"/>
            <a:ext cx="17373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2785" y="4383214"/>
            <a:ext cx="1737360" cy="274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49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Ongoing debate on shareholder engagement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Academic debate remains, however, on the role and benefits of shareholder engagement in corporate governance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shareholder votes have </a:t>
            </a:r>
            <a:r>
              <a:rPr lang="en-US" sz="2000" u="sng" dirty="0" smtClean="0"/>
              <a:t>positive market value</a:t>
            </a:r>
            <a:r>
              <a:rPr lang="en-US" sz="2000" dirty="0" smtClean="0"/>
              <a:t> (</a:t>
            </a:r>
            <a:r>
              <a:rPr lang="en-US" sz="2000" dirty="0" err="1" smtClean="0"/>
              <a:t>Kalay</a:t>
            </a:r>
            <a:r>
              <a:rPr lang="en-US" sz="2000" dirty="0" smtClean="0"/>
              <a:t> et al 14)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e</a:t>
            </a:r>
            <a:r>
              <a:rPr lang="en-US" sz="2000" dirty="0" smtClean="0"/>
              <a:t>ngagement </a:t>
            </a:r>
            <a:r>
              <a:rPr lang="en-US" sz="2000" u="sng" dirty="0" smtClean="0"/>
              <a:t>necessary </a:t>
            </a:r>
            <a:r>
              <a:rPr lang="en-US" sz="2000" u="sng" dirty="0"/>
              <a:t>to address agency problems</a:t>
            </a:r>
            <a:r>
              <a:rPr lang="en-US" sz="2000" dirty="0"/>
              <a:t> (</a:t>
            </a:r>
            <a:r>
              <a:rPr lang="en-US" sz="2000" dirty="0" err="1"/>
              <a:t>Bebchuk</a:t>
            </a:r>
            <a:r>
              <a:rPr lang="en-US" sz="2000" dirty="0"/>
              <a:t> 05</a:t>
            </a:r>
            <a:r>
              <a:rPr lang="en-US" sz="2000" dirty="0" smtClean="0"/>
              <a:t>), </a:t>
            </a:r>
            <a:r>
              <a:rPr lang="en-US" sz="2000" u="sng" dirty="0" smtClean="0"/>
              <a:t>optimal especially when considerable problems</a:t>
            </a:r>
            <a:r>
              <a:rPr lang="en-US" sz="2000" dirty="0" smtClean="0"/>
              <a:t> (Harris </a:t>
            </a:r>
            <a:r>
              <a:rPr lang="en-US" sz="2000" dirty="0"/>
              <a:t>&amp;</a:t>
            </a:r>
            <a:r>
              <a:rPr lang="en-US" sz="2000" dirty="0" smtClean="0"/>
              <a:t> </a:t>
            </a:r>
            <a:r>
              <a:rPr lang="en-US" sz="2000" dirty="0" err="1"/>
              <a:t>Raviv</a:t>
            </a:r>
            <a:r>
              <a:rPr lang="en-US" sz="2000" dirty="0"/>
              <a:t> </a:t>
            </a:r>
            <a:r>
              <a:rPr lang="en-US" sz="2000" dirty="0" smtClean="0"/>
              <a:t>10),   </a:t>
            </a:r>
            <a:r>
              <a:rPr lang="en-US" sz="2000" u="sng" dirty="0" smtClean="0"/>
              <a:t>does not exacerbate creditor-shareholder conflict</a:t>
            </a:r>
            <a:r>
              <a:rPr lang="en-US" sz="2000" dirty="0" smtClean="0"/>
              <a:t> (Sunder et al 14)</a:t>
            </a:r>
            <a:endParaRPr lang="en-US" sz="2000" dirty="0"/>
          </a:p>
          <a:p>
            <a:pPr marL="11430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i="1" dirty="0" smtClean="0"/>
              <a:t>vs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activists are </a:t>
            </a:r>
            <a:r>
              <a:rPr lang="en-US" sz="2000" u="sng" dirty="0" smtClean="0"/>
              <a:t>too uninformed</a:t>
            </a:r>
            <a:r>
              <a:rPr lang="en-US" sz="2000" dirty="0" smtClean="0"/>
              <a:t>, </a:t>
            </a:r>
            <a:r>
              <a:rPr lang="en-US" sz="2000" u="sng" dirty="0" smtClean="0"/>
              <a:t>self-serving agendas</a:t>
            </a:r>
            <a:r>
              <a:rPr lang="en-US" sz="2000" dirty="0" smtClean="0"/>
              <a:t> </a:t>
            </a:r>
            <a:r>
              <a:rPr lang="en-US" sz="2000" dirty="0"/>
              <a:t>(Lipton </a:t>
            </a:r>
            <a:r>
              <a:rPr lang="en-US" sz="2000" dirty="0" smtClean="0"/>
              <a:t>02; </a:t>
            </a:r>
            <a:r>
              <a:rPr lang="en-US" sz="2000" dirty="0"/>
              <a:t>Stout 07)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incentive weakened </a:t>
            </a:r>
            <a:r>
              <a:rPr lang="en-US" sz="2000" dirty="0"/>
              <a:t>by </a:t>
            </a:r>
            <a:r>
              <a:rPr lang="en-US" sz="2000" u="sng" dirty="0" smtClean="0"/>
              <a:t>high cost</a:t>
            </a:r>
            <a:r>
              <a:rPr lang="en-US" sz="2000" dirty="0" smtClean="0"/>
              <a:t> (</a:t>
            </a:r>
            <a:r>
              <a:rPr lang="en-US" sz="2000" dirty="0" err="1" smtClean="0"/>
              <a:t>Gantchev</a:t>
            </a:r>
            <a:r>
              <a:rPr lang="en-US" sz="2000" dirty="0" smtClean="0"/>
              <a:t> 13), </a:t>
            </a:r>
            <a:r>
              <a:rPr lang="en-US" sz="2000" u="sng" dirty="0" smtClean="0"/>
              <a:t>free rider </a:t>
            </a:r>
            <a:r>
              <a:rPr lang="en-US" sz="2000" u="sng" dirty="0"/>
              <a:t>problems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Norli</a:t>
            </a:r>
            <a:r>
              <a:rPr lang="en-US" sz="2000" dirty="0" smtClean="0"/>
              <a:t> et al 15)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engagement </a:t>
            </a:r>
            <a:r>
              <a:rPr lang="en-US" sz="2000" u="sng" dirty="0" smtClean="0"/>
              <a:t>disrupts </a:t>
            </a:r>
            <a:r>
              <a:rPr lang="en-US" sz="2000" u="sng" dirty="0"/>
              <a:t>authority of the </a:t>
            </a:r>
            <a:r>
              <a:rPr lang="en-US" sz="2000" u="sng" dirty="0" smtClean="0"/>
              <a:t>board</a:t>
            </a:r>
            <a:r>
              <a:rPr lang="en-US" sz="2000" dirty="0"/>
              <a:t> </a:t>
            </a:r>
            <a:r>
              <a:rPr lang="en-US" sz="2000" dirty="0" smtClean="0"/>
              <a:t>(Bainbridge </a:t>
            </a:r>
            <a:r>
              <a:rPr lang="en-US" sz="2000" dirty="0"/>
              <a:t>06)</a:t>
            </a:r>
          </a:p>
          <a:p>
            <a:pPr indent="-228600">
              <a:spcBef>
                <a:spcPts val="0"/>
              </a:spcBef>
              <a:defRPr/>
            </a:pPr>
            <a:r>
              <a:rPr lang="en-US" sz="2000" dirty="0" smtClean="0"/>
              <a:t>proposals </a:t>
            </a:r>
            <a:r>
              <a:rPr lang="en-US" sz="2000" u="sng" dirty="0" smtClean="0"/>
              <a:t>likely </a:t>
            </a:r>
            <a:r>
              <a:rPr lang="en-US" sz="2000" u="sng" dirty="0"/>
              <a:t>to be </a:t>
            </a:r>
            <a:r>
              <a:rPr lang="en-US" sz="2000" u="sng" dirty="0" smtClean="0"/>
              <a:t>ineffective</a:t>
            </a:r>
            <a:r>
              <a:rPr lang="en-US" sz="2000" dirty="0" smtClean="0"/>
              <a:t> because likely preceded</a:t>
            </a:r>
          </a:p>
          <a:p>
            <a:pPr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/>
              <a:t>by failed private negotiations (Prevost &amp; Rao 00)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62057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US evidence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Recent US research shows that shareholder engagement has non-trivial governance benefits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 smtClean="0"/>
              <a:t>targets firms are </a:t>
            </a:r>
            <a:r>
              <a:rPr lang="en-US" sz="2000" u="sng" dirty="0"/>
              <a:t>poorly performing</a:t>
            </a:r>
            <a:r>
              <a:rPr lang="en-US" sz="2000" dirty="0"/>
              <a:t> (</a:t>
            </a:r>
            <a:r>
              <a:rPr lang="en-US" sz="2000" dirty="0" err="1"/>
              <a:t>Karpoff</a:t>
            </a:r>
            <a:r>
              <a:rPr lang="en-US" sz="2000" dirty="0"/>
              <a:t> et </a:t>
            </a:r>
            <a:r>
              <a:rPr lang="en-US" sz="2000" dirty="0" smtClean="0"/>
              <a:t>al </a:t>
            </a:r>
            <a:r>
              <a:rPr lang="en-US" sz="2000" dirty="0"/>
              <a:t>96; Carleton et </a:t>
            </a:r>
            <a:r>
              <a:rPr lang="en-US" sz="2000" dirty="0" smtClean="0"/>
              <a:t>al </a:t>
            </a:r>
            <a:r>
              <a:rPr lang="en-US" sz="2000" dirty="0"/>
              <a:t>98), </a:t>
            </a:r>
            <a:r>
              <a:rPr lang="en-US" sz="2000" u="sng" dirty="0" smtClean="0"/>
              <a:t>have </a:t>
            </a:r>
            <a:r>
              <a:rPr lang="en-US" sz="2000" u="sng" dirty="0"/>
              <a:t>poor governance structures</a:t>
            </a:r>
            <a:r>
              <a:rPr lang="en-US" sz="2000" dirty="0"/>
              <a:t> (Choi 01; </a:t>
            </a:r>
            <a:r>
              <a:rPr lang="en-US" sz="2000" dirty="0" err="1"/>
              <a:t>Akyol</a:t>
            </a:r>
            <a:r>
              <a:rPr lang="en-US" sz="2000" dirty="0"/>
              <a:t> &amp;</a:t>
            </a:r>
            <a:r>
              <a:rPr lang="en-US" sz="2000" dirty="0" smtClean="0"/>
              <a:t> </a:t>
            </a:r>
            <a:r>
              <a:rPr lang="en-US" sz="2000" dirty="0"/>
              <a:t>Carroll </a:t>
            </a:r>
            <a:r>
              <a:rPr lang="en-US" sz="2000" dirty="0" smtClean="0"/>
              <a:t>06; Renneboog &amp; Szilagyi 11)</a:t>
            </a:r>
            <a:endParaRPr lang="en-US" sz="2000" dirty="0"/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/>
              <a:t>firms implement passed shareholder proposals due to reputational penalties</a:t>
            </a:r>
            <a:r>
              <a:rPr lang="en-US" sz="2000" dirty="0"/>
              <a:t>, even though they are not binding (</a:t>
            </a:r>
            <a:r>
              <a:rPr lang="en-US" sz="2000" dirty="0" err="1"/>
              <a:t>Bizjak</a:t>
            </a:r>
            <a:r>
              <a:rPr lang="en-US" sz="2000" dirty="0"/>
              <a:t> &amp; Marquette 98; Thomas &amp; Martin 99; Thomas &amp; Cotter 07; </a:t>
            </a:r>
            <a:r>
              <a:rPr lang="en-US" sz="2000" dirty="0" err="1"/>
              <a:t>Ertimur</a:t>
            </a:r>
            <a:r>
              <a:rPr lang="en-US" sz="2000" dirty="0"/>
              <a:t> et al 10)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interventions are met with </a:t>
            </a:r>
            <a:r>
              <a:rPr lang="en-US" sz="2000" u="sng" dirty="0" smtClean="0"/>
              <a:t>increasing support and positive stock price effects</a:t>
            </a:r>
            <a:r>
              <a:rPr lang="en-US" sz="2000" dirty="0" smtClean="0"/>
              <a:t> (Greenwood &amp; </a:t>
            </a:r>
            <a:r>
              <a:rPr lang="en-US" sz="2000" dirty="0" err="1" smtClean="0"/>
              <a:t>Schor</a:t>
            </a:r>
            <a:r>
              <a:rPr lang="en-US" sz="2000" dirty="0" smtClean="0"/>
              <a:t> 09; Bradley et al 10; Renneboog &amp; Szilagyi 11; </a:t>
            </a:r>
            <a:r>
              <a:rPr lang="en-US" sz="2000" dirty="0" err="1" smtClean="0"/>
              <a:t>Cunat</a:t>
            </a:r>
            <a:r>
              <a:rPr lang="en-US" sz="2000" dirty="0" smtClean="0"/>
              <a:t> et al 12), </a:t>
            </a:r>
            <a:r>
              <a:rPr lang="en-US" sz="2000" u="sng" dirty="0" smtClean="0"/>
              <a:t>increased director turnover</a:t>
            </a:r>
            <a:r>
              <a:rPr lang="en-US" sz="2000" dirty="0" smtClean="0"/>
              <a:t> (</a:t>
            </a:r>
            <a:r>
              <a:rPr lang="en-US" sz="2000" dirty="0" err="1" smtClean="0"/>
              <a:t>Gow</a:t>
            </a:r>
            <a:r>
              <a:rPr lang="en-US" sz="2000" dirty="0" smtClean="0"/>
              <a:t> 14) and </a:t>
            </a:r>
            <a:r>
              <a:rPr lang="en-US" sz="2000" u="sng" dirty="0" smtClean="0"/>
              <a:t>takeovers</a:t>
            </a:r>
            <a:r>
              <a:rPr lang="en-US" sz="2000" dirty="0" smtClean="0"/>
              <a:t> (El-</a:t>
            </a:r>
            <a:r>
              <a:rPr lang="en-US" sz="2000" dirty="0" err="1" smtClean="0"/>
              <a:t>Khatib</a:t>
            </a:r>
            <a:r>
              <a:rPr lang="en-US" sz="2000" dirty="0" smtClean="0"/>
              <a:t> et al 15)</a:t>
            </a:r>
          </a:p>
          <a:p>
            <a:pPr lvl="1" indent="-228600">
              <a:spcBef>
                <a:spcPts val="0"/>
              </a:spcBef>
              <a:defRPr/>
            </a:pPr>
            <a:r>
              <a:rPr lang="en-US" sz="2000" dirty="0" smtClean="0"/>
              <a:t>and outcomes are generally stronger for poorly</a:t>
            </a:r>
          </a:p>
          <a:p>
            <a:pPr marL="741363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/>
              <a:t>performing targets with poor governance structures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81507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Non-US evidence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The pro-shareholder trend </a:t>
            </a:r>
            <a:r>
              <a:rPr lang="en-US" sz="2000" dirty="0" err="1" smtClean="0">
                <a:solidFill>
                  <a:srgbClr val="002060"/>
                </a:solidFill>
              </a:rPr>
              <a:t>ww</a:t>
            </a:r>
            <a:r>
              <a:rPr lang="en-US" sz="2000" dirty="0" smtClean="0">
                <a:solidFill>
                  <a:srgbClr val="002060"/>
                </a:solidFill>
              </a:rPr>
              <a:t> has been fed by positive US experience, yet </a:t>
            </a:r>
            <a:r>
              <a:rPr lang="en-US" sz="2000" u="sng" dirty="0" smtClean="0">
                <a:solidFill>
                  <a:srgbClr val="002060"/>
                </a:solidFill>
              </a:rPr>
              <a:t>non-US research is limited despite regulatory and institutional differences 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 smtClean="0"/>
              <a:t>mostly </a:t>
            </a:r>
            <a:r>
              <a:rPr lang="en-US" sz="2000" u="sng" dirty="0" err="1" smtClean="0"/>
              <a:t>descriptives</a:t>
            </a:r>
            <a:r>
              <a:rPr lang="en-US" sz="2000" u="sng" dirty="0" smtClean="0"/>
              <a:t> for European GMs</a:t>
            </a:r>
            <a:r>
              <a:rPr lang="en-US" sz="2000" dirty="0" smtClean="0"/>
              <a:t> (EC 06; Hewitt 11; </a:t>
            </a:r>
            <a:r>
              <a:rPr lang="en-US" sz="2000" dirty="0" err="1" smtClean="0"/>
              <a:t>Mallin</a:t>
            </a:r>
            <a:r>
              <a:rPr lang="en-US" sz="2000" dirty="0" smtClean="0"/>
              <a:t> 12)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some evidence on shareholder proposals for Europe (Cziraki et al 11), the UK (Buchanan et al 12; Filatotchev &amp; </a:t>
            </a:r>
            <a:r>
              <a:rPr lang="en-US" sz="2000" dirty="0" err="1" smtClean="0"/>
              <a:t>Dotsenko</a:t>
            </a:r>
            <a:r>
              <a:rPr lang="en-US" sz="2000" dirty="0" smtClean="0"/>
              <a:t> 13), the Netherlands (De Jong et al 12)</a:t>
            </a:r>
          </a:p>
          <a:p>
            <a:pPr lvl="1" indent="-22860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/>
              <a:t>other studies examine behind-the-scenes interventions only for the UK (</a:t>
            </a:r>
            <a:r>
              <a:rPr lang="en-US" sz="2000" dirty="0" err="1" smtClean="0"/>
              <a:t>Armour</a:t>
            </a:r>
            <a:r>
              <a:rPr lang="en-US" sz="2000" dirty="0" smtClean="0"/>
              <a:t> </a:t>
            </a:r>
            <a:r>
              <a:rPr lang="en-US" sz="2000" dirty="0"/>
              <a:t>08; </a:t>
            </a:r>
            <a:r>
              <a:rPr lang="en-US" sz="2000" dirty="0" err="1"/>
              <a:t>Becht</a:t>
            </a:r>
            <a:r>
              <a:rPr lang="en-US" sz="2000" dirty="0"/>
              <a:t> et al </a:t>
            </a:r>
            <a:r>
              <a:rPr lang="en-US" sz="2000" dirty="0" smtClean="0"/>
              <a:t>09), France (Girard </a:t>
            </a:r>
            <a:r>
              <a:rPr lang="en-US" sz="2000" dirty="0"/>
              <a:t>09</a:t>
            </a:r>
            <a:r>
              <a:rPr lang="en-US" sz="2000" dirty="0" smtClean="0"/>
              <a:t>)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 smtClean="0"/>
              <a:t>some evidence for Canada</a:t>
            </a:r>
            <a:r>
              <a:rPr lang="en-US" sz="2000" dirty="0" smtClean="0"/>
              <a:t> (</a:t>
            </a:r>
            <a:r>
              <a:rPr lang="en-US" sz="2000" dirty="0" err="1" smtClean="0"/>
              <a:t>Serret</a:t>
            </a:r>
            <a:r>
              <a:rPr lang="en-US" sz="2000" dirty="0" smtClean="0"/>
              <a:t> &amp; Berthelot 12), </a:t>
            </a:r>
            <a:r>
              <a:rPr lang="en-US" sz="2000" u="sng" dirty="0" smtClean="0"/>
              <a:t>Japan</a:t>
            </a:r>
            <a:r>
              <a:rPr lang="en-US" sz="2000" dirty="0" smtClean="0"/>
              <a:t> (Saito 12)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66603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Europe: “rational apathy” at general meetings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Hewitt (2011) shows that </a:t>
            </a:r>
            <a:r>
              <a:rPr lang="en-US" sz="2000" u="sng" dirty="0" smtClean="0">
                <a:solidFill>
                  <a:srgbClr val="002060"/>
                </a:solidFill>
              </a:rPr>
              <a:t>shareholder absenteeism remains a problem</a:t>
            </a:r>
            <a:r>
              <a:rPr lang="en-US" sz="2000" dirty="0" smtClean="0">
                <a:solidFill>
                  <a:srgbClr val="002060"/>
                </a:solidFill>
              </a:rPr>
              <a:t> in Continental Europe’s stakeholder-oriented governance regimes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average turnout 82% in the US, 68% in the UK</a:t>
            </a:r>
          </a:p>
          <a:p>
            <a:pPr indent="-22860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/>
              <a:t>Europe: turnout below 60% on average, and 17% of free float in France, 10% in Germany, 4% in Italy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This “rational apathy” of minority shareholders is typically attributed to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/>
              <a:t>c</a:t>
            </a:r>
            <a:r>
              <a:rPr lang="en-US" sz="2000" u="sng" dirty="0" smtClean="0"/>
              <a:t>oncentrated ownership</a:t>
            </a:r>
            <a:r>
              <a:rPr lang="en-US" sz="2000" dirty="0" smtClean="0"/>
              <a:t> (</a:t>
            </a:r>
            <a:r>
              <a:rPr lang="en-US" sz="2000" dirty="0" err="1" smtClean="0"/>
              <a:t>Becht</a:t>
            </a:r>
            <a:r>
              <a:rPr lang="en-US" sz="2000" dirty="0" smtClean="0"/>
              <a:t> &amp; Mayer 01, </a:t>
            </a:r>
            <a:r>
              <a:rPr lang="en-US" sz="2000" dirty="0" err="1" smtClean="0"/>
              <a:t>Faccio</a:t>
            </a:r>
            <a:r>
              <a:rPr lang="en-US" sz="2000" dirty="0" smtClean="0"/>
              <a:t> &amp; Lang 02) and effective control by families and banks (</a:t>
            </a:r>
            <a:r>
              <a:rPr lang="en-US" sz="2000" dirty="0" err="1" smtClean="0"/>
              <a:t>Barca</a:t>
            </a:r>
            <a:r>
              <a:rPr lang="en-US" sz="2000" dirty="0" smtClean="0"/>
              <a:t> &amp; </a:t>
            </a:r>
            <a:r>
              <a:rPr lang="en-US" sz="2000" dirty="0" err="1" smtClean="0"/>
              <a:t>Becht</a:t>
            </a:r>
            <a:r>
              <a:rPr lang="en-US" sz="2000" dirty="0" smtClean="0"/>
              <a:t> 01)</a:t>
            </a:r>
            <a:endParaRPr lang="en-US" sz="2000" dirty="0"/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 smtClean="0"/>
              <a:t>widespread use of control-enhancing mechanisms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p</a:t>
            </a:r>
            <a:r>
              <a:rPr lang="en-US" sz="2000" dirty="0" smtClean="0"/>
              <a:t>yramidal structures, cross-shareholdings, shareholder agreements, shares with multiple voting rights, ownership and voting right ceilings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 smtClean="0"/>
              <a:t>high costs of exercising participation and activism rights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p</a:t>
            </a:r>
            <a:r>
              <a:rPr lang="en-US" sz="2000" dirty="0" smtClean="0"/>
              <a:t>rocedural, information, decision making (OECD 07; </a:t>
            </a:r>
            <a:r>
              <a:rPr lang="en-US" sz="2000" dirty="0" err="1" smtClean="0"/>
              <a:t>Georgeson</a:t>
            </a:r>
            <a:r>
              <a:rPr lang="en-US" sz="2000" dirty="0" smtClean="0"/>
              <a:t> 08)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40% of equity holdings now cross-border, with double costs (EC 06)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593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en-US" dirty="0" smtClean="0"/>
              <a:t>Europe: Shareholder Rights Directive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u="sng" dirty="0" smtClean="0">
                <a:solidFill>
                  <a:srgbClr val="002060"/>
                </a:solidFill>
              </a:rPr>
              <a:t>Minimum statutory requirements to facilitate GM access and engagement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c</a:t>
            </a:r>
            <a:r>
              <a:rPr lang="en-US" sz="2000" dirty="0" smtClean="0"/>
              <a:t>ontroversial at the time, yet criticized for not going far enough (Davies et al 11; </a:t>
            </a:r>
            <a:r>
              <a:rPr lang="en-US" sz="2000" dirty="0" err="1" smtClean="0"/>
              <a:t>Masourous</a:t>
            </a:r>
            <a:r>
              <a:rPr lang="en-US" sz="2000" dirty="0" smtClean="0"/>
              <a:t> 10)</a:t>
            </a:r>
            <a:endParaRPr lang="en-US" sz="2000" dirty="0"/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p</a:t>
            </a:r>
            <a:r>
              <a:rPr lang="en-US" sz="2000" dirty="0" smtClean="0"/>
              <a:t>rovisions include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minimum notice 21 days, 14 if electronic voting permitted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internet publication of convocation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no share blocking, record date no more than 30 days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voting by post and electronic voting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no constraints on eligibility as proxy holder, easier appointment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right to ask </a:t>
            </a:r>
            <a:r>
              <a:rPr lang="en-US" sz="2000" dirty="0" smtClean="0"/>
              <a:t>questions and </a:t>
            </a:r>
            <a:r>
              <a:rPr lang="en-US" sz="2000" dirty="0"/>
              <a:t>management must answer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max 5% ownership prescribed for tabling shareholder proposals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v</a:t>
            </a:r>
            <a:r>
              <a:rPr lang="en-US" sz="2000" dirty="0" smtClean="0"/>
              <a:t>oting results on company website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38521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This paper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u="sng" dirty="0" smtClean="0">
                <a:solidFill>
                  <a:srgbClr val="002060"/>
                </a:solidFill>
              </a:rPr>
              <a:t>A comprehensive analysis of shareholder engagement at European GMs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42k management proposals, 329 shareholder proposals in 17 countries</a:t>
            </a:r>
          </a:p>
          <a:p>
            <a:pPr indent="-22860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in 2005-10, before SRD transposition to examine role of regulation</a:t>
            </a:r>
            <a:endParaRPr lang="en-US" sz="20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/>
              <a:t>We find that</a:t>
            </a:r>
          </a:p>
          <a:p>
            <a:pPr marL="347663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 smtClean="0"/>
              <a:t>engagement remains limited by “rational apathy” but it is well-placed</a:t>
            </a:r>
          </a:p>
          <a:p>
            <a:pPr lvl="1" indent="-228600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2000" dirty="0" smtClean="0"/>
              <a:t>dissent over </a:t>
            </a:r>
            <a:r>
              <a:rPr lang="en-US" sz="2000" dirty="0" err="1" smtClean="0"/>
              <a:t>mgmt</a:t>
            </a:r>
            <a:r>
              <a:rPr lang="en-US" sz="2000" dirty="0" smtClean="0"/>
              <a:t> proposals on antitakeover devices, compensation</a:t>
            </a:r>
          </a:p>
          <a:p>
            <a:pPr lvl="1" indent="-228600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2000" dirty="0" smtClean="0"/>
              <a:t>shareholder proposals against large, poorly performing firms, most successful on anti-takeover devices</a:t>
            </a:r>
          </a:p>
          <a:p>
            <a:pPr lvl="1" indent="-228600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2000" dirty="0" smtClean="0"/>
              <a:t>GMs where shareholder proposals are presented have negative stock price effects, but more positive when proposal is well-placed</a:t>
            </a:r>
          </a:p>
          <a:p>
            <a:pPr indent="-223838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critical evidence that national regulation matters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 smtClean="0"/>
              <a:t>pro-shareholder regulation key in galvanizing shareholders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u="sng" dirty="0" smtClean="0"/>
              <a:t>firm engagement most relevant when country-level inefficiencies</a:t>
            </a:r>
            <a:endParaRPr lang="en-US" sz="2000" i="1" u="sng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8</a:t>
            </a:fld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82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Sample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8788" y="1600200"/>
            <a:ext cx="8685212" cy="52578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42,170 management proposals from 3,484 general meetings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average 96.3%, median 99.3% votes in favor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only 255 failed to pass, but 215 from 2008-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s</a:t>
            </a:r>
            <a:r>
              <a:rPr lang="en-US" sz="2000" dirty="0" smtClean="0"/>
              <a:t>upport lower when shareholder proposal, dissent at previous meeting</a:t>
            </a:r>
          </a:p>
          <a:p>
            <a:pPr indent="-228600">
              <a:spcBef>
                <a:spcPts val="0"/>
              </a:spcBef>
              <a:spcAft>
                <a:spcPts val="1800"/>
              </a:spcAft>
              <a:defRPr/>
            </a:pPr>
            <a:r>
              <a:rPr lang="en-US" sz="2000" dirty="0"/>
              <a:t>m</a:t>
            </a:r>
            <a:r>
              <a:rPr lang="en-US" sz="2000" dirty="0" smtClean="0"/>
              <a:t>ost dissent over antitakeover devices, compensation, social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2000" dirty="0" smtClean="0">
                <a:solidFill>
                  <a:srgbClr val="002060"/>
                </a:solidFill>
              </a:rPr>
              <a:t>329 shareholder proposals from 136 meetings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0.3% of meetings targeted in 2005 but 4.7% in 2010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most in Portugal, Scandinavia, none in Greece, Luxembourg, Spain </a:t>
            </a:r>
          </a:p>
          <a:p>
            <a:pPr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/>
              <a:t>a</a:t>
            </a:r>
            <a:r>
              <a:rPr lang="en-US" sz="2000" dirty="0" smtClean="0"/>
              <a:t>verage 35.3%, median 23.7% votes in favor; substantial variation</a:t>
            </a:r>
          </a:p>
          <a:p>
            <a:pPr lvl="1" indent="-228600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 smtClean="0"/>
              <a:t>most support for investment funds (proposals by government, controlling banks and companies are non-hostile)</a:t>
            </a:r>
          </a:p>
          <a:p>
            <a:pPr lvl="1" indent="-228600">
              <a:spcBef>
                <a:spcPts val="0"/>
              </a:spcBef>
              <a:defRPr/>
            </a:pPr>
            <a:r>
              <a:rPr lang="en-US" sz="2000" dirty="0" smtClean="0"/>
              <a:t>most support for removal of antitakeover devices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8321D-4335-1F42-BE5C-D0AB5FBF82FE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2" descr="http://ceubusiness.org/projectSetup/images/ceu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37" y="5786437"/>
            <a:ext cx="1704975" cy="90487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14493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CEU_PPT_template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CEU_PPT_template_2.potx</Template>
  <TotalTime>4826</TotalTime>
  <Words>2557</Words>
  <Application>Microsoft Office PowerPoint</Application>
  <PresentationFormat>On-screen Show (4:3)</PresentationFormat>
  <Paragraphs>1232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Times New Roman</vt:lpstr>
      <vt:lpstr>CEU_PPT_template_2</vt:lpstr>
      <vt:lpstr>Custom Design</vt:lpstr>
      <vt:lpstr>Shareholder Engagement at European General Meetings</vt:lpstr>
      <vt:lpstr>Pro-shareholder regulatory trend ww post-crisis</vt:lpstr>
      <vt:lpstr>Ongoing debate on shareholder engagement</vt:lpstr>
      <vt:lpstr>US evidence</vt:lpstr>
      <vt:lpstr>Non-US evidence</vt:lpstr>
      <vt:lpstr>Europe: “rational apathy” at general meetings</vt:lpstr>
      <vt:lpstr>Europe: Shareholder Rights Directive</vt:lpstr>
      <vt:lpstr>This paper</vt:lpstr>
      <vt:lpstr>Sample</vt:lpstr>
      <vt:lpstr>CARs [-1,+1] around general meetings</vt:lpstr>
      <vt:lpstr>Target selection for shareholder proposals</vt:lpstr>
      <vt:lpstr>A. Management proposals</vt:lpstr>
      <vt:lpstr>A. Management proposals – voting outcomes</vt:lpstr>
      <vt:lpstr>B. Shareholder proposals - Heckman</vt:lpstr>
      <vt:lpstr>B. Shareholder proposals - Heckman</vt:lpstr>
      <vt:lpstr>B. Shareholder proposals - Heckman</vt:lpstr>
      <vt:lpstr>Conclusion</vt:lpstr>
      <vt:lpstr>Country-level shareholder rights and governance</vt:lpstr>
      <vt:lpstr>Voting results</vt:lpstr>
      <vt:lpstr>Voting results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Szilagyi</dc:creator>
  <cp:lastModifiedBy>Peter Szilagyi</cp:lastModifiedBy>
  <cp:revision>445</cp:revision>
  <cp:lastPrinted>2014-05-16T11:42:53Z</cp:lastPrinted>
  <dcterms:created xsi:type="dcterms:W3CDTF">2013-12-17T13:49:44Z</dcterms:created>
  <dcterms:modified xsi:type="dcterms:W3CDTF">2015-12-30T13:01:43Z</dcterms:modified>
</cp:coreProperties>
</file>