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8" r:id="rId9"/>
    <p:sldId id="264" r:id="rId10"/>
    <p:sldId id="277" r:id="rId11"/>
    <p:sldId id="278" r:id="rId12"/>
    <p:sldId id="266" r:id="rId13"/>
    <p:sldId id="268" r:id="rId14"/>
    <p:sldId id="267" r:id="rId15"/>
    <p:sldId id="269" r:id="rId16"/>
    <p:sldId id="272" r:id="rId17"/>
    <p:sldId id="271" r:id="rId18"/>
    <p:sldId id="270" r:id="rId19"/>
    <p:sldId id="274" r:id="rId20"/>
    <p:sldId id="282" r:id="rId21"/>
    <p:sldId id="287" r:id="rId22"/>
    <p:sldId id="276" r:id="rId23"/>
    <p:sldId id="286" r:id="rId24"/>
    <p:sldId id="284" r:id="rId25"/>
    <p:sldId id="279" r:id="rId26"/>
    <p:sldId id="280" r:id="rId27"/>
    <p:sldId id="281" r:id="rId28"/>
  </p:sldIdLst>
  <p:sldSz cx="9144000" cy="6858000" type="screen4x3"/>
  <p:notesSz cx="4610100" cy="3460750"/>
  <p:defaultTextStyle>
    <a:defPPr>
      <a:defRPr lang="de-DE"/>
    </a:defPPr>
    <a:lvl1pPr marL="0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9335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18671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28006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37342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46677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56013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65348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74684" algn="l" defTabSz="161867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5222" autoAdjust="0"/>
  </p:normalViewPr>
  <p:slideViewPr>
    <p:cSldViewPr>
      <p:cViewPr varScale="1">
        <p:scale>
          <a:sx n="90" d="100"/>
          <a:sy n="90" d="100"/>
        </p:scale>
        <p:origin x="-1808" y="-112"/>
      </p:cViewPr>
      <p:guideLst>
        <p:guide orient="horz" pos="5707"/>
        <p:guide pos="4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D91F-8B33-604C-8A28-B8135856A735}" type="datetime1">
              <a:rPr lang="en-US" smtClean="0"/>
              <a:pPr/>
              <a:t>03/01/16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2AC4-54FA-9548-830B-910E7808BBE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944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F8DC-C99B-AD43-910A-30E3EF05305E}" type="datetime1">
              <a:rPr lang="en-US" smtClean="0"/>
              <a:pPr/>
              <a:t>03/01/16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260350"/>
            <a:ext cx="1730375" cy="129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C6C8-48A3-7741-A9FF-3DD80FA8C3C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48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9335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18671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28006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37342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46677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56013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65348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74684" algn="l" defTabSz="8093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39863" y="260350"/>
            <a:ext cx="1730375" cy="129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C6C8-48A3-7741-A9FF-3DD80FA8C3C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47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8093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0" dirty="0" smtClean="0">
                <a:solidFill>
                  <a:srgbClr val="FF0000"/>
                </a:solidFill>
                <a:cs typeface="Calibri"/>
              </a:rPr>
              <a:t>Exploit variation in operations against civilians at </a:t>
            </a:r>
            <a:r>
              <a:rPr lang="en-GB" sz="2400" i="1" kern="0" dirty="0" smtClean="0">
                <a:solidFill>
                  <a:srgbClr val="FF0000"/>
                </a:solidFill>
                <a:cs typeface="Calibri"/>
              </a:rPr>
              <a:t>army</a:t>
            </a:r>
            <a:r>
              <a:rPr lang="en-GB" sz="2400" kern="0" dirty="0" smtClean="0">
                <a:solidFill>
                  <a:srgbClr val="FF0000"/>
                </a:solidFill>
                <a:cs typeface="Calibri"/>
              </a:rPr>
              <a:t> level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C6C8-48A3-7741-A9FF-3DD80FA8C3C6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7"/>
          </p:nvPr>
        </p:nvSpPr>
        <p:spPr>
          <a:xfrm>
            <a:off x="7745951" y="6449038"/>
            <a:ext cx="12686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pPr marL="106787"/>
            <a:fld id="{81D60167-4931-47E6-BA6A-407CBD079E47}" type="slidenum">
              <a:rPr lang="de-DE" spc="-53" smtClean="0"/>
              <a:pPr marL="106787"/>
              <a:t>‹Nr.›</a:t>
            </a:fld>
            <a:r>
              <a:rPr lang="de-DE" spc="-150" dirty="0" smtClean="0"/>
              <a:t> </a:t>
            </a:r>
            <a:r>
              <a:rPr lang="de-DE" spc="-71" dirty="0" smtClean="0"/>
              <a:t>/</a:t>
            </a:r>
            <a:r>
              <a:rPr lang="de-DE" spc="-150" dirty="0" smtClean="0"/>
              <a:t> </a:t>
            </a:r>
            <a:r>
              <a:rPr lang="de-DE" spc="-53" dirty="0" smtClean="0"/>
              <a:t>19</a:t>
            </a:r>
            <a:endParaRPr lang="de-DE" spc="-53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45951" y="6449038"/>
            <a:ext cx="12686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lnSpc>
                <a:spcPct val="100000"/>
              </a:lnSpc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pPr marL="106787"/>
            <a:fld id="{81D60167-4931-47E6-BA6A-407CBD079E47}" type="slidenum">
              <a:rPr lang="de-DE" spc="-53" smtClean="0"/>
              <a:pPr marL="106787"/>
              <a:t>‹Nr.›</a:t>
            </a:fld>
            <a:r>
              <a:rPr lang="de-DE" spc="-150" dirty="0" smtClean="0"/>
              <a:t> </a:t>
            </a:r>
            <a:r>
              <a:rPr lang="de-DE" spc="-71" dirty="0" smtClean="0"/>
              <a:t>/</a:t>
            </a:r>
            <a:r>
              <a:rPr lang="de-DE" spc="-150" dirty="0" smtClean="0"/>
              <a:t> </a:t>
            </a:r>
            <a:r>
              <a:rPr lang="de-DE" spc="-53" dirty="0" smtClean="0"/>
              <a:t>19</a:t>
            </a:r>
            <a:endParaRPr lang="de-DE" spc="-5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09335">
        <a:defRPr>
          <a:latin typeface="+mn-lt"/>
          <a:ea typeface="+mn-ea"/>
          <a:cs typeface="+mn-cs"/>
        </a:defRPr>
      </a:lvl2pPr>
      <a:lvl3pPr marL="1618671">
        <a:defRPr>
          <a:latin typeface="+mn-lt"/>
          <a:ea typeface="+mn-ea"/>
          <a:cs typeface="+mn-cs"/>
        </a:defRPr>
      </a:lvl3pPr>
      <a:lvl4pPr marL="2428006">
        <a:defRPr>
          <a:latin typeface="+mn-lt"/>
          <a:ea typeface="+mn-ea"/>
          <a:cs typeface="+mn-cs"/>
        </a:defRPr>
      </a:lvl4pPr>
      <a:lvl5pPr marL="3237342">
        <a:defRPr>
          <a:latin typeface="+mn-lt"/>
          <a:ea typeface="+mn-ea"/>
          <a:cs typeface="+mn-cs"/>
        </a:defRPr>
      </a:lvl5pPr>
      <a:lvl6pPr marL="4046677">
        <a:defRPr>
          <a:latin typeface="+mn-lt"/>
          <a:ea typeface="+mn-ea"/>
          <a:cs typeface="+mn-cs"/>
        </a:defRPr>
      </a:lvl6pPr>
      <a:lvl7pPr marL="4856013">
        <a:defRPr>
          <a:latin typeface="+mn-lt"/>
          <a:ea typeface="+mn-ea"/>
          <a:cs typeface="+mn-cs"/>
        </a:defRPr>
      </a:lvl7pPr>
      <a:lvl8pPr marL="5665348">
        <a:defRPr>
          <a:latin typeface="+mn-lt"/>
          <a:ea typeface="+mn-ea"/>
          <a:cs typeface="+mn-cs"/>
        </a:defRPr>
      </a:lvl8pPr>
      <a:lvl9pPr marL="647468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09335">
        <a:defRPr>
          <a:latin typeface="+mn-lt"/>
          <a:ea typeface="+mn-ea"/>
          <a:cs typeface="+mn-cs"/>
        </a:defRPr>
      </a:lvl2pPr>
      <a:lvl3pPr marL="1618671">
        <a:defRPr>
          <a:latin typeface="+mn-lt"/>
          <a:ea typeface="+mn-ea"/>
          <a:cs typeface="+mn-cs"/>
        </a:defRPr>
      </a:lvl3pPr>
      <a:lvl4pPr marL="2428006">
        <a:defRPr>
          <a:latin typeface="+mn-lt"/>
          <a:ea typeface="+mn-ea"/>
          <a:cs typeface="+mn-cs"/>
        </a:defRPr>
      </a:lvl4pPr>
      <a:lvl5pPr marL="3237342">
        <a:defRPr>
          <a:latin typeface="+mn-lt"/>
          <a:ea typeface="+mn-ea"/>
          <a:cs typeface="+mn-cs"/>
        </a:defRPr>
      </a:lvl5pPr>
      <a:lvl6pPr marL="4046677">
        <a:defRPr>
          <a:latin typeface="+mn-lt"/>
          <a:ea typeface="+mn-ea"/>
          <a:cs typeface="+mn-cs"/>
        </a:defRPr>
      </a:lvl6pPr>
      <a:lvl7pPr marL="4856013">
        <a:defRPr>
          <a:latin typeface="+mn-lt"/>
          <a:ea typeface="+mn-ea"/>
          <a:cs typeface="+mn-cs"/>
        </a:defRPr>
      </a:lvl7pPr>
      <a:lvl8pPr marL="5665348">
        <a:defRPr>
          <a:latin typeface="+mn-lt"/>
          <a:ea typeface="+mn-ea"/>
          <a:cs typeface="+mn-cs"/>
        </a:defRPr>
      </a:lvl8pPr>
      <a:lvl9pPr marL="647468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" Target="slide2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3488" y="1085782"/>
            <a:ext cx="7664712" cy="481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993" algn="ctr"/>
            <a:r>
              <a:rPr lang="en-US" b="1" kern="0" dirty="0">
                <a:latin typeface="+mj-lt"/>
                <a:cs typeface="Arial"/>
              </a:rPr>
              <a:t>The War at Home:</a:t>
            </a:r>
            <a:br>
              <a:rPr lang="en-US" b="1" kern="0" dirty="0">
                <a:latin typeface="+mj-lt"/>
                <a:cs typeface="Arial"/>
              </a:rPr>
            </a:br>
            <a:r>
              <a:rPr lang="en-US" b="1" kern="0" dirty="0">
                <a:latin typeface="+mj-lt"/>
                <a:cs typeface="Arial"/>
              </a:rPr>
              <a:t>Military Service and Domestic </a:t>
            </a:r>
            <a:r>
              <a:rPr lang="en-US" b="1" kern="0" dirty="0" smtClean="0">
                <a:latin typeface="+mj-lt"/>
                <a:cs typeface="Arial"/>
              </a:rPr>
              <a:t>Violence</a:t>
            </a:r>
          </a:p>
          <a:p>
            <a:pPr marR="8993" algn="ctr"/>
            <a:endParaRPr lang="en-US" b="1" i="1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marR="8993" algn="ctr"/>
            <a:r>
              <a:rPr lang="en-US" sz="1900" b="1" kern="0" dirty="0">
                <a:solidFill>
                  <a:srgbClr val="0000FF"/>
                </a:solidFill>
                <a:latin typeface="Arial"/>
                <a:cs typeface="Arial"/>
              </a:rPr>
              <a:t>- work in progress -</a:t>
            </a:r>
          </a:p>
          <a:p>
            <a:pPr algn="ctr"/>
            <a:endParaRPr lang="en-US" sz="1900" b="1" kern="0" dirty="0">
              <a:latin typeface="+mj-lt"/>
              <a:cs typeface="Arial"/>
            </a:endParaRPr>
          </a:p>
          <a:p>
            <a:pPr algn="ctr"/>
            <a:endParaRPr lang="en-US" sz="1900" kern="0" dirty="0">
              <a:latin typeface="+mj-lt"/>
              <a:cs typeface="Arial"/>
            </a:endParaRPr>
          </a:p>
          <a:p>
            <a:pPr algn="ctr"/>
            <a:endParaRPr lang="en-US" sz="1900" kern="0" dirty="0">
              <a:latin typeface="+mj-lt"/>
              <a:cs typeface="Arial"/>
            </a:endParaRPr>
          </a:p>
          <a:p>
            <a:pPr algn="ctr"/>
            <a:r>
              <a:rPr lang="en-US" sz="2400" kern="0" dirty="0" smtClean="0">
                <a:latin typeface="+mj-lt"/>
                <a:cs typeface="Arial"/>
              </a:rPr>
              <a:t>Tilman </a:t>
            </a:r>
            <a:r>
              <a:rPr lang="en-US" sz="2400" kern="0" dirty="0">
                <a:latin typeface="+mj-lt"/>
                <a:cs typeface="Arial"/>
              </a:rPr>
              <a:t>Brück and Wolfgang </a:t>
            </a:r>
            <a:r>
              <a:rPr lang="en-US" sz="2400" kern="0" dirty="0" smtClean="0">
                <a:latin typeface="+mj-lt"/>
                <a:cs typeface="Arial"/>
              </a:rPr>
              <a:t>Stojetz</a:t>
            </a:r>
            <a:endParaRPr lang="en-US" sz="2400" kern="0" dirty="0">
              <a:latin typeface="+mj-lt"/>
              <a:cs typeface="Arial"/>
            </a:endParaRPr>
          </a:p>
          <a:p>
            <a:pPr marR="47211" algn="ctr">
              <a:spcBef>
                <a:spcPts val="823"/>
              </a:spcBef>
            </a:pPr>
            <a:r>
              <a:rPr lang="en-US" sz="2400" i="1" kern="0" dirty="0">
                <a:latin typeface="+mj-lt"/>
                <a:cs typeface="Arial"/>
              </a:rPr>
              <a:t>brueck@igzev.de</a:t>
            </a:r>
          </a:p>
          <a:p>
            <a:pPr algn="ctr">
              <a:lnSpc>
                <a:spcPct val="100000"/>
              </a:lnSpc>
            </a:pPr>
            <a:endParaRPr lang="en-US" sz="2400" kern="0" dirty="0">
              <a:latin typeface="+mj-lt"/>
              <a:cs typeface="Arial"/>
            </a:endParaRPr>
          </a:p>
          <a:p>
            <a:pPr marR="47211" algn="ctr">
              <a:spcBef>
                <a:spcPts val="823"/>
              </a:spcBef>
            </a:pPr>
            <a:r>
              <a:rPr lang="en-US" sz="2400" kern="0" dirty="0" smtClean="0">
                <a:latin typeface="+mj-lt"/>
                <a:cs typeface="Arial"/>
              </a:rPr>
              <a:t>San Francisco</a:t>
            </a:r>
            <a:endParaRPr lang="en-US" sz="2400" kern="0" dirty="0">
              <a:latin typeface="+mj-lt"/>
              <a:cs typeface="Arial"/>
            </a:endParaRPr>
          </a:p>
          <a:p>
            <a:pPr marR="47211" algn="ctr">
              <a:spcBef>
                <a:spcPts val="823"/>
              </a:spcBef>
            </a:pPr>
            <a:r>
              <a:rPr lang="en-US" sz="2400" kern="0" dirty="0">
                <a:latin typeface="+mj-lt"/>
                <a:cs typeface="Arial"/>
              </a:rPr>
              <a:t>3 January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06966" y="960649"/>
            <a:ext cx="8532234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kern="0" dirty="0">
                <a:cs typeface="Arial"/>
              </a:rPr>
              <a:t>No </a:t>
            </a:r>
            <a:r>
              <a:rPr lang="en-GB" sz="2800" b="1" kern="0" dirty="0" smtClean="0">
                <a:cs typeface="Arial"/>
              </a:rPr>
              <a:t>diff. in background between gov’t and </a:t>
            </a:r>
            <a:r>
              <a:rPr lang="en-GB" sz="2800" b="1" kern="0" dirty="0">
                <a:cs typeface="Arial"/>
              </a:rPr>
              <a:t>rebel </a:t>
            </a:r>
            <a:r>
              <a:rPr lang="en-GB" sz="2800" b="1" u="sng" kern="0" dirty="0" smtClean="0">
                <a:cs typeface="Arial"/>
              </a:rPr>
              <a:t>soldiers</a:t>
            </a:r>
          </a:p>
          <a:p>
            <a:pPr marL="22482"/>
            <a:endParaRPr lang="en-GB" sz="1900" kern="0" dirty="0" smtClean="0">
              <a:latin typeface="+mj-lt"/>
              <a:cs typeface="Arial"/>
            </a:endParaRPr>
          </a:p>
          <a:p>
            <a:pPr marL="22482"/>
            <a:r>
              <a:rPr lang="en-GB" sz="1900" kern="0" dirty="0" smtClean="0">
                <a:latin typeface="+mj-lt"/>
                <a:cs typeface="Arial"/>
              </a:rPr>
              <a:t>Cause: No systematic targeting (conscription)</a:t>
            </a:r>
            <a:endParaRPr lang="en-GB" sz="1900" kern="0" dirty="0">
              <a:latin typeface="+mj-lt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39609" y="2877424"/>
            <a:ext cx="715398" cy="3585033"/>
          </a:xfrm>
          <a:custGeom>
            <a:avLst/>
            <a:gdLst/>
            <a:ahLst/>
            <a:cxnLst/>
            <a:rect l="l" t="t" r="r" b="b"/>
            <a:pathLst>
              <a:path w="360680" h="1809114">
                <a:moveTo>
                  <a:pt x="0" y="1808587"/>
                </a:moveTo>
                <a:lnTo>
                  <a:pt x="360570" y="1808587"/>
                </a:lnTo>
                <a:lnTo>
                  <a:pt x="360570" y="0"/>
                </a:lnTo>
                <a:lnTo>
                  <a:pt x="0" y="0"/>
                </a:lnTo>
                <a:lnTo>
                  <a:pt x="0" y="1808587"/>
                </a:lnTo>
                <a:close/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9609" y="3026764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9609" y="33254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9609" y="3624127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9609" y="3922809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9609" y="422149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9609" y="452017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09" y="481885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9609" y="51173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9609" y="541602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9609" y="5714708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9609" y="6013391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9609" y="6312073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7199" y="2877424"/>
            <a:ext cx="0" cy="3585033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8587"/>
                </a:moveTo>
                <a:lnTo>
                  <a:pt x="0" y="0"/>
                </a:lnTo>
              </a:path>
            </a:pathLst>
          </a:custGeom>
          <a:ln w="543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2414" y="2877424"/>
            <a:ext cx="715398" cy="3585033"/>
          </a:xfrm>
          <a:custGeom>
            <a:avLst/>
            <a:gdLst/>
            <a:ahLst/>
            <a:cxnLst/>
            <a:rect l="l" t="t" r="r" b="b"/>
            <a:pathLst>
              <a:path w="360680" h="1809114">
                <a:moveTo>
                  <a:pt x="0" y="1808587"/>
                </a:moveTo>
                <a:lnTo>
                  <a:pt x="360570" y="1808587"/>
                </a:lnTo>
                <a:lnTo>
                  <a:pt x="360570" y="0"/>
                </a:lnTo>
                <a:lnTo>
                  <a:pt x="0" y="0"/>
                </a:lnTo>
                <a:lnTo>
                  <a:pt x="0" y="1808587"/>
                </a:lnTo>
                <a:close/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2414" y="3026764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414" y="33254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62414" y="3624127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2414" y="3922809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62414" y="422149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62414" y="452017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62414" y="481885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2414" y="51173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62414" y="541602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2414" y="5714708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2414" y="6013391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2414" y="6312073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11324" y="2877424"/>
            <a:ext cx="0" cy="3585033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8587"/>
                </a:moveTo>
                <a:lnTo>
                  <a:pt x="0" y="0"/>
                </a:lnTo>
              </a:path>
            </a:pathLst>
          </a:custGeom>
          <a:ln w="543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5217" y="2877424"/>
            <a:ext cx="715398" cy="3585033"/>
          </a:xfrm>
          <a:custGeom>
            <a:avLst/>
            <a:gdLst/>
            <a:ahLst/>
            <a:cxnLst/>
            <a:rect l="l" t="t" r="r" b="b"/>
            <a:pathLst>
              <a:path w="360680" h="1809114">
                <a:moveTo>
                  <a:pt x="0" y="1808587"/>
                </a:moveTo>
                <a:lnTo>
                  <a:pt x="360570" y="1808587"/>
                </a:lnTo>
                <a:lnTo>
                  <a:pt x="360570" y="0"/>
                </a:lnTo>
                <a:lnTo>
                  <a:pt x="0" y="0"/>
                </a:lnTo>
                <a:lnTo>
                  <a:pt x="0" y="1808587"/>
                </a:lnTo>
                <a:close/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5217" y="3026764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5217" y="33254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85217" y="3624127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85217" y="3922809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85217" y="422149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85217" y="452017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85217" y="481885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85217" y="51173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85217" y="541602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85217" y="5714708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85217" y="6013391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85217" y="6312073"/>
            <a:ext cx="715398" cy="0"/>
          </a:xfrm>
          <a:custGeom>
            <a:avLst/>
            <a:gdLst/>
            <a:ahLst/>
            <a:cxnLst/>
            <a:rect l="l" t="t" r="r" b="b"/>
            <a:pathLst>
              <a:path w="360680">
                <a:moveTo>
                  <a:pt x="0" y="0"/>
                </a:moveTo>
                <a:lnTo>
                  <a:pt x="360570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42807" y="2877424"/>
            <a:ext cx="0" cy="3585033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8587"/>
                </a:moveTo>
                <a:lnTo>
                  <a:pt x="0" y="0"/>
                </a:lnTo>
              </a:path>
            </a:pathLst>
          </a:custGeom>
          <a:ln w="543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8215" y="2877424"/>
            <a:ext cx="715398" cy="3585033"/>
          </a:xfrm>
          <a:custGeom>
            <a:avLst/>
            <a:gdLst/>
            <a:ahLst/>
            <a:cxnLst/>
            <a:rect l="l" t="t" r="r" b="b"/>
            <a:pathLst>
              <a:path w="360679" h="1809114">
                <a:moveTo>
                  <a:pt x="0" y="1808587"/>
                </a:moveTo>
                <a:lnTo>
                  <a:pt x="360472" y="1808587"/>
                </a:lnTo>
                <a:lnTo>
                  <a:pt x="360472" y="0"/>
                </a:lnTo>
                <a:lnTo>
                  <a:pt x="0" y="0"/>
                </a:lnTo>
                <a:lnTo>
                  <a:pt x="0" y="1808587"/>
                </a:lnTo>
                <a:close/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08215" y="3026764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8215" y="33254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08215" y="3624127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08215" y="3922809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08215" y="422149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08215" y="452017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08215" y="481885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08215" y="51173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08215" y="541602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08215" y="5714708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08215" y="6013391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08215" y="6312073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65613" y="2877424"/>
            <a:ext cx="0" cy="3585033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8587"/>
                </a:moveTo>
                <a:lnTo>
                  <a:pt x="0" y="0"/>
                </a:lnTo>
              </a:path>
            </a:pathLst>
          </a:custGeom>
          <a:ln w="543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31020" y="2877424"/>
            <a:ext cx="715398" cy="3585033"/>
          </a:xfrm>
          <a:custGeom>
            <a:avLst/>
            <a:gdLst/>
            <a:ahLst/>
            <a:cxnLst/>
            <a:rect l="l" t="t" r="r" b="b"/>
            <a:pathLst>
              <a:path w="360679" h="1809114">
                <a:moveTo>
                  <a:pt x="0" y="1808587"/>
                </a:moveTo>
                <a:lnTo>
                  <a:pt x="360472" y="1808587"/>
                </a:lnTo>
                <a:lnTo>
                  <a:pt x="360472" y="0"/>
                </a:lnTo>
                <a:lnTo>
                  <a:pt x="0" y="0"/>
                </a:lnTo>
                <a:lnTo>
                  <a:pt x="0" y="1808587"/>
                </a:lnTo>
                <a:close/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31020" y="3026764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31020" y="33254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31020" y="3624127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31020" y="3922809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31020" y="422149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31020" y="4520172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31020" y="481885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31020" y="511734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31020" y="5416025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31020" y="5714708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31020" y="6013391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31020" y="6312073"/>
            <a:ext cx="715398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472" y="0"/>
                </a:lnTo>
              </a:path>
            </a:pathLst>
          </a:custGeom>
          <a:ln w="5431">
            <a:solidFill>
              <a:srgbClr val="EA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88418" y="2877424"/>
            <a:ext cx="0" cy="3585033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8587"/>
                </a:moveTo>
                <a:lnTo>
                  <a:pt x="0" y="0"/>
                </a:lnTo>
              </a:path>
            </a:pathLst>
          </a:custGeom>
          <a:ln w="543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81383" y="3026764"/>
            <a:ext cx="28967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48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65183" y="3325445"/>
            <a:ext cx="69273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617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17929" y="3624127"/>
            <a:ext cx="298502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334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76178" y="3922809"/>
            <a:ext cx="39045" cy="0"/>
          </a:xfrm>
          <a:custGeom>
            <a:avLst/>
            <a:gdLst/>
            <a:ahLst/>
            <a:cxnLst/>
            <a:rect l="l" t="t" r="r" b="b"/>
            <a:pathLst>
              <a:path w="19685">
                <a:moveTo>
                  <a:pt x="0" y="0"/>
                </a:moveTo>
                <a:lnTo>
                  <a:pt x="19642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89098" y="4221492"/>
            <a:ext cx="10076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5056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41652" y="4520172"/>
            <a:ext cx="64233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895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62278" y="4818855"/>
            <a:ext cx="394225" cy="0"/>
          </a:xfrm>
          <a:custGeom>
            <a:avLst/>
            <a:gdLst/>
            <a:ahLst/>
            <a:cxnLst/>
            <a:rect l="l" t="t" r="r" b="b"/>
            <a:pathLst>
              <a:path w="198755">
                <a:moveTo>
                  <a:pt x="0" y="0"/>
                </a:moveTo>
                <a:lnTo>
                  <a:pt x="198663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05867" y="5117345"/>
            <a:ext cx="410598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83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99411" y="5416025"/>
            <a:ext cx="158698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737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49174" y="5714708"/>
            <a:ext cx="18136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06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32484" y="6013391"/>
            <a:ext cx="219152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6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01728" y="6312073"/>
            <a:ext cx="185147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3254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68268" y="299959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40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72126" y="32982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39439" y="3596956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68075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68075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66725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66725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45702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745702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31814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31814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83505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83505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51101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51101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12436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12436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14456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14456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66725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66725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97630" y="3026764"/>
            <a:ext cx="2519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46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66771" y="3325445"/>
            <a:ext cx="94463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25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59533" y="3624127"/>
            <a:ext cx="439567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0" y="0"/>
                </a:moveTo>
                <a:lnTo>
                  <a:pt x="221320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04573" y="3922809"/>
            <a:ext cx="11336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4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05345" y="4221492"/>
            <a:ext cx="6298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1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55391" y="4520172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06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08613" y="4818855"/>
            <a:ext cx="332509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44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13242" y="5117345"/>
            <a:ext cx="423193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24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98495" y="5416025"/>
            <a:ext cx="1901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58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7350" y="5714708"/>
            <a:ext cx="171293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6155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14206" y="6013391"/>
            <a:ext cx="287167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92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27617" y="6312073"/>
            <a:ext cx="162476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585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82586" y="299959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40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86057" y="32982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51442" y="3596956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82393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82393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80850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80850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60597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0597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47096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47096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97244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97244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65806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5806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625211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25211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30317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30317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81043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81043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25063" y="3026764"/>
            <a:ext cx="30228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072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01535" y="3325445"/>
            <a:ext cx="74311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04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18984" y="3624127"/>
            <a:ext cx="357699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79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1786" y="3922809"/>
            <a:ext cx="44083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82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33744" y="4221492"/>
            <a:ext cx="11336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542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86297" y="4520172"/>
            <a:ext cx="71792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590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45883" y="4818855"/>
            <a:ext cx="312357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6947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95068" y="5117345"/>
            <a:ext cx="338807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5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27661" y="5416025"/>
            <a:ext cx="17885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55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84367" y="5714708"/>
            <a:ext cx="225449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9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90247" y="6013391"/>
            <a:ext cx="200261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83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43093" y="6312073"/>
            <a:ext cx="201521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30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12526" y="299959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40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10790" y="32982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469810" y="3596956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415999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415999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11756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11756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94204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94204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74146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74146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36829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436829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88996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88996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69039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69039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62764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62764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15806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15806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50376" y="3026764"/>
            <a:ext cx="31488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850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37262" y="3325445"/>
            <a:ext cx="78089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9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71684" y="3624127"/>
            <a:ext cx="372813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57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37261" y="3922809"/>
            <a:ext cx="45342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54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57898" y="4221492"/>
            <a:ext cx="12595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834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05438" y="4520172"/>
            <a:ext cx="74311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37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76789" y="4818855"/>
            <a:ext cx="321174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80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41107" y="5117345"/>
            <a:ext cx="348883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81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44293" y="5416025"/>
            <a:ext cx="183888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476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83835" y="5714708"/>
            <a:ext cx="207818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42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30022" y="6013391"/>
            <a:ext cx="209078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923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56640" y="6312073"/>
            <a:ext cx="207818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728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38610" y="299959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40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48253" y="32982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30226" y="3596956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32439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232439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36295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36295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15080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15080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09679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09679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88077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88077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08522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08522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59634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59634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06592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06592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33016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33016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71060" y="3026764"/>
            <a:ext cx="32747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142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48878" y="3325445"/>
            <a:ext cx="78089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85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976358" y="3624127"/>
            <a:ext cx="3803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0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63344" y="3922809"/>
            <a:ext cx="46602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240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079932" y="4221492"/>
            <a:ext cx="12595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3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31713" y="4520172"/>
            <a:ext cx="76830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215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86286" y="4818855"/>
            <a:ext cx="328731" cy="0"/>
          </a:xfrm>
          <a:custGeom>
            <a:avLst/>
            <a:gdLst/>
            <a:ahLst/>
            <a:cxnLst/>
            <a:rect l="l" t="t" r="r" b="b"/>
            <a:pathLst>
              <a:path w="165735">
                <a:moveTo>
                  <a:pt x="0" y="0"/>
                </a:moveTo>
                <a:lnTo>
                  <a:pt x="16560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58511" y="5117345"/>
            <a:ext cx="356440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701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56298" y="5416025"/>
            <a:ext cx="187666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29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26699" y="5714708"/>
            <a:ext cx="211597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187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53984" y="6013391"/>
            <a:ext cx="21285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56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78286" y="6312073"/>
            <a:ext cx="21285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256" y="0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59679" y="299959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40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60259" y="32982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38758" y="3596956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058908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058908" y="389544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058329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058329" y="419412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042128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042128" y="4492809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023033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4"/>
                </a:lnTo>
                <a:lnTo>
                  <a:pt x="0" y="21431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1"/>
                </a:lnTo>
                <a:lnTo>
                  <a:pt x="27616" y="6184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023033" y="4791492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4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4"/>
                </a:lnTo>
                <a:lnTo>
                  <a:pt x="27616" y="13808"/>
                </a:lnTo>
                <a:lnTo>
                  <a:pt x="27616" y="21431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1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009339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009339" y="509017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022069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022069" y="5388855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104619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104619" y="5687537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032869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032869" y="5986220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57172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21431" y="0"/>
                </a:moveTo>
                <a:lnTo>
                  <a:pt x="6184" y="0"/>
                </a:lnTo>
                <a:lnTo>
                  <a:pt x="0" y="6182"/>
                </a:lnTo>
                <a:lnTo>
                  <a:pt x="0" y="21433"/>
                </a:lnTo>
                <a:lnTo>
                  <a:pt x="6184" y="27616"/>
                </a:lnTo>
                <a:lnTo>
                  <a:pt x="21431" y="27616"/>
                </a:lnTo>
                <a:lnTo>
                  <a:pt x="27616" y="21433"/>
                </a:lnTo>
                <a:lnTo>
                  <a:pt x="27616" y="6182"/>
                </a:lnTo>
                <a:lnTo>
                  <a:pt x="21431" y="0"/>
                </a:lnTo>
                <a:close/>
              </a:path>
            </a:pathLst>
          </a:custGeom>
          <a:solidFill>
            <a:srgbClr val="194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057172" y="6284903"/>
            <a:ext cx="55418" cy="55368"/>
          </a:xfrm>
          <a:custGeom>
            <a:avLst/>
            <a:gdLst/>
            <a:ahLst/>
            <a:cxnLst/>
            <a:rect l="l" t="t" r="r" b="b"/>
            <a:pathLst>
              <a:path w="27939" h="27939">
                <a:moveTo>
                  <a:pt x="0" y="13808"/>
                </a:moveTo>
                <a:lnTo>
                  <a:pt x="0" y="6182"/>
                </a:lnTo>
                <a:lnTo>
                  <a:pt x="6184" y="0"/>
                </a:lnTo>
                <a:lnTo>
                  <a:pt x="13808" y="0"/>
                </a:lnTo>
                <a:lnTo>
                  <a:pt x="21431" y="0"/>
                </a:lnTo>
                <a:lnTo>
                  <a:pt x="27616" y="6182"/>
                </a:lnTo>
                <a:lnTo>
                  <a:pt x="27616" y="13808"/>
                </a:lnTo>
                <a:lnTo>
                  <a:pt x="27616" y="21433"/>
                </a:lnTo>
                <a:lnTo>
                  <a:pt x="21431" y="27616"/>
                </a:lnTo>
                <a:lnTo>
                  <a:pt x="13808" y="27616"/>
                </a:lnTo>
                <a:lnTo>
                  <a:pt x="6184" y="27616"/>
                </a:lnTo>
                <a:lnTo>
                  <a:pt x="0" y="21433"/>
                </a:lnTo>
                <a:lnTo>
                  <a:pt x="0" y="13808"/>
                </a:lnTo>
              </a:path>
            </a:pathLst>
          </a:custGeom>
          <a:ln w="5431">
            <a:solidFill>
              <a:srgbClr val="1946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439609" y="2877424"/>
            <a:ext cx="0" cy="3585033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8587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389847" y="3026764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389847" y="3325445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389847" y="3624127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389847" y="3922809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389847" y="4221492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389847" y="4520172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389847" y="4818855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389847" y="5117345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389847" y="5416025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389847" y="5714708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389847" y="6013391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389847" y="6312073"/>
            <a:ext cx="5038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088" y="0"/>
                </a:moveTo>
                <a:lnTo>
                  <a:pt x="0" y="0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304800" y="2892147"/>
            <a:ext cx="2952278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993" algn="r"/>
            <a:r>
              <a:rPr lang="en-GB" sz="1900" kern="0" dirty="0" smtClean="0">
                <a:cs typeface="Arial"/>
              </a:rPr>
              <a:t>Household</a:t>
            </a:r>
            <a:r>
              <a:rPr sz="1900" kern="0" dirty="0" smtClean="0">
                <a:cs typeface="Arial"/>
              </a:rPr>
              <a:t> </a:t>
            </a:r>
            <a:r>
              <a:rPr sz="1900" kern="0" dirty="0" smtClean="0">
                <a:cs typeface="Arial"/>
              </a:rPr>
              <a:t>size</a:t>
            </a:r>
            <a:r>
              <a:rPr lang="de-DE" sz="1900" kern="0" dirty="0" smtClean="0">
                <a:cs typeface="Arial"/>
              </a:rPr>
              <a:t/>
            </a:r>
            <a:br>
              <a:rPr lang="de-DE" sz="1900" kern="0" dirty="0" smtClean="0">
                <a:cs typeface="Arial"/>
              </a:rPr>
            </a:br>
            <a:r>
              <a:rPr sz="1900" kern="0" dirty="0" smtClean="0">
                <a:cs typeface="Arial"/>
              </a:rPr>
              <a:t>Number </a:t>
            </a:r>
            <a:r>
              <a:rPr sz="1900" kern="0" dirty="0">
                <a:cs typeface="Arial"/>
              </a:rPr>
              <a:t>of rooms</a:t>
            </a:r>
          </a:p>
          <a:p>
            <a:pPr marR="8993" algn="r"/>
            <a:r>
              <a:rPr sz="1900" kern="0" dirty="0">
                <a:cs typeface="Arial"/>
              </a:rPr>
              <a:t>Farmer(d</a:t>
            </a:r>
            <a:r>
              <a:rPr sz="1900" kern="0" dirty="0" smtClean="0">
                <a:cs typeface="Arial"/>
              </a:rPr>
              <a:t>)</a:t>
            </a:r>
            <a:r>
              <a:rPr lang="de-DE" sz="1900" kern="0" dirty="0">
                <a:cs typeface="Arial"/>
              </a:rPr>
              <a:t/>
            </a:r>
            <a:br>
              <a:rPr lang="de-DE" sz="1900" kern="0" dirty="0">
                <a:cs typeface="Arial"/>
              </a:rPr>
            </a:br>
            <a:r>
              <a:rPr sz="1900" kern="0" dirty="0" smtClean="0">
                <a:cs typeface="Arial"/>
              </a:rPr>
              <a:t>Land size</a:t>
            </a:r>
            <a:r>
              <a:rPr lang="de-DE" sz="1900" kern="0" dirty="0">
                <a:cs typeface="Arial"/>
              </a:rPr>
              <a:t/>
            </a:r>
            <a:br>
              <a:rPr lang="de-DE" sz="1900" kern="0" dirty="0">
                <a:cs typeface="Arial"/>
              </a:rPr>
            </a:br>
            <a:r>
              <a:rPr sz="1900" kern="0" dirty="0" smtClean="0">
                <a:cs typeface="Arial"/>
              </a:rPr>
              <a:t>Livestock</a:t>
            </a:r>
            <a:endParaRPr sz="1900" kern="0" dirty="0">
              <a:cs typeface="Arial"/>
            </a:endParaRPr>
          </a:p>
          <a:p>
            <a:pPr marR="8993" algn="r"/>
            <a:r>
              <a:rPr lang="de-DE" sz="1900" kern="0" dirty="0" smtClean="0">
                <a:cs typeface="Arial"/>
              </a:rPr>
              <a:t># </a:t>
            </a:r>
            <a:r>
              <a:rPr sz="1900" kern="0" dirty="0" smtClean="0">
                <a:cs typeface="Arial"/>
              </a:rPr>
              <a:t>HH </a:t>
            </a:r>
            <a:r>
              <a:rPr sz="1900" kern="0" dirty="0">
                <a:cs typeface="Arial"/>
              </a:rPr>
              <a:t>members had </a:t>
            </a:r>
            <a:r>
              <a:rPr sz="1900" kern="0" dirty="0" smtClean="0">
                <a:cs typeface="Arial"/>
              </a:rPr>
              <a:t>joined</a:t>
            </a:r>
            <a:r>
              <a:rPr lang="de-DE" sz="1900" kern="0" dirty="0" smtClean="0">
                <a:cs typeface="Arial"/>
              </a:rPr>
              <a:t> </a:t>
            </a:r>
            <a:r>
              <a:rPr sz="1900" kern="0" dirty="0" smtClean="0">
                <a:cs typeface="Arial"/>
              </a:rPr>
              <a:t>Church </a:t>
            </a:r>
            <a:r>
              <a:rPr sz="1900" kern="0" dirty="0">
                <a:cs typeface="Arial"/>
              </a:rPr>
              <a:t>= Catholic (d</a:t>
            </a:r>
            <a:r>
              <a:rPr sz="1900" kern="0" dirty="0" smtClean="0">
                <a:cs typeface="Arial"/>
              </a:rPr>
              <a:t>)</a:t>
            </a:r>
            <a:r>
              <a:rPr lang="de-DE" sz="1900" kern="0" dirty="0">
                <a:cs typeface="Arial"/>
              </a:rPr>
              <a:t/>
            </a:r>
            <a:br>
              <a:rPr lang="de-DE" sz="1900" kern="0" dirty="0">
                <a:cs typeface="Arial"/>
              </a:rPr>
            </a:br>
            <a:r>
              <a:rPr sz="1900" kern="0" dirty="0" smtClean="0">
                <a:cs typeface="Arial"/>
              </a:rPr>
              <a:t>Church </a:t>
            </a:r>
            <a:r>
              <a:rPr sz="1900" kern="0" dirty="0">
                <a:cs typeface="Arial"/>
              </a:rPr>
              <a:t>= IECA (d</a:t>
            </a:r>
            <a:r>
              <a:rPr sz="1900" kern="0" dirty="0" smtClean="0">
                <a:cs typeface="Arial"/>
              </a:rPr>
              <a:t>)</a:t>
            </a:r>
            <a:r>
              <a:rPr lang="de-DE" sz="1900" kern="0" dirty="0">
                <a:cs typeface="Times New Roman"/>
              </a:rPr>
              <a:t/>
            </a:r>
            <a:br>
              <a:rPr lang="de-DE" sz="1900" kern="0" dirty="0">
                <a:cs typeface="Times New Roman"/>
              </a:rPr>
            </a:br>
            <a:r>
              <a:rPr sz="1900" kern="0" dirty="0" smtClean="0">
                <a:cs typeface="Arial"/>
              </a:rPr>
              <a:t>Radio </a:t>
            </a:r>
            <a:r>
              <a:rPr sz="1900" kern="0" dirty="0">
                <a:cs typeface="Arial"/>
              </a:rPr>
              <a:t>(d</a:t>
            </a:r>
            <a:r>
              <a:rPr sz="1900" kern="0" dirty="0" smtClean="0">
                <a:cs typeface="Arial"/>
              </a:rPr>
              <a:t>)</a:t>
            </a:r>
            <a:r>
              <a:rPr lang="de-DE" sz="1900" kern="0" dirty="0" smtClean="0">
                <a:cs typeface="Arial"/>
              </a:rPr>
              <a:t/>
            </a:r>
            <a:br>
              <a:rPr lang="de-DE" sz="1900" kern="0" dirty="0" smtClean="0">
                <a:cs typeface="Arial"/>
              </a:rPr>
            </a:br>
            <a:r>
              <a:rPr sz="1900" kern="0" dirty="0" smtClean="0">
                <a:cs typeface="Arial"/>
              </a:rPr>
              <a:t>born </a:t>
            </a:r>
            <a:r>
              <a:rPr sz="1900" kern="0" dirty="0">
                <a:cs typeface="Arial"/>
              </a:rPr>
              <a:t>in this </a:t>
            </a:r>
            <a:r>
              <a:rPr sz="1900" kern="0" dirty="0" smtClean="0">
                <a:cs typeface="Arial"/>
              </a:rPr>
              <a:t>comuna</a:t>
            </a:r>
            <a:r>
              <a:rPr lang="de-DE" sz="1900" kern="0" dirty="0" smtClean="0">
                <a:cs typeface="Arial"/>
              </a:rPr>
              <a:t> (d)</a:t>
            </a:r>
            <a:r>
              <a:rPr lang="de-DE" sz="1900" kern="0" dirty="0">
                <a:cs typeface="Arial"/>
              </a:rPr>
              <a:t/>
            </a:r>
            <a:br>
              <a:rPr lang="de-DE" sz="1900" kern="0" dirty="0">
                <a:cs typeface="Arial"/>
              </a:rPr>
            </a:br>
            <a:r>
              <a:rPr sz="1900" kern="0" dirty="0" smtClean="0">
                <a:cs typeface="Arial"/>
              </a:rPr>
              <a:t>Father's </a:t>
            </a:r>
            <a:r>
              <a:rPr sz="1900" kern="0" dirty="0">
                <a:cs typeface="Arial"/>
              </a:rPr>
              <a:t>schooling (d</a:t>
            </a:r>
            <a:r>
              <a:rPr sz="1900" kern="0" dirty="0" smtClean="0">
                <a:cs typeface="Arial"/>
              </a:rPr>
              <a:t>)</a:t>
            </a:r>
            <a:r>
              <a:rPr lang="de-DE" sz="1900" kern="0" dirty="0">
                <a:cs typeface="Arial"/>
              </a:rPr>
              <a:t/>
            </a:r>
            <a:br>
              <a:rPr lang="de-DE" sz="1900" kern="0" dirty="0">
                <a:cs typeface="Arial"/>
              </a:rPr>
            </a:br>
            <a:r>
              <a:rPr sz="1900" kern="0" dirty="0" smtClean="0">
                <a:cs typeface="Arial"/>
              </a:rPr>
              <a:t>Mother's </a:t>
            </a:r>
            <a:r>
              <a:rPr sz="1900" kern="0" dirty="0">
                <a:cs typeface="Arial"/>
              </a:rPr>
              <a:t>schooling (d)</a:t>
            </a:r>
          </a:p>
        </p:txBody>
      </p:sp>
      <p:sp>
        <p:nvSpPr>
          <p:cNvPr id="257" name="object 257"/>
          <p:cNvSpPr/>
          <p:nvPr/>
        </p:nvSpPr>
        <p:spPr>
          <a:xfrm>
            <a:off x="3518688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657943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797199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936454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75710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3449831" y="6513095"/>
            <a:ext cx="68265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500" spc="-9" dirty="0">
                <a:latin typeface="Arial"/>
                <a:cs typeface="Arial"/>
              </a:rPr>
              <a:t>-.</a:t>
            </a:r>
            <a:r>
              <a:rPr sz="500" spc="-9" dirty="0" smtClean="0">
                <a:latin typeface="Arial"/>
                <a:cs typeface="Arial"/>
              </a:rPr>
              <a:t>2  -</a:t>
            </a:r>
            <a:r>
              <a:rPr sz="500" spc="-9" dirty="0">
                <a:latin typeface="Arial"/>
                <a:cs typeface="Arial"/>
              </a:rPr>
              <a:t>.</a:t>
            </a:r>
            <a:r>
              <a:rPr sz="500" spc="-9" dirty="0" smtClean="0">
                <a:latin typeface="Arial"/>
                <a:cs typeface="Arial"/>
              </a:rPr>
              <a:t>1    0    .</a:t>
            </a:r>
            <a:r>
              <a:rPr sz="500" spc="106" dirty="0" smtClean="0">
                <a:latin typeface="Arial"/>
                <a:cs typeface="Arial"/>
              </a:rPr>
              <a:t> </a:t>
            </a:r>
            <a:r>
              <a:rPr sz="500" spc="-9" dirty="0">
                <a:latin typeface="Arial"/>
                <a:cs typeface="Arial"/>
              </a:rPr>
              <a:t>.2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4341491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76504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611324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746337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881348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4272636" y="6513095"/>
            <a:ext cx="66627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500" spc="-9" dirty="0">
                <a:latin typeface="Arial"/>
                <a:cs typeface="Arial"/>
              </a:rPr>
              <a:t>-.</a:t>
            </a:r>
            <a:r>
              <a:rPr sz="500" spc="-9" dirty="0" smtClean="0">
                <a:latin typeface="Arial"/>
                <a:cs typeface="Arial"/>
              </a:rPr>
              <a:t>2  -</a:t>
            </a:r>
            <a:r>
              <a:rPr sz="500" spc="-9" dirty="0">
                <a:latin typeface="Arial"/>
                <a:cs typeface="Arial"/>
              </a:rPr>
              <a:t>.</a:t>
            </a:r>
            <a:r>
              <a:rPr sz="500" spc="-9" dirty="0" smtClean="0">
                <a:latin typeface="Arial"/>
                <a:cs typeface="Arial"/>
              </a:rPr>
              <a:t>1 </a:t>
            </a:r>
            <a:r>
              <a:rPr sz="500" spc="124" dirty="0" smtClean="0">
                <a:latin typeface="Arial"/>
                <a:cs typeface="Arial"/>
              </a:rPr>
              <a:t> </a:t>
            </a:r>
            <a:r>
              <a:rPr sz="500" spc="-9" dirty="0" smtClean="0">
                <a:latin typeface="Arial"/>
                <a:cs typeface="Arial"/>
              </a:rPr>
              <a:t>0    .1  </a:t>
            </a:r>
            <a:r>
              <a:rPr sz="500" spc="124" dirty="0" smtClean="0">
                <a:latin typeface="Arial"/>
                <a:cs typeface="Arial"/>
              </a:rPr>
              <a:t> </a:t>
            </a:r>
            <a:r>
              <a:rPr sz="500" spc="-9" dirty="0">
                <a:latin typeface="Arial"/>
                <a:cs typeface="Arial"/>
              </a:rPr>
              <a:t>.2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5164296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03552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42807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582065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721320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5095441" y="6513095"/>
            <a:ext cx="68265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500" spc="-9" dirty="0">
                <a:latin typeface="Arial"/>
                <a:cs typeface="Arial"/>
              </a:rPr>
              <a:t>-.</a:t>
            </a:r>
            <a:r>
              <a:rPr sz="500" spc="-9" dirty="0" smtClean="0">
                <a:latin typeface="Arial"/>
                <a:cs typeface="Arial"/>
              </a:rPr>
              <a:t>2  -</a:t>
            </a:r>
            <a:r>
              <a:rPr sz="500" spc="-9" dirty="0">
                <a:latin typeface="Arial"/>
                <a:cs typeface="Arial"/>
              </a:rPr>
              <a:t>.</a:t>
            </a:r>
            <a:r>
              <a:rPr sz="500" spc="-9" dirty="0" smtClean="0">
                <a:latin typeface="Arial"/>
                <a:cs typeface="Arial"/>
              </a:rPr>
              <a:t>1    0    .</a:t>
            </a:r>
            <a:r>
              <a:rPr sz="500" spc="-9" dirty="0">
                <a:latin typeface="Arial"/>
                <a:cs typeface="Arial"/>
              </a:rPr>
              <a:t>1  </a:t>
            </a:r>
            <a:r>
              <a:rPr sz="500" spc="106" dirty="0">
                <a:latin typeface="Arial"/>
                <a:cs typeface="Arial"/>
              </a:rPr>
              <a:t> </a:t>
            </a:r>
            <a:r>
              <a:rPr sz="500" spc="-9" dirty="0">
                <a:latin typeface="Arial"/>
                <a:cs typeface="Arial"/>
              </a:rPr>
              <a:t>.2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5987101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26357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65613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404868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44316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/>
          <p:nvPr/>
        </p:nvSpPr>
        <p:spPr>
          <a:xfrm>
            <a:off x="5918246" y="6513095"/>
            <a:ext cx="68265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500" spc="-9" dirty="0">
                <a:latin typeface="Arial"/>
                <a:cs typeface="Arial"/>
              </a:rPr>
              <a:t>-.2  -.1    0    .1  </a:t>
            </a:r>
            <a:r>
              <a:rPr sz="500" spc="106" dirty="0">
                <a:latin typeface="Arial"/>
                <a:cs typeface="Arial"/>
              </a:rPr>
              <a:t> </a:t>
            </a:r>
            <a:r>
              <a:rPr sz="500" spc="-9" dirty="0">
                <a:latin typeface="Arial"/>
                <a:cs typeface="Arial"/>
              </a:rPr>
              <a:t>.2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6809907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949162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088418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227866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367121" y="6461415"/>
            <a:ext cx="0" cy="50333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185"/>
                </a:lnTo>
              </a:path>
            </a:pathLst>
          </a:custGeom>
          <a:ln w="3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 txBox="1"/>
          <p:nvPr/>
        </p:nvSpPr>
        <p:spPr>
          <a:xfrm>
            <a:off x="6741050" y="6513095"/>
            <a:ext cx="68265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500" spc="-9" dirty="0">
                <a:latin typeface="Arial"/>
                <a:cs typeface="Arial"/>
              </a:rPr>
              <a:t>-.2  -.1    0    .1  </a:t>
            </a:r>
            <a:r>
              <a:rPr sz="500" spc="106" dirty="0">
                <a:latin typeface="Arial"/>
                <a:cs typeface="Arial"/>
              </a:rPr>
              <a:t> </a:t>
            </a:r>
            <a:r>
              <a:rPr sz="500" spc="-9" dirty="0">
                <a:latin typeface="Arial"/>
                <a:cs typeface="Arial"/>
              </a:rPr>
              <a:t>.2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3581400" y="6629400"/>
            <a:ext cx="38481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 algn="ctr"/>
            <a:r>
              <a:rPr sz="1200" spc="-9" dirty="0">
                <a:latin typeface="Arial"/>
                <a:cs typeface="Arial"/>
              </a:rPr>
              <a:t>Coefficients from multiple linear regression</a:t>
            </a:r>
            <a:r>
              <a:rPr sz="1200" spc="18" dirty="0">
                <a:latin typeface="Arial"/>
                <a:cs typeface="Arial"/>
              </a:rPr>
              <a:t> </a:t>
            </a:r>
            <a:r>
              <a:rPr sz="1200" spc="-9" dirty="0">
                <a:latin typeface="Arial"/>
                <a:cs typeface="Arial"/>
              </a:rPr>
              <a:t>models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3547176" y="2676572"/>
            <a:ext cx="5000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000" spc="-9" dirty="0">
                <a:latin typeface="Arial"/>
                <a:cs typeface="Arial"/>
              </a:rPr>
              <a:t>Model1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369982" y="2676572"/>
            <a:ext cx="5000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000" spc="-9" dirty="0">
                <a:latin typeface="Arial"/>
                <a:cs typeface="Arial"/>
              </a:rPr>
              <a:t>Model2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5192785" y="2676572"/>
            <a:ext cx="5000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000" spc="-9" dirty="0">
                <a:latin typeface="Arial"/>
                <a:cs typeface="Arial"/>
              </a:rPr>
              <a:t>Model3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6015589" y="2676572"/>
            <a:ext cx="5000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000" spc="-9" dirty="0">
                <a:latin typeface="Arial"/>
                <a:cs typeface="Arial"/>
              </a:rPr>
              <a:t>Model4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6838394" y="2676572"/>
            <a:ext cx="50002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000" spc="-9" dirty="0">
                <a:latin typeface="Arial"/>
                <a:cs typeface="Arial"/>
              </a:rPr>
              <a:t>Model5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2" name="object 7"/>
          <p:cNvSpPr txBox="1"/>
          <p:nvPr/>
        </p:nvSpPr>
        <p:spPr>
          <a:xfrm>
            <a:off x="3962400" y="2222212"/>
            <a:ext cx="4874634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1900" kern="0" dirty="0" smtClean="0">
                <a:latin typeface="+mj-lt"/>
                <a:cs typeface="Arial"/>
              </a:rPr>
              <a:t>Dep. </a:t>
            </a:r>
            <a:r>
              <a:rPr lang="en-GB" sz="1900" kern="0" dirty="0" smtClean="0">
                <a:latin typeface="+mj-lt"/>
                <a:cs typeface="Arial"/>
              </a:rPr>
              <a:t>Var</a:t>
            </a:r>
            <a:r>
              <a:rPr lang="en-GB" sz="1900" kern="0" dirty="0" smtClean="0">
                <a:latin typeface="+mj-lt"/>
                <a:cs typeface="Arial"/>
              </a:rPr>
              <a:t>. =</a:t>
            </a:r>
            <a:r>
              <a:rPr lang="en-GB" sz="1900" kern="0" dirty="0" smtClean="0">
                <a:latin typeface="+mj-lt"/>
                <a:cs typeface="Arial"/>
              </a:rPr>
              <a:t> 1 if </a:t>
            </a:r>
            <a:r>
              <a:rPr lang="en-GB" sz="1900" i="1" kern="0" dirty="0" smtClean="0">
                <a:latin typeface="+mj-lt"/>
                <a:cs typeface="Arial"/>
              </a:rPr>
              <a:t>Army</a:t>
            </a:r>
            <a:r>
              <a:rPr lang="en-GB" sz="1900" kern="0" dirty="0" smtClean="0">
                <a:latin typeface="+mj-lt"/>
                <a:cs typeface="Arial"/>
              </a:rPr>
              <a:t> = UNITA</a:t>
            </a:r>
            <a:endParaRPr lang="en-GB" sz="1900" kern="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5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6966" y="960648"/>
            <a:ext cx="85322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spc="44" dirty="0" smtClean="0">
                <a:latin typeface="Calibri"/>
                <a:cs typeface="Calibri"/>
              </a:rPr>
              <a:t>Year of birth predicts date of entry into military service</a:t>
            </a:r>
            <a:endParaRPr lang="en-GB" sz="2800" b="1" spc="44" dirty="0">
              <a:latin typeface="Calibri"/>
              <a:cs typeface="Calibri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311420" y="1981200"/>
            <a:ext cx="4120178" cy="3138599"/>
            <a:chOff x="311420" y="1981200"/>
            <a:chExt cx="4120178" cy="3138599"/>
          </a:xfrm>
        </p:grpSpPr>
        <p:sp>
          <p:nvSpPr>
            <p:cNvPr id="9" name="object 9"/>
            <p:cNvSpPr/>
            <p:nvPr/>
          </p:nvSpPr>
          <p:spPr>
            <a:xfrm>
              <a:off x="915401" y="2113915"/>
              <a:ext cx="3439706" cy="2283903"/>
            </a:xfrm>
            <a:custGeom>
              <a:avLst/>
              <a:gdLst/>
              <a:ahLst/>
              <a:cxnLst/>
              <a:rect l="l" t="t" r="r" b="b"/>
              <a:pathLst>
                <a:path w="1734185" h="1152525">
                  <a:moveTo>
                    <a:pt x="0" y="1152190"/>
                  </a:moveTo>
                  <a:lnTo>
                    <a:pt x="1733700" y="1152190"/>
                  </a:lnTo>
                  <a:lnTo>
                    <a:pt x="1733700" y="0"/>
                  </a:lnTo>
                  <a:lnTo>
                    <a:pt x="0" y="0"/>
                  </a:lnTo>
                  <a:lnTo>
                    <a:pt x="0" y="1152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8326" y="2921008"/>
              <a:ext cx="2306152" cy="1409351"/>
            </a:xfrm>
            <a:custGeom>
              <a:avLst/>
              <a:gdLst/>
              <a:ahLst/>
              <a:cxnLst/>
              <a:rect l="l" t="t" r="r" b="b"/>
              <a:pathLst>
                <a:path w="1162685" h="711200">
                  <a:moveTo>
                    <a:pt x="129165" y="297039"/>
                  </a:moveTo>
                  <a:lnTo>
                    <a:pt x="96873" y="310143"/>
                  </a:lnTo>
                  <a:lnTo>
                    <a:pt x="64582" y="335147"/>
                  </a:lnTo>
                  <a:lnTo>
                    <a:pt x="32291" y="366903"/>
                  </a:lnTo>
                  <a:lnTo>
                    <a:pt x="0" y="408019"/>
                  </a:lnTo>
                  <a:lnTo>
                    <a:pt x="0" y="710675"/>
                  </a:lnTo>
                  <a:lnTo>
                    <a:pt x="32291" y="595349"/>
                  </a:lnTo>
                  <a:lnTo>
                    <a:pt x="64582" y="533173"/>
                  </a:lnTo>
                  <a:lnTo>
                    <a:pt x="96873" y="489650"/>
                  </a:lnTo>
                  <a:lnTo>
                    <a:pt x="129165" y="462373"/>
                  </a:lnTo>
                  <a:lnTo>
                    <a:pt x="193747" y="438439"/>
                  </a:lnTo>
                  <a:lnTo>
                    <a:pt x="225972" y="435698"/>
                  </a:lnTo>
                  <a:lnTo>
                    <a:pt x="258263" y="423463"/>
                  </a:lnTo>
                  <a:lnTo>
                    <a:pt x="290554" y="410761"/>
                  </a:lnTo>
                  <a:lnTo>
                    <a:pt x="322845" y="409691"/>
                  </a:lnTo>
                  <a:lnTo>
                    <a:pt x="355137" y="403674"/>
                  </a:lnTo>
                  <a:lnTo>
                    <a:pt x="387428" y="396387"/>
                  </a:lnTo>
                  <a:lnTo>
                    <a:pt x="419719" y="387896"/>
                  </a:lnTo>
                  <a:lnTo>
                    <a:pt x="452010" y="375327"/>
                  </a:lnTo>
                  <a:lnTo>
                    <a:pt x="484302" y="363895"/>
                  </a:lnTo>
                  <a:lnTo>
                    <a:pt x="516593" y="353131"/>
                  </a:lnTo>
                  <a:lnTo>
                    <a:pt x="524666" y="349989"/>
                  </a:lnTo>
                  <a:lnTo>
                    <a:pt x="355137" y="349989"/>
                  </a:lnTo>
                  <a:lnTo>
                    <a:pt x="322845" y="348518"/>
                  </a:lnTo>
                  <a:lnTo>
                    <a:pt x="290554" y="337888"/>
                  </a:lnTo>
                  <a:lnTo>
                    <a:pt x="258263" y="337353"/>
                  </a:lnTo>
                  <a:lnTo>
                    <a:pt x="225972" y="330133"/>
                  </a:lnTo>
                  <a:lnTo>
                    <a:pt x="193747" y="315625"/>
                  </a:lnTo>
                  <a:lnTo>
                    <a:pt x="161456" y="306131"/>
                  </a:lnTo>
                  <a:lnTo>
                    <a:pt x="129165" y="297039"/>
                  </a:lnTo>
                  <a:close/>
                </a:path>
                <a:path w="1162685" h="711200">
                  <a:moveTo>
                    <a:pt x="1162285" y="0"/>
                  </a:moveTo>
                  <a:lnTo>
                    <a:pt x="1118896" y="0"/>
                  </a:lnTo>
                  <a:lnTo>
                    <a:pt x="1097702" y="18385"/>
                  </a:lnTo>
                  <a:lnTo>
                    <a:pt x="1065411" y="48804"/>
                  </a:lnTo>
                  <a:lnTo>
                    <a:pt x="1033187" y="75279"/>
                  </a:lnTo>
                  <a:lnTo>
                    <a:pt x="1000895" y="96606"/>
                  </a:lnTo>
                  <a:lnTo>
                    <a:pt x="936313" y="142469"/>
                  </a:lnTo>
                  <a:lnTo>
                    <a:pt x="904021" y="162927"/>
                  </a:lnTo>
                  <a:lnTo>
                    <a:pt x="839439" y="198962"/>
                  </a:lnTo>
                  <a:lnTo>
                    <a:pt x="774856" y="225169"/>
                  </a:lnTo>
                  <a:lnTo>
                    <a:pt x="710274" y="248301"/>
                  </a:lnTo>
                  <a:lnTo>
                    <a:pt x="677983" y="256725"/>
                  </a:lnTo>
                  <a:lnTo>
                    <a:pt x="645691" y="266820"/>
                  </a:lnTo>
                  <a:lnTo>
                    <a:pt x="613467" y="279122"/>
                  </a:lnTo>
                  <a:lnTo>
                    <a:pt x="581176" y="290086"/>
                  </a:lnTo>
                  <a:lnTo>
                    <a:pt x="548884" y="299646"/>
                  </a:lnTo>
                  <a:lnTo>
                    <a:pt x="516593" y="311213"/>
                  </a:lnTo>
                  <a:lnTo>
                    <a:pt x="484302" y="320840"/>
                  </a:lnTo>
                  <a:lnTo>
                    <a:pt x="419719" y="341231"/>
                  </a:lnTo>
                  <a:lnTo>
                    <a:pt x="387428" y="346913"/>
                  </a:lnTo>
                  <a:lnTo>
                    <a:pt x="355137" y="349989"/>
                  </a:lnTo>
                  <a:lnTo>
                    <a:pt x="524666" y="349989"/>
                  </a:lnTo>
                  <a:lnTo>
                    <a:pt x="548884" y="340562"/>
                  </a:lnTo>
                  <a:lnTo>
                    <a:pt x="581176" y="330133"/>
                  </a:lnTo>
                  <a:lnTo>
                    <a:pt x="613467" y="317831"/>
                  </a:lnTo>
                  <a:lnTo>
                    <a:pt x="645691" y="303591"/>
                  </a:lnTo>
                  <a:lnTo>
                    <a:pt x="677983" y="291356"/>
                  </a:lnTo>
                  <a:lnTo>
                    <a:pt x="710274" y="281127"/>
                  </a:lnTo>
                  <a:lnTo>
                    <a:pt x="742565" y="267689"/>
                  </a:lnTo>
                  <a:lnTo>
                    <a:pt x="774856" y="253784"/>
                  </a:lnTo>
                  <a:lnTo>
                    <a:pt x="807148" y="239142"/>
                  </a:lnTo>
                  <a:lnTo>
                    <a:pt x="839439" y="225303"/>
                  </a:lnTo>
                  <a:lnTo>
                    <a:pt x="871730" y="208589"/>
                  </a:lnTo>
                  <a:lnTo>
                    <a:pt x="904021" y="188800"/>
                  </a:lnTo>
                  <a:lnTo>
                    <a:pt x="936313" y="168476"/>
                  </a:lnTo>
                  <a:lnTo>
                    <a:pt x="1000895" y="124084"/>
                  </a:lnTo>
                  <a:lnTo>
                    <a:pt x="1033187" y="103893"/>
                  </a:lnTo>
                  <a:lnTo>
                    <a:pt x="1065411" y="79424"/>
                  </a:lnTo>
                  <a:lnTo>
                    <a:pt x="1097702" y="52013"/>
                  </a:lnTo>
                  <a:lnTo>
                    <a:pt x="1129994" y="26942"/>
                  </a:lnTo>
                  <a:lnTo>
                    <a:pt x="1162285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8325" y="2181747"/>
              <a:ext cx="3138684" cy="2148001"/>
            </a:xfrm>
            <a:custGeom>
              <a:avLst/>
              <a:gdLst/>
              <a:ahLst/>
              <a:cxnLst/>
              <a:rect l="l" t="t" r="r" b="b"/>
              <a:pathLst>
                <a:path w="1582420" h="1083945">
                  <a:moveTo>
                    <a:pt x="0" y="1083729"/>
                  </a:moveTo>
                  <a:lnTo>
                    <a:pt x="32291" y="968403"/>
                  </a:lnTo>
                  <a:lnTo>
                    <a:pt x="64582" y="906228"/>
                  </a:lnTo>
                  <a:lnTo>
                    <a:pt x="96873" y="862705"/>
                  </a:lnTo>
                  <a:lnTo>
                    <a:pt x="129165" y="835428"/>
                  </a:lnTo>
                  <a:lnTo>
                    <a:pt x="193747" y="811493"/>
                  </a:lnTo>
                  <a:lnTo>
                    <a:pt x="225972" y="808752"/>
                  </a:lnTo>
                  <a:lnTo>
                    <a:pt x="258263" y="796518"/>
                  </a:lnTo>
                  <a:lnTo>
                    <a:pt x="290554" y="783815"/>
                  </a:lnTo>
                  <a:lnTo>
                    <a:pt x="322845" y="782745"/>
                  </a:lnTo>
                  <a:lnTo>
                    <a:pt x="355137" y="776728"/>
                  </a:lnTo>
                  <a:lnTo>
                    <a:pt x="387428" y="769441"/>
                  </a:lnTo>
                  <a:lnTo>
                    <a:pt x="419719" y="760950"/>
                  </a:lnTo>
                  <a:lnTo>
                    <a:pt x="452010" y="748382"/>
                  </a:lnTo>
                  <a:lnTo>
                    <a:pt x="484302" y="736949"/>
                  </a:lnTo>
                  <a:lnTo>
                    <a:pt x="516593" y="726185"/>
                  </a:lnTo>
                  <a:lnTo>
                    <a:pt x="548884" y="713617"/>
                  </a:lnTo>
                  <a:lnTo>
                    <a:pt x="581176" y="703187"/>
                  </a:lnTo>
                  <a:lnTo>
                    <a:pt x="613467" y="690886"/>
                  </a:lnTo>
                  <a:lnTo>
                    <a:pt x="645691" y="676645"/>
                  </a:lnTo>
                  <a:lnTo>
                    <a:pt x="677983" y="664411"/>
                  </a:lnTo>
                  <a:lnTo>
                    <a:pt x="710274" y="654182"/>
                  </a:lnTo>
                  <a:lnTo>
                    <a:pt x="742565" y="640744"/>
                  </a:lnTo>
                  <a:lnTo>
                    <a:pt x="774856" y="626838"/>
                  </a:lnTo>
                  <a:lnTo>
                    <a:pt x="807148" y="612197"/>
                  </a:lnTo>
                  <a:lnTo>
                    <a:pt x="839439" y="598357"/>
                  </a:lnTo>
                  <a:lnTo>
                    <a:pt x="871730" y="581644"/>
                  </a:lnTo>
                  <a:lnTo>
                    <a:pt x="904021" y="561854"/>
                  </a:lnTo>
                  <a:lnTo>
                    <a:pt x="936313" y="541530"/>
                  </a:lnTo>
                  <a:lnTo>
                    <a:pt x="968604" y="519334"/>
                  </a:lnTo>
                  <a:lnTo>
                    <a:pt x="1000895" y="497138"/>
                  </a:lnTo>
                  <a:lnTo>
                    <a:pt x="1033187" y="476948"/>
                  </a:lnTo>
                  <a:lnTo>
                    <a:pt x="1065411" y="452478"/>
                  </a:lnTo>
                  <a:lnTo>
                    <a:pt x="1097702" y="425068"/>
                  </a:lnTo>
                  <a:lnTo>
                    <a:pt x="1129994" y="399997"/>
                  </a:lnTo>
                  <a:lnTo>
                    <a:pt x="1162285" y="373054"/>
                  </a:lnTo>
                  <a:lnTo>
                    <a:pt x="1194576" y="346312"/>
                  </a:lnTo>
                  <a:lnTo>
                    <a:pt x="1226867" y="318165"/>
                  </a:lnTo>
                  <a:lnTo>
                    <a:pt x="1259159" y="287479"/>
                  </a:lnTo>
                  <a:lnTo>
                    <a:pt x="1291450" y="246095"/>
                  </a:lnTo>
                  <a:lnTo>
                    <a:pt x="1323741" y="213002"/>
                  </a:lnTo>
                  <a:lnTo>
                    <a:pt x="1356032" y="184387"/>
                  </a:lnTo>
                  <a:lnTo>
                    <a:pt x="1420615" y="151294"/>
                  </a:lnTo>
                  <a:lnTo>
                    <a:pt x="1485131" y="127961"/>
                  </a:lnTo>
                  <a:lnTo>
                    <a:pt x="1517422" y="111715"/>
                  </a:lnTo>
                  <a:lnTo>
                    <a:pt x="1549713" y="94801"/>
                  </a:lnTo>
                  <a:lnTo>
                    <a:pt x="1582004" y="84505"/>
                  </a:lnTo>
                  <a:lnTo>
                    <a:pt x="1582004" y="0"/>
                  </a:lnTo>
                  <a:lnTo>
                    <a:pt x="1549713" y="14240"/>
                  </a:lnTo>
                  <a:lnTo>
                    <a:pt x="1517422" y="35299"/>
                  </a:lnTo>
                  <a:lnTo>
                    <a:pt x="1485131" y="55222"/>
                  </a:lnTo>
                  <a:lnTo>
                    <a:pt x="1452906" y="72404"/>
                  </a:lnTo>
                  <a:lnTo>
                    <a:pt x="1420615" y="87246"/>
                  </a:lnTo>
                  <a:lnTo>
                    <a:pt x="1388324" y="104428"/>
                  </a:lnTo>
                  <a:lnTo>
                    <a:pt x="1356032" y="125755"/>
                  </a:lnTo>
                  <a:lnTo>
                    <a:pt x="1323741" y="157511"/>
                  </a:lnTo>
                  <a:lnTo>
                    <a:pt x="1291450" y="193012"/>
                  </a:lnTo>
                  <a:lnTo>
                    <a:pt x="1259159" y="237805"/>
                  </a:lnTo>
                  <a:lnTo>
                    <a:pt x="1226867" y="272236"/>
                  </a:lnTo>
                  <a:lnTo>
                    <a:pt x="1194576" y="303792"/>
                  </a:lnTo>
                  <a:lnTo>
                    <a:pt x="1162285" y="333609"/>
                  </a:lnTo>
                  <a:lnTo>
                    <a:pt x="1129994" y="363427"/>
                  </a:lnTo>
                  <a:lnTo>
                    <a:pt x="1097702" y="391439"/>
                  </a:lnTo>
                  <a:lnTo>
                    <a:pt x="1065411" y="421859"/>
                  </a:lnTo>
                  <a:lnTo>
                    <a:pt x="1033187" y="448333"/>
                  </a:lnTo>
                  <a:lnTo>
                    <a:pt x="1000895" y="469660"/>
                  </a:lnTo>
                  <a:lnTo>
                    <a:pt x="968604" y="492726"/>
                  </a:lnTo>
                  <a:lnTo>
                    <a:pt x="936313" y="515523"/>
                  </a:lnTo>
                  <a:lnTo>
                    <a:pt x="904021" y="535981"/>
                  </a:lnTo>
                  <a:lnTo>
                    <a:pt x="871730" y="555904"/>
                  </a:lnTo>
                  <a:lnTo>
                    <a:pt x="839439" y="572016"/>
                  </a:lnTo>
                  <a:lnTo>
                    <a:pt x="807148" y="585053"/>
                  </a:lnTo>
                  <a:lnTo>
                    <a:pt x="774856" y="598224"/>
                  </a:lnTo>
                  <a:lnTo>
                    <a:pt x="742565" y="610191"/>
                  </a:lnTo>
                  <a:lnTo>
                    <a:pt x="710274" y="621356"/>
                  </a:lnTo>
                  <a:lnTo>
                    <a:pt x="677983" y="629780"/>
                  </a:lnTo>
                  <a:lnTo>
                    <a:pt x="645691" y="639875"/>
                  </a:lnTo>
                  <a:lnTo>
                    <a:pt x="613467" y="652176"/>
                  </a:lnTo>
                  <a:lnTo>
                    <a:pt x="581176" y="663141"/>
                  </a:lnTo>
                  <a:lnTo>
                    <a:pt x="548884" y="672701"/>
                  </a:lnTo>
                  <a:lnTo>
                    <a:pt x="516593" y="684267"/>
                  </a:lnTo>
                  <a:lnTo>
                    <a:pt x="484302" y="693894"/>
                  </a:lnTo>
                  <a:lnTo>
                    <a:pt x="452010" y="704190"/>
                  </a:lnTo>
                  <a:lnTo>
                    <a:pt x="419719" y="714285"/>
                  </a:lnTo>
                  <a:lnTo>
                    <a:pt x="387428" y="719968"/>
                  </a:lnTo>
                  <a:lnTo>
                    <a:pt x="355137" y="723043"/>
                  </a:lnTo>
                  <a:lnTo>
                    <a:pt x="322845" y="721572"/>
                  </a:lnTo>
                  <a:lnTo>
                    <a:pt x="290554" y="710942"/>
                  </a:lnTo>
                  <a:lnTo>
                    <a:pt x="258263" y="710408"/>
                  </a:lnTo>
                  <a:lnTo>
                    <a:pt x="225972" y="703187"/>
                  </a:lnTo>
                  <a:lnTo>
                    <a:pt x="193747" y="688679"/>
                  </a:lnTo>
                  <a:lnTo>
                    <a:pt x="161456" y="679186"/>
                  </a:lnTo>
                  <a:lnTo>
                    <a:pt x="96873" y="683197"/>
                  </a:lnTo>
                  <a:lnTo>
                    <a:pt x="64582" y="708201"/>
                  </a:lnTo>
                  <a:lnTo>
                    <a:pt x="32291" y="739958"/>
                  </a:lnTo>
                  <a:lnTo>
                    <a:pt x="0" y="781074"/>
                  </a:lnTo>
                  <a:lnTo>
                    <a:pt x="0" y="1083729"/>
                  </a:lnTo>
                </a:path>
              </a:pathLst>
            </a:custGeom>
            <a:ln w="466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8326" y="3874500"/>
              <a:ext cx="64233" cy="156035"/>
            </a:xfrm>
            <a:custGeom>
              <a:avLst/>
              <a:gdLst/>
              <a:ahLst/>
              <a:cxnLst/>
              <a:rect l="l" t="t" r="r" b="b"/>
              <a:pathLst>
                <a:path w="32384" h="78739">
                  <a:moveTo>
                    <a:pt x="0" y="78221"/>
                  </a:moveTo>
                  <a:lnTo>
                    <a:pt x="32224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2242" y="3781364"/>
              <a:ext cx="64233" cy="93117"/>
            </a:xfrm>
            <a:custGeom>
              <a:avLst/>
              <a:gdLst/>
              <a:ahLst/>
              <a:cxnLst/>
              <a:rect l="l" t="t" r="r" b="b"/>
              <a:pathLst>
                <a:path w="32384" h="46989">
                  <a:moveTo>
                    <a:pt x="0" y="46999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6292" y="3713532"/>
              <a:ext cx="64233" cy="67951"/>
            </a:xfrm>
            <a:custGeom>
              <a:avLst/>
              <a:gdLst/>
              <a:ahLst/>
              <a:cxnLst/>
              <a:rect l="l" t="t" r="r" b="b"/>
              <a:pathLst>
                <a:path w="32384" h="34289">
                  <a:moveTo>
                    <a:pt x="0" y="34230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0340" y="3673521"/>
              <a:ext cx="64233" cy="40267"/>
            </a:xfrm>
            <a:custGeom>
              <a:avLst/>
              <a:gdLst/>
              <a:ahLst/>
              <a:cxnLst/>
              <a:rect l="l" t="t" r="r" b="b"/>
              <a:pathLst>
                <a:path w="32384" h="20319">
                  <a:moveTo>
                    <a:pt x="0" y="20190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4388" y="3665838"/>
              <a:ext cx="64233" cy="8808"/>
            </a:xfrm>
            <a:custGeom>
              <a:avLst/>
              <a:gdLst/>
              <a:ahLst/>
              <a:cxnLst/>
              <a:rect l="l" t="t" r="r" b="b"/>
              <a:pathLst>
                <a:path w="32384" h="4444">
                  <a:moveTo>
                    <a:pt x="0" y="3877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8437" y="3665837"/>
              <a:ext cx="64233" cy="2517"/>
            </a:xfrm>
            <a:custGeom>
              <a:avLst/>
              <a:gdLst/>
              <a:ahLst/>
              <a:cxnLst/>
              <a:rect l="l" t="t" r="r" b="b"/>
              <a:pathLst>
                <a:path w="32384" h="1269">
                  <a:moveTo>
                    <a:pt x="0" y="0"/>
                  </a:moveTo>
                  <a:lnTo>
                    <a:pt x="32291" y="1203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22486" y="3668221"/>
              <a:ext cx="64233" cy="12584"/>
            </a:xfrm>
            <a:custGeom>
              <a:avLst/>
              <a:gdLst/>
              <a:ahLst/>
              <a:cxnLst/>
              <a:rect l="l" t="t" r="r" b="b"/>
              <a:pathLst>
                <a:path w="32384" h="6350">
                  <a:moveTo>
                    <a:pt x="0" y="0"/>
                  </a:moveTo>
                  <a:lnTo>
                    <a:pt x="32291" y="5883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6535" y="3674847"/>
              <a:ext cx="64233" cy="5033"/>
            </a:xfrm>
            <a:custGeom>
              <a:avLst/>
              <a:gdLst/>
              <a:ahLst/>
              <a:cxnLst/>
              <a:rect l="l" t="t" r="r" b="b"/>
              <a:pathLst>
                <a:path w="32384" h="2539">
                  <a:moveTo>
                    <a:pt x="0" y="2540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0583" y="3662922"/>
              <a:ext cx="64233" cy="12584"/>
            </a:xfrm>
            <a:custGeom>
              <a:avLst/>
              <a:gdLst/>
              <a:ahLst/>
              <a:cxnLst/>
              <a:rect l="l" t="t" r="r" b="b"/>
              <a:pathLst>
                <a:path w="32384" h="6350">
                  <a:moveTo>
                    <a:pt x="0" y="6017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4634" y="3662922"/>
              <a:ext cx="64233" cy="10067"/>
            </a:xfrm>
            <a:custGeom>
              <a:avLst/>
              <a:gdLst/>
              <a:ahLst/>
              <a:cxnLst/>
              <a:rect l="l" t="t" r="r" b="b"/>
              <a:pathLst>
                <a:path w="32384" h="5080">
                  <a:moveTo>
                    <a:pt x="0" y="0"/>
                  </a:moveTo>
                  <a:lnTo>
                    <a:pt x="32291" y="4746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8682" y="3667826"/>
              <a:ext cx="64233" cy="5033"/>
            </a:xfrm>
            <a:custGeom>
              <a:avLst/>
              <a:gdLst/>
              <a:ahLst/>
              <a:cxnLst/>
              <a:rect l="l" t="t" r="r" b="b"/>
              <a:pathLst>
                <a:path w="32384" h="2539">
                  <a:moveTo>
                    <a:pt x="0" y="2273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2730" y="3657624"/>
              <a:ext cx="64233" cy="11325"/>
            </a:xfrm>
            <a:custGeom>
              <a:avLst/>
              <a:gdLst/>
              <a:ahLst/>
              <a:cxnLst/>
              <a:rect l="l" t="t" r="r" b="b"/>
              <a:pathLst>
                <a:path w="32384" h="5714">
                  <a:moveTo>
                    <a:pt x="0" y="5147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06778" y="3643580"/>
              <a:ext cx="64233" cy="15100"/>
            </a:xfrm>
            <a:custGeom>
              <a:avLst/>
              <a:gdLst/>
              <a:ahLst/>
              <a:cxnLst/>
              <a:rect l="l" t="t" r="r" b="b"/>
              <a:pathLst>
                <a:path w="32384" h="7619">
                  <a:moveTo>
                    <a:pt x="0" y="7086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70829" y="3621058"/>
              <a:ext cx="64233" cy="22651"/>
            </a:xfrm>
            <a:custGeom>
              <a:avLst/>
              <a:gdLst/>
              <a:ahLst/>
              <a:cxnLst/>
              <a:rect l="l" t="t" r="r" b="b"/>
              <a:pathLst>
                <a:path w="32384" h="11430">
                  <a:moveTo>
                    <a:pt x="0" y="11365"/>
                  </a:moveTo>
                  <a:lnTo>
                    <a:pt x="32224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34744" y="3599462"/>
              <a:ext cx="64233" cy="22651"/>
            </a:xfrm>
            <a:custGeom>
              <a:avLst/>
              <a:gdLst/>
              <a:ahLst/>
              <a:cxnLst/>
              <a:rect l="l" t="t" r="r" b="b"/>
              <a:pathLst>
                <a:path w="32384" h="11430">
                  <a:moveTo>
                    <a:pt x="0" y="10897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98791" y="3579325"/>
              <a:ext cx="64233" cy="20133"/>
            </a:xfrm>
            <a:custGeom>
              <a:avLst/>
              <a:gdLst/>
              <a:ahLst/>
              <a:cxnLst/>
              <a:rect l="l" t="t" r="r" b="b"/>
              <a:pathLst>
                <a:path w="32384" h="10160">
                  <a:moveTo>
                    <a:pt x="0" y="10162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62843" y="3555479"/>
              <a:ext cx="64233" cy="23908"/>
            </a:xfrm>
            <a:custGeom>
              <a:avLst/>
              <a:gdLst/>
              <a:ahLst/>
              <a:cxnLst/>
              <a:rect l="l" t="t" r="r" b="b"/>
              <a:pathLst>
                <a:path w="32384" h="12064">
                  <a:moveTo>
                    <a:pt x="0" y="12034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26891" y="3535605"/>
              <a:ext cx="64233" cy="20133"/>
            </a:xfrm>
            <a:custGeom>
              <a:avLst/>
              <a:gdLst/>
              <a:ahLst/>
              <a:cxnLst/>
              <a:rect l="l" t="t" r="r" b="b"/>
              <a:pathLst>
                <a:path w="32384" h="10160">
                  <a:moveTo>
                    <a:pt x="0" y="10028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0939" y="3512555"/>
              <a:ext cx="64233" cy="23908"/>
            </a:xfrm>
            <a:custGeom>
              <a:avLst/>
              <a:gdLst/>
              <a:ahLst/>
              <a:cxnLst/>
              <a:rect l="l" t="t" r="r" b="b"/>
              <a:pathLst>
                <a:path w="32384" h="12064">
                  <a:moveTo>
                    <a:pt x="0" y="11632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54987" y="3486191"/>
              <a:ext cx="64233" cy="26425"/>
            </a:xfrm>
            <a:custGeom>
              <a:avLst/>
              <a:gdLst/>
              <a:ahLst/>
              <a:cxnLst/>
              <a:rect l="l" t="t" r="r" b="b"/>
              <a:pathLst>
                <a:path w="32384" h="13335">
                  <a:moveTo>
                    <a:pt x="0" y="13304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19038" y="3464063"/>
              <a:ext cx="64233" cy="22651"/>
            </a:xfrm>
            <a:custGeom>
              <a:avLst/>
              <a:gdLst/>
              <a:ahLst/>
              <a:cxnLst/>
              <a:rect l="l" t="t" r="r" b="b"/>
              <a:pathLst>
                <a:path w="32384" h="11430">
                  <a:moveTo>
                    <a:pt x="0" y="11164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83086" y="3445649"/>
              <a:ext cx="64233" cy="18875"/>
            </a:xfrm>
            <a:custGeom>
              <a:avLst/>
              <a:gdLst/>
              <a:ahLst/>
              <a:cxnLst/>
              <a:rect l="l" t="t" r="r" b="b"/>
              <a:pathLst>
                <a:path w="32384" h="9525">
                  <a:moveTo>
                    <a:pt x="0" y="9292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47134" y="3421271"/>
              <a:ext cx="64233" cy="25167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0" y="12301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11182" y="3395570"/>
              <a:ext cx="64233" cy="26425"/>
            </a:xfrm>
            <a:custGeom>
              <a:avLst/>
              <a:gdLst/>
              <a:ahLst/>
              <a:cxnLst/>
              <a:rect l="l" t="t" r="r" b="b"/>
              <a:pathLst>
                <a:path w="32384" h="13335">
                  <a:moveTo>
                    <a:pt x="0" y="12969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75233" y="3368011"/>
              <a:ext cx="64233" cy="27684"/>
            </a:xfrm>
            <a:custGeom>
              <a:avLst/>
              <a:gdLst/>
              <a:ahLst/>
              <a:cxnLst/>
              <a:rect l="l" t="t" r="r" b="b"/>
              <a:pathLst>
                <a:path w="32384" h="13969">
                  <a:moveTo>
                    <a:pt x="0" y="13905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39281" y="3341515"/>
              <a:ext cx="64233" cy="27684"/>
            </a:xfrm>
            <a:custGeom>
              <a:avLst/>
              <a:gdLst/>
              <a:ahLst/>
              <a:cxnLst/>
              <a:rect l="l" t="t" r="r" b="b"/>
              <a:pathLst>
                <a:path w="32384" h="13969">
                  <a:moveTo>
                    <a:pt x="0" y="13371"/>
                  </a:moveTo>
                  <a:lnTo>
                    <a:pt x="32224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03196" y="3308924"/>
              <a:ext cx="64233" cy="32717"/>
            </a:xfrm>
            <a:custGeom>
              <a:avLst/>
              <a:gdLst/>
              <a:ahLst/>
              <a:cxnLst/>
              <a:rect l="l" t="t" r="r" b="b"/>
              <a:pathLst>
                <a:path w="32384" h="16510">
                  <a:moveTo>
                    <a:pt x="0" y="16446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67246" y="3269577"/>
              <a:ext cx="64233" cy="40267"/>
            </a:xfrm>
            <a:custGeom>
              <a:avLst/>
              <a:gdLst/>
              <a:ahLst/>
              <a:cxnLst/>
              <a:rect l="l" t="t" r="r" b="b"/>
              <a:pathLst>
                <a:path w="32384" h="20319">
                  <a:moveTo>
                    <a:pt x="0" y="19856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31295" y="3229169"/>
              <a:ext cx="64233" cy="41525"/>
            </a:xfrm>
            <a:custGeom>
              <a:avLst/>
              <a:gdLst/>
              <a:ahLst/>
              <a:cxnLst/>
              <a:rect l="l" t="t" r="r" b="b"/>
              <a:pathLst>
                <a:path w="32384" h="20955">
                  <a:moveTo>
                    <a:pt x="0" y="20390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95343" y="3184654"/>
              <a:ext cx="64233" cy="45300"/>
            </a:xfrm>
            <a:custGeom>
              <a:avLst/>
              <a:gdLst/>
              <a:ahLst/>
              <a:cxnLst/>
              <a:rect l="l" t="t" r="r" b="b"/>
              <a:pathLst>
                <a:path w="32384" h="22860">
                  <a:moveTo>
                    <a:pt x="0" y="22463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59393" y="3139742"/>
              <a:ext cx="64233" cy="45300"/>
            </a:xfrm>
            <a:custGeom>
              <a:avLst/>
              <a:gdLst/>
              <a:ahLst/>
              <a:cxnLst/>
              <a:rect l="l" t="t" r="r" b="b"/>
              <a:pathLst>
                <a:path w="32384" h="22860">
                  <a:moveTo>
                    <a:pt x="0" y="22664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023442" y="3098672"/>
              <a:ext cx="64233" cy="41525"/>
            </a:xfrm>
            <a:custGeom>
              <a:avLst/>
              <a:gdLst/>
              <a:ahLst/>
              <a:cxnLst/>
              <a:rect l="l" t="t" r="r" b="b"/>
              <a:pathLst>
                <a:path w="32384" h="20955">
                  <a:moveTo>
                    <a:pt x="0" y="20725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087490" y="3048062"/>
              <a:ext cx="64233" cy="51591"/>
            </a:xfrm>
            <a:custGeom>
              <a:avLst/>
              <a:gdLst/>
              <a:ahLst/>
              <a:cxnLst/>
              <a:rect l="l" t="t" r="r" b="b"/>
              <a:pathLst>
                <a:path w="32384" h="26035">
                  <a:moveTo>
                    <a:pt x="0" y="25538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51538" y="2990828"/>
              <a:ext cx="64233" cy="57883"/>
            </a:xfrm>
            <a:custGeom>
              <a:avLst/>
              <a:gdLst/>
              <a:ahLst/>
              <a:cxnLst/>
              <a:rect l="l" t="t" r="r" b="b"/>
              <a:pathLst>
                <a:path w="32384" h="29210">
                  <a:moveTo>
                    <a:pt x="0" y="28881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15588" y="2938233"/>
              <a:ext cx="64233" cy="52851"/>
            </a:xfrm>
            <a:custGeom>
              <a:avLst/>
              <a:gdLst/>
              <a:ahLst/>
              <a:cxnLst/>
              <a:rect l="l" t="t" r="r" b="b"/>
              <a:pathLst>
                <a:path w="32385" h="26669">
                  <a:moveTo>
                    <a:pt x="0" y="26541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79637" y="2881927"/>
              <a:ext cx="64233" cy="56625"/>
            </a:xfrm>
            <a:custGeom>
              <a:avLst/>
              <a:gdLst/>
              <a:ahLst/>
              <a:cxnLst/>
              <a:rect l="l" t="t" r="r" b="b"/>
              <a:pathLst>
                <a:path w="32385" h="28575">
                  <a:moveTo>
                    <a:pt x="0" y="28413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43685" y="2826019"/>
              <a:ext cx="64233" cy="56625"/>
            </a:xfrm>
            <a:custGeom>
              <a:avLst/>
              <a:gdLst/>
              <a:ahLst/>
              <a:cxnLst/>
              <a:rect l="l" t="t" r="r" b="b"/>
              <a:pathLst>
                <a:path w="32385" h="28575">
                  <a:moveTo>
                    <a:pt x="0" y="28213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07733" y="2766798"/>
              <a:ext cx="64233" cy="60401"/>
            </a:xfrm>
            <a:custGeom>
              <a:avLst/>
              <a:gdLst/>
              <a:ahLst/>
              <a:cxnLst/>
              <a:rect l="l" t="t" r="r" b="b"/>
              <a:pathLst>
                <a:path w="32385" h="30480">
                  <a:moveTo>
                    <a:pt x="0" y="29884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71783" y="2702277"/>
              <a:ext cx="64233" cy="65435"/>
            </a:xfrm>
            <a:custGeom>
              <a:avLst/>
              <a:gdLst/>
              <a:ahLst/>
              <a:cxnLst/>
              <a:rect l="l" t="t" r="r" b="b"/>
              <a:pathLst>
                <a:path w="32385" h="33019">
                  <a:moveTo>
                    <a:pt x="0" y="32558"/>
                  </a:moveTo>
                  <a:lnTo>
                    <a:pt x="32224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35699" y="2616824"/>
              <a:ext cx="64233" cy="85568"/>
            </a:xfrm>
            <a:custGeom>
              <a:avLst/>
              <a:gdLst/>
              <a:ahLst/>
              <a:cxnLst/>
              <a:rect l="l" t="t" r="r" b="b"/>
              <a:pathLst>
                <a:path w="32385" h="43180">
                  <a:moveTo>
                    <a:pt x="0" y="43121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99747" y="2548860"/>
              <a:ext cx="64233" cy="67951"/>
            </a:xfrm>
            <a:custGeom>
              <a:avLst/>
              <a:gdLst/>
              <a:ahLst/>
              <a:cxnLst/>
              <a:rect l="l" t="t" r="r" b="b"/>
              <a:pathLst>
                <a:path w="32385" h="34289">
                  <a:moveTo>
                    <a:pt x="0" y="34296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63797" y="2489110"/>
              <a:ext cx="64233" cy="60401"/>
            </a:xfrm>
            <a:custGeom>
              <a:avLst/>
              <a:gdLst/>
              <a:ahLst/>
              <a:cxnLst/>
              <a:rect l="l" t="t" r="r" b="b"/>
              <a:pathLst>
                <a:path w="32385" h="30480">
                  <a:moveTo>
                    <a:pt x="0" y="30151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27845" y="2449894"/>
              <a:ext cx="64233" cy="40267"/>
            </a:xfrm>
            <a:custGeom>
              <a:avLst/>
              <a:gdLst/>
              <a:ahLst/>
              <a:cxnLst/>
              <a:rect l="l" t="t" r="r" b="b"/>
              <a:pathLst>
                <a:path w="32385" h="20319">
                  <a:moveTo>
                    <a:pt x="0" y="19789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91893" y="2418097"/>
              <a:ext cx="64233" cy="32717"/>
            </a:xfrm>
            <a:custGeom>
              <a:avLst/>
              <a:gdLst/>
              <a:ahLst/>
              <a:cxnLst/>
              <a:rect l="l" t="t" r="r" b="b"/>
              <a:pathLst>
                <a:path w="32385" h="16509">
                  <a:moveTo>
                    <a:pt x="0" y="16045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55942" y="2391600"/>
              <a:ext cx="64233" cy="27684"/>
            </a:xfrm>
            <a:custGeom>
              <a:avLst/>
              <a:gdLst/>
              <a:ahLst/>
              <a:cxnLst/>
              <a:rect l="l" t="t" r="r" b="b"/>
              <a:pathLst>
                <a:path w="32385" h="13969">
                  <a:moveTo>
                    <a:pt x="0" y="13371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19992" y="2363382"/>
              <a:ext cx="64233" cy="28940"/>
            </a:xfrm>
            <a:custGeom>
              <a:avLst/>
              <a:gdLst/>
              <a:ahLst/>
              <a:cxnLst/>
              <a:rect l="l" t="t" r="r" b="b"/>
              <a:pathLst>
                <a:path w="32385" h="14605">
                  <a:moveTo>
                    <a:pt x="0" y="14240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84041" y="2327479"/>
              <a:ext cx="64233" cy="36492"/>
            </a:xfrm>
            <a:custGeom>
              <a:avLst/>
              <a:gdLst/>
              <a:ahLst/>
              <a:cxnLst/>
              <a:rect l="l" t="t" r="r" b="b"/>
              <a:pathLst>
                <a:path w="32385" h="18415">
                  <a:moveTo>
                    <a:pt x="0" y="18117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48089" y="2289852"/>
              <a:ext cx="64233" cy="37751"/>
            </a:xfrm>
            <a:custGeom>
              <a:avLst/>
              <a:gdLst/>
              <a:ahLst/>
              <a:cxnLst/>
              <a:rect l="l" t="t" r="r" b="b"/>
              <a:pathLst>
                <a:path w="32385" h="19050">
                  <a:moveTo>
                    <a:pt x="0" y="18987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12139" y="2265476"/>
              <a:ext cx="64233" cy="25167"/>
            </a:xfrm>
            <a:custGeom>
              <a:avLst/>
              <a:gdLst/>
              <a:ahLst/>
              <a:cxnLst/>
              <a:rect l="l" t="t" r="r" b="b"/>
              <a:pathLst>
                <a:path w="32385" h="12700">
                  <a:moveTo>
                    <a:pt x="0" y="12301"/>
                  </a:moveTo>
                  <a:lnTo>
                    <a:pt x="32291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15400" y="2113915"/>
              <a:ext cx="0" cy="2283903"/>
            </a:xfrm>
            <a:custGeom>
              <a:avLst/>
              <a:gdLst/>
              <a:ahLst/>
              <a:cxnLst/>
              <a:rect l="l" t="t" r="r" b="b"/>
              <a:pathLst>
                <a:path h="1152525">
                  <a:moveTo>
                    <a:pt x="0" y="1152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72568" y="3872116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 txBox="1"/>
            <p:nvPr/>
          </p:nvSpPr>
          <p:spPr>
            <a:xfrm rot="18900000">
              <a:off x="471296" y="3982251"/>
              <a:ext cx="453937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Jan</a:t>
              </a:r>
              <a:r>
                <a:rPr sz="700" spc="-124" dirty="0">
                  <a:latin typeface="Arial"/>
                  <a:cs typeface="Arial"/>
                </a:rPr>
                <a:t> </a:t>
              </a:r>
              <a:r>
                <a:rPr sz="700" spc="18" dirty="0">
                  <a:latin typeface="Arial"/>
                  <a:cs typeface="Arial"/>
                </a:rPr>
                <a:t>1973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872568" y="3541964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 txBox="1"/>
            <p:nvPr/>
          </p:nvSpPr>
          <p:spPr>
            <a:xfrm rot="18900000">
              <a:off x="471296" y="3652100"/>
              <a:ext cx="453937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Jan</a:t>
              </a:r>
              <a:r>
                <a:rPr sz="700" spc="-124" dirty="0">
                  <a:latin typeface="Arial"/>
                  <a:cs typeface="Arial"/>
                </a:rPr>
                <a:t> </a:t>
              </a:r>
              <a:r>
                <a:rPr sz="700" spc="18" dirty="0">
                  <a:latin typeface="Arial"/>
                  <a:cs typeface="Arial"/>
                </a:rPr>
                <a:t>1978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872568" y="3211813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72568" y="2881660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 txBox="1"/>
            <p:nvPr/>
          </p:nvSpPr>
          <p:spPr>
            <a:xfrm rot="18900000">
              <a:off x="471296" y="2991796"/>
              <a:ext cx="453937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Jan</a:t>
              </a:r>
              <a:r>
                <a:rPr sz="700" spc="-124" dirty="0">
                  <a:latin typeface="Arial"/>
                  <a:cs typeface="Arial"/>
                </a:rPr>
                <a:t> </a:t>
              </a:r>
              <a:r>
                <a:rPr sz="700" spc="18" dirty="0">
                  <a:latin typeface="Arial"/>
                  <a:cs typeface="Arial"/>
                </a:rPr>
                <a:t>1988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 rot="18900000">
              <a:off x="471296" y="3321948"/>
              <a:ext cx="453937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Jan</a:t>
              </a:r>
              <a:r>
                <a:rPr sz="700" spc="-124" dirty="0">
                  <a:latin typeface="Arial"/>
                  <a:cs typeface="Arial"/>
                </a:rPr>
                <a:t> </a:t>
              </a:r>
              <a:r>
                <a:rPr sz="700" spc="18" dirty="0">
                  <a:latin typeface="Arial"/>
                  <a:cs typeface="Arial"/>
                </a:rPr>
                <a:t>1983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72568" y="2551509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 txBox="1"/>
            <p:nvPr/>
          </p:nvSpPr>
          <p:spPr>
            <a:xfrm rot="18900000">
              <a:off x="471296" y="2661644"/>
              <a:ext cx="453937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Jan</a:t>
              </a:r>
              <a:r>
                <a:rPr sz="700" spc="-124" dirty="0">
                  <a:latin typeface="Arial"/>
                  <a:cs typeface="Arial"/>
                </a:rPr>
                <a:t> </a:t>
              </a:r>
              <a:r>
                <a:rPr sz="700" spc="18" dirty="0">
                  <a:latin typeface="Arial"/>
                  <a:cs typeface="Arial"/>
                </a:rPr>
                <a:t>1993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72568" y="2221358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 txBox="1"/>
            <p:nvPr/>
          </p:nvSpPr>
          <p:spPr>
            <a:xfrm rot="18900000">
              <a:off x="471296" y="2331494"/>
              <a:ext cx="453937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Jan</a:t>
              </a:r>
              <a:r>
                <a:rPr sz="700" spc="-124" dirty="0">
                  <a:latin typeface="Arial"/>
                  <a:cs typeface="Arial"/>
                </a:rPr>
                <a:t> </a:t>
              </a:r>
              <a:r>
                <a:rPr sz="700" spc="18" dirty="0">
                  <a:latin typeface="Arial"/>
                  <a:cs typeface="Arial"/>
                </a:rPr>
                <a:t>1998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311420" y="1981200"/>
              <a:ext cx="215444" cy="2869035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 algn="ctr">
                <a:spcBef>
                  <a:spcPts val="80"/>
                </a:spcBef>
              </a:pPr>
              <a:r>
                <a:rPr sz="1400" dirty="0">
                  <a:latin typeface="Arial"/>
                  <a:cs typeface="Arial"/>
                </a:rPr>
                <a:t>Date</a:t>
              </a:r>
              <a:r>
                <a:rPr sz="1400" spc="9" dirty="0">
                  <a:latin typeface="Arial"/>
                  <a:cs typeface="Arial"/>
                </a:rPr>
                <a:t> </a:t>
              </a:r>
              <a:r>
                <a:rPr sz="1400" dirty="0">
                  <a:latin typeface="Arial"/>
                  <a:cs typeface="Arial"/>
                </a:rPr>
                <a:t>of</a:t>
              </a:r>
              <a:r>
                <a:rPr sz="1400" spc="9" dirty="0">
                  <a:latin typeface="Arial"/>
                  <a:cs typeface="Arial"/>
                </a:rPr>
                <a:t> </a:t>
              </a:r>
              <a:r>
                <a:rPr sz="1400" dirty="0">
                  <a:latin typeface="Arial"/>
                  <a:cs typeface="Arial"/>
                </a:rPr>
                <a:t>entry</a:t>
              </a:r>
              <a:r>
                <a:rPr sz="1400" spc="9" dirty="0">
                  <a:latin typeface="Arial"/>
                  <a:cs typeface="Arial"/>
                </a:rPr>
                <a:t> </a:t>
              </a:r>
              <a:r>
                <a:rPr sz="1400" dirty="0">
                  <a:latin typeface="Arial"/>
                  <a:cs typeface="Arial"/>
                </a:rPr>
                <a:t>into</a:t>
              </a:r>
              <a:r>
                <a:rPr sz="1400" spc="9" dirty="0">
                  <a:latin typeface="Arial"/>
                  <a:cs typeface="Arial"/>
                </a:rPr>
                <a:t> </a:t>
              </a:r>
              <a:r>
                <a:rPr sz="1400" dirty="0">
                  <a:latin typeface="Arial"/>
                  <a:cs typeface="Arial"/>
                </a:rPr>
                <a:t>military</a:t>
              </a:r>
            </a:p>
          </p:txBody>
        </p:sp>
        <p:sp>
          <p:nvSpPr>
            <p:cNvPr id="75" name="object 75"/>
            <p:cNvSpPr/>
            <p:nvPr/>
          </p:nvSpPr>
          <p:spPr>
            <a:xfrm>
              <a:off x="983294" y="4397153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838957" y="4435726"/>
              <a:ext cx="289686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700" spc="18" dirty="0">
                  <a:latin typeface="Arial"/>
                  <a:cs typeface="Arial"/>
                </a:rPr>
                <a:t>1930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533743" y="4397153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1389406" y="4435726"/>
              <a:ext cx="289686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700" spc="18" dirty="0">
                  <a:latin typeface="Arial"/>
                  <a:cs typeface="Arial"/>
                </a:rPr>
                <a:t>1940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2084323" y="4397153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34772" y="4397153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85353" y="4397153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35800" y="4397153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3591465" y="4435726"/>
              <a:ext cx="289686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700" spc="18" dirty="0">
                  <a:latin typeface="Arial"/>
                  <a:cs typeface="Arial"/>
                </a:rPr>
                <a:t>1980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4286249" y="4397153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4141912" y="4435726"/>
              <a:ext cx="289686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700" spc="18" dirty="0">
                  <a:latin typeface="Arial"/>
                  <a:cs typeface="Arial"/>
                </a:rPr>
                <a:t>1990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1939986" y="4435725"/>
              <a:ext cx="1390493" cy="2208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841"/>
                </a:lnSpc>
                <a:tabLst>
                  <a:tab pos="490098" algn="l"/>
                  <a:tab pos="982443" algn="l"/>
                </a:tabLst>
              </a:pPr>
              <a:r>
                <a:rPr sz="900" spc="18" dirty="0">
                  <a:latin typeface="Arial"/>
                  <a:cs typeface="Arial"/>
                </a:rPr>
                <a:t>1950	1960	1970</a:t>
              </a:r>
              <a:endParaRPr sz="900" dirty="0">
                <a:latin typeface="Arial"/>
                <a:cs typeface="Arial"/>
              </a:endParaRPr>
            </a:p>
            <a:p>
              <a:pPr algn="ctr">
                <a:lnSpc>
                  <a:spcPts val="841"/>
                </a:lnSpc>
              </a:pPr>
              <a:r>
                <a:rPr sz="900" spc="18" dirty="0">
                  <a:latin typeface="Arial"/>
                  <a:cs typeface="Arial"/>
                </a:rPr>
                <a:t>Year of</a:t>
              </a:r>
              <a:r>
                <a:rPr sz="900" spc="-115" dirty="0">
                  <a:latin typeface="Arial"/>
                  <a:cs typeface="Arial"/>
                </a:rPr>
                <a:t> </a:t>
              </a:r>
              <a:r>
                <a:rPr sz="900" spc="9" dirty="0">
                  <a:latin typeface="Arial"/>
                  <a:cs typeface="Arial"/>
                </a:rPr>
                <a:t>birth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1300488" y="4844421"/>
              <a:ext cx="401782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38" y="0"/>
                  </a:lnTo>
                </a:path>
              </a:pathLst>
            </a:custGeom>
            <a:ln w="5401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81641" y="4844421"/>
              <a:ext cx="401782" cy="0"/>
            </a:xfrm>
            <a:custGeom>
              <a:avLst/>
              <a:gdLst/>
              <a:ahLst/>
              <a:cxnLst/>
              <a:rect l="l" t="t" r="r" b="b"/>
              <a:pathLst>
                <a:path w="202565">
                  <a:moveTo>
                    <a:pt x="0" y="0"/>
                  </a:moveTo>
                  <a:lnTo>
                    <a:pt x="202238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1740747" y="4781245"/>
              <a:ext cx="401782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1100" spc="27" dirty="0">
                  <a:latin typeface="Arial"/>
                  <a:cs typeface="Arial"/>
                </a:rPr>
                <a:t>95%</a:t>
              </a:r>
              <a:r>
                <a:rPr sz="1100" spc="9" dirty="0">
                  <a:latin typeface="Arial"/>
                  <a:cs typeface="Arial"/>
                </a:rPr>
                <a:t> </a:t>
              </a:r>
              <a:r>
                <a:rPr sz="1100" spc="18" dirty="0">
                  <a:latin typeface="Arial"/>
                  <a:cs typeface="Arial"/>
                </a:rPr>
                <a:t>CI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2721900" y="4781245"/>
              <a:ext cx="1230536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1100" spc="18" dirty="0">
                  <a:latin typeface="Arial"/>
                  <a:cs typeface="Arial"/>
                </a:rPr>
                <a:t>Local polynomial</a:t>
              </a:r>
              <a:r>
                <a:rPr sz="1100" spc="-89" dirty="0">
                  <a:latin typeface="Arial"/>
                  <a:cs typeface="Arial"/>
                </a:rPr>
                <a:t> </a:t>
              </a:r>
              <a:r>
                <a:rPr sz="1100" spc="18" dirty="0">
                  <a:latin typeface="Arial"/>
                  <a:cs typeface="Arial"/>
                </a:rPr>
                <a:t>smooth</a:t>
              </a:r>
              <a:endParaRPr sz="1100" dirty="0">
                <a:latin typeface="Arial"/>
                <a:cs typeface="Arial"/>
              </a:endParaRPr>
            </a:p>
          </p:txBody>
        </p:sp>
      </p:grpSp>
      <p:grpSp>
        <p:nvGrpSpPr>
          <p:cNvPr id="3" name="Gruppierung 2"/>
          <p:cNvGrpSpPr/>
          <p:nvPr/>
        </p:nvGrpSpPr>
        <p:grpSpPr>
          <a:xfrm>
            <a:off x="4630095" y="1600200"/>
            <a:ext cx="4590105" cy="3751421"/>
            <a:chOff x="4630095" y="2725579"/>
            <a:chExt cx="4590105" cy="3751421"/>
          </a:xfrm>
        </p:grpSpPr>
        <p:sp>
          <p:nvSpPr>
            <p:cNvPr id="91" name="object 91"/>
            <p:cNvSpPr txBox="1"/>
            <p:nvPr/>
          </p:nvSpPr>
          <p:spPr>
            <a:xfrm>
              <a:off x="4730419" y="2725579"/>
              <a:ext cx="4489781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 algn="ctr"/>
              <a:r>
                <a:rPr sz="1600" u="sng" kern="0" dirty="0">
                  <a:latin typeface="Trebuchet MS"/>
                  <a:cs typeface="Trebuchet MS"/>
                </a:rPr>
                <a:t>Cause</a:t>
              </a:r>
              <a:r>
                <a:rPr sz="1600" kern="0" dirty="0" smtClean="0">
                  <a:latin typeface="Trebuchet MS"/>
                  <a:cs typeface="Trebuchet MS"/>
                </a:rPr>
                <a:t>:</a:t>
              </a:r>
              <a:r>
                <a:rPr lang="de-DE" sz="1600" kern="0" dirty="0" smtClean="0">
                  <a:latin typeface="Trebuchet MS"/>
                  <a:cs typeface="Trebuchet MS"/>
                </a:rPr>
                <a:t> </a:t>
              </a:r>
              <a:r>
                <a:rPr sz="1600" kern="0" dirty="0" smtClean="0">
                  <a:latin typeface="Trebuchet MS"/>
                  <a:cs typeface="Trebuchet MS"/>
                </a:rPr>
                <a:t>Age </a:t>
              </a:r>
              <a:r>
                <a:rPr sz="1600" kern="0" dirty="0">
                  <a:latin typeface="Trebuchet MS"/>
                  <a:cs typeface="Trebuchet MS"/>
                </a:rPr>
                <a:t>of entry stability</a:t>
              </a:r>
              <a:r>
                <a:rPr lang="de-DE" sz="1600" kern="0" dirty="0">
                  <a:latin typeface="Trebuchet MS"/>
                  <a:cs typeface="Trebuchet MS"/>
                </a:rPr>
                <a:t> </a:t>
              </a:r>
              <a:r>
                <a:rPr sz="1600" kern="0" dirty="0">
                  <a:latin typeface="Trebuchet MS"/>
                  <a:cs typeface="Trebuchet MS"/>
                </a:rPr>
                <a:t>(conscription)</a:t>
              </a:r>
            </a:p>
          </p:txBody>
        </p:sp>
        <p:sp>
          <p:nvSpPr>
            <p:cNvPr id="92" name="object 92"/>
            <p:cNvSpPr/>
            <p:nvPr/>
          </p:nvSpPr>
          <p:spPr>
            <a:xfrm>
              <a:off x="5097481" y="3239126"/>
              <a:ext cx="3720206" cy="20325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 txBox="1"/>
            <p:nvPr/>
          </p:nvSpPr>
          <p:spPr>
            <a:xfrm rot="18900000">
              <a:off x="4999583" y="5133413"/>
              <a:ext cx="124046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 rot="18900000">
              <a:off x="4937584" y="4795345"/>
              <a:ext cx="184923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.02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 rot="18900000">
              <a:off x="4937584" y="4425849"/>
              <a:ext cx="184923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.04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 rot="18900000">
              <a:off x="4937584" y="4056217"/>
              <a:ext cx="184923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.06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 rot="18900000">
              <a:off x="4937584" y="3686586"/>
              <a:ext cx="184923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.08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 rot="18900000">
              <a:off x="4980438" y="3296038"/>
              <a:ext cx="140461" cy="983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752"/>
                </a:lnSpc>
              </a:pPr>
              <a:r>
                <a:rPr sz="700" spc="18" dirty="0">
                  <a:latin typeface="Arial"/>
                  <a:cs typeface="Arial"/>
                </a:rPr>
                <a:t>.1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4630095" y="3247964"/>
              <a:ext cx="215444" cy="2869035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 algn="ctr">
                <a:spcBef>
                  <a:spcPts val="80"/>
                </a:spcBef>
              </a:pPr>
              <a:r>
                <a:rPr sz="1400" dirty="0">
                  <a:latin typeface="Arial"/>
                  <a:cs typeface="Arial"/>
                </a:rPr>
                <a:t>Probability</a:t>
              </a:r>
              <a:r>
                <a:rPr sz="1400" spc="9" dirty="0">
                  <a:latin typeface="Arial"/>
                  <a:cs typeface="Arial"/>
                </a:rPr>
                <a:t> </a:t>
              </a:r>
              <a:r>
                <a:rPr sz="1400" dirty="0">
                  <a:latin typeface="Arial"/>
                  <a:cs typeface="Arial"/>
                </a:rPr>
                <a:t>density</a:t>
              </a:r>
              <a:r>
                <a:rPr sz="1400" spc="9" dirty="0">
                  <a:latin typeface="Arial"/>
                  <a:cs typeface="Arial"/>
                </a:rPr>
                <a:t> </a:t>
              </a:r>
              <a:r>
                <a:rPr sz="1400" dirty="0">
                  <a:latin typeface="Arial"/>
                  <a:cs typeface="Arial"/>
                </a:rPr>
                <a:t>function</a:t>
              </a: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156317" y="5264340"/>
              <a:ext cx="1554228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tabLst>
                  <a:tab pos="626111" algn="l"/>
                  <a:tab pos="1257842" algn="l"/>
                </a:tabLst>
              </a:pPr>
              <a:r>
                <a:rPr sz="700" spc="18" dirty="0">
                  <a:latin typeface="Arial"/>
                  <a:cs typeface="Arial"/>
                </a:rPr>
                <a:t>0	10	20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7247839" y="5264340"/>
              <a:ext cx="170033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700" spc="18" dirty="0">
                  <a:latin typeface="Arial"/>
                  <a:cs typeface="Arial"/>
                </a:rPr>
                <a:t>30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7954897" y="5264340"/>
              <a:ext cx="876613" cy="107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tabLst>
                  <a:tab pos="653089" algn="l"/>
                </a:tabLst>
              </a:pPr>
              <a:r>
                <a:rPr sz="700" spc="18" dirty="0">
                  <a:latin typeface="Arial"/>
                  <a:cs typeface="Arial"/>
                </a:rPr>
                <a:t>40	50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6385689" y="5382120"/>
              <a:ext cx="907815" cy="1384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900" spc="27" dirty="0">
                  <a:latin typeface="Arial"/>
                  <a:cs typeface="Arial"/>
                </a:rPr>
                <a:t>Age</a:t>
              </a:r>
              <a:r>
                <a:rPr sz="900" spc="-80" dirty="0">
                  <a:latin typeface="Arial"/>
                  <a:cs typeface="Arial"/>
                </a:rPr>
                <a:t> </a:t>
              </a:r>
              <a:r>
                <a:rPr sz="900" spc="18" dirty="0">
                  <a:latin typeface="Arial"/>
                  <a:cs typeface="Arial"/>
                </a:rPr>
                <a:t>at</a:t>
              </a:r>
              <a:r>
                <a:rPr sz="900" spc="-80" dirty="0">
                  <a:latin typeface="Arial"/>
                  <a:cs typeface="Arial"/>
                </a:rPr>
                <a:t> </a:t>
              </a:r>
              <a:r>
                <a:rPr sz="900" spc="18" dirty="0">
                  <a:latin typeface="Arial"/>
                  <a:cs typeface="Arial"/>
                </a:rPr>
                <a:t>entry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31536" y="5943600"/>
              <a:ext cx="381630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92076" y="0"/>
                  </a:lnTo>
                </a:path>
              </a:pathLst>
            </a:custGeom>
            <a:ln w="466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05400" y="5975276"/>
              <a:ext cx="381630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92076" y="0"/>
                  </a:lnTo>
                </a:path>
              </a:pathLst>
            </a:custGeom>
            <a:ln w="4667">
              <a:solidFill>
                <a:srgbClr val="FF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31536" y="6096000"/>
              <a:ext cx="381630" cy="0"/>
            </a:xfrm>
            <a:custGeom>
              <a:avLst/>
              <a:gdLst/>
              <a:ahLst/>
              <a:cxnLst/>
              <a:rect l="l" t="t" r="r" b="b"/>
              <a:pathLst>
                <a:path w="192404">
                  <a:moveTo>
                    <a:pt x="0" y="0"/>
                  </a:moveTo>
                  <a:lnTo>
                    <a:pt x="192076" y="0"/>
                  </a:lnTo>
                </a:path>
              </a:pathLst>
            </a:custGeom>
            <a:ln w="4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05400" y="6125115"/>
              <a:ext cx="381630" cy="0"/>
            </a:xfrm>
            <a:custGeom>
              <a:avLst/>
              <a:gdLst/>
              <a:ahLst/>
              <a:cxnLst/>
              <a:rect l="l" t="t" r="r" b="b"/>
              <a:pathLst>
                <a:path w="192405">
                  <a:moveTo>
                    <a:pt x="0" y="0"/>
                  </a:moveTo>
                  <a:lnTo>
                    <a:pt x="192076" y="0"/>
                  </a:lnTo>
                </a:path>
              </a:pathLst>
            </a:custGeom>
            <a:ln w="4667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5105400" y="5677362"/>
              <a:ext cx="2362200" cy="5710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5908" marR="8993" indent="-394551">
                <a:lnSpc>
                  <a:spcPct val="141800"/>
                </a:lnSpc>
                <a:tabLst>
                  <a:tab pos="388931" algn="l"/>
                </a:tabLst>
              </a:pPr>
              <a:r>
                <a:rPr sz="900" u="sng" spc="12" baseline="27777" dirty="0">
                  <a:latin typeface="Arial"/>
                  <a:cs typeface="Arial"/>
                </a:rPr>
                <a:t> 	</a:t>
              </a:r>
              <a:r>
                <a:rPr sz="900" spc="27" baseline="27777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Quintile </a:t>
              </a:r>
              <a:r>
                <a:rPr sz="900" spc="-18" dirty="0">
                  <a:latin typeface="Arial"/>
                  <a:cs typeface="Arial"/>
                </a:rPr>
                <a:t>1 </a:t>
              </a:r>
              <a:r>
                <a:rPr sz="900" spc="-9" dirty="0">
                  <a:latin typeface="Arial"/>
                  <a:cs typeface="Arial"/>
                </a:rPr>
                <a:t>(earliest</a:t>
              </a:r>
              <a:r>
                <a:rPr sz="900" spc="-106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entry</a:t>
              </a:r>
              <a:r>
                <a:rPr sz="900" spc="-44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dates</a:t>
              </a:r>
              <a:r>
                <a:rPr sz="900" spc="-9" dirty="0" smtClean="0">
                  <a:latin typeface="Arial"/>
                  <a:cs typeface="Arial"/>
                </a:rPr>
                <a:t>)</a:t>
              </a:r>
              <a:r>
                <a:rPr lang="de-DE" sz="900" spc="-9" dirty="0" smtClean="0">
                  <a:latin typeface="Arial"/>
                  <a:cs typeface="Arial"/>
                </a:rPr>
                <a:t> </a:t>
              </a:r>
              <a:r>
                <a:rPr sz="900" spc="-9" dirty="0" smtClean="0">
                  <a:latin typeface="Arial"/>
                  <a:cs typeface="Arial"/>
                </a:rPr>
                <a:t>Quintile </a:t>
              </a:r>
              <a:r>
                <a:rPr sz="900" spc="-18" dirty="0">
                  <a:latin typeface="Arial"/>
                  <a:cs typeface="Arial"/>
                </a:rPr>
                <a:t>2</a:t>
              </a:r>
              <a:endParaRPr sz="900" dirty="0">
                <a:latin typeface="Arial"/>
                <a:cs typeface="Arial"/>
              </a:endParaRPr>
            </a:p>
            <a:p>
              <a:pPr marL="415908">
                <a:spcBef>
                  <a:spcPts val="310"/>
                </a:spcBef>
              </a:pPr>
              <a:r>
                <a:rPr sz="900" spc="-9" dirty="0">
                  <a:latin typeface="Arial"/>
                  <a:cs typeface="Arial"/>
                </a:rPr>
                <a:t>Quintile </a:t>
              </a:r>
              <a:r>
                <a:rPr sz="900" spc="-18" dirty="0">
                  <a:latin typeface="Arial"/>
                  <a:cs typeface="Arial"/>
                </a:rPr>
                <a:t>3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7248454" y="5843493"/>
              <a:ext cx="1774138" cy="633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900" spc="-9" dirty="0">
                  <a:latin typeface="Arial"/>
                  <a:cs typeface="Arial"/>
                </a:rPr>
                <a:t>Quintile </a:t>
              </a:r>
              <a:r>
                <a:rPr sz="900" spc="-18" dirty="0">
                  <a:latin typeface="Arial"/>
                  <a:cs typeface="Arial"/>
                </a:rPr>
                <a:t>4</a:t>
              </a:r>
              <a:endParaRPr sz="900" dirty="0">
                <a:latin typeface="Arial"/>
                <a:cs typeface="Arial"/>
              </a:endParaRPr>
            </a:p>
            <a:p>
              <a:pPr marL="22482">
                <a:spcBef>
                  <a:spcPts val="310"/>
                </a:spcBef>
              </a:pPr>
              <a:r>
                <a:rPr sz="900" spc="-9" dirty="0">
                  <a:latin typeface="Arial"/>
                  <a:cs typeface="Arial"/>
                </a:rPr>
                <a:t>Quintile</a:t>
              </a:r>
              <a:r>
                <a:rPr sz="900" spc="-44" dirty="0">
                  <a:latin typeface="Arial"/>
                  <a:cs typeface="Arial"/>
                </a:rPr>
                <a:t> </a:t>
              </a:r>
              <a:r>
                <a:rPr sz="900" spc="-18" dirty="0">
                  <a:latin typeface="Arial"/>
                  <a:cs typeface="Arial"/>
                </a:rPr>
                <a:t>5</a:t>
              </a:r>
              <a:r>
                <a:rPr sz="900" spc="-44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(latest</a:t>
              </a:r>
              <a:r>
                <a:rPr sz="900" spc="-44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entry</a:t>
              </a:r>
              <a:r>
                <a:rPr sz="900" spc="-44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dates)</a:t>
              </a:r>
              <a:endParaRPr sz="900" dirty="0">
                <a:latin typeface="Arial"/>
                <a:cs typeface="Arial"/>
              </a:endParaRPr>
            </a:p>
            <a:p>
              <a:pPr marL="22482">
                <a:spcBef>
                  <a:spcPts val="310"/>
                </a:spcBef>
              </a:pPr>
              <a:r>
                <a:rPr sz="900" spc="-9" dirty="0">
                  <a:latin typeface="Arial"/>
                  <a:cs typeface="Arial"/>
                </a:rPr>
                <a:t>Note: </a:t>
              </a:r>
              <a:r>
                <a:rPr sz="900" spc="-18" dirty="0">
                  <a:latin typeface="Arial"/>
                  <a:cs typeface="Arial"/>
                </a:rPr>
                <a:t>Based on CDF </a:t>
              </a:r>
              <a:r>
                <a:rPr lang="de-DE" sz="900" spc="-18" dirty="0" smtClean="0">
                  <a:latin typeface="Arial"/>
                  <a:cs typeface="Arial"/>
                </a:rPr>
                <a:t/>
              </a:r>
              <a:br>
                <a:rPr lang="de-DE" sz="900" spc="-18" dirty="0" smtClean="0">
                  <a:latin typeface="Arial"/>
                  <a:cs typeface="Arial"/>
                </a:rPr>
              </a:br>
              <a:r>
                <a:rPr sz="900" spc="-9" dirty="0" smtClean="0">
                  <a:latin typeface="Arial"/>
                  <a:cs typeface="Arial"/>
                </a:rPr>
                <a:t>(</a:t>
              </a:r>
              <a:r>
                <a:rPr sz="900" spc="-9" dirty="0">
                  <a:latin typeface="Arial"/>
                  <a:cs typeface="Arial"/>
                </a:rPr>
                <a:t>date of</a:t>
              </a:r>
              <a:r>
                <a:rPr sz="900" spc="-71" dirty="0">
                  <a:latin typeface="Arial"/>
                  <a:cs typeface="Arial"/>
                </a:rPr>
                <a:t> </a:t>
              </a:r>
              <a:r>
                <a:rPr sz="900" spc="-9" dirty="0">
                  <a:latin typeface="Arial"/>
                  <a:cs typeface="Arial"/>
                </a:rPr>
                <a:t>entry)</a:t>
              </a:r>
              <a:endParaRPr sz="9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79383" y="820543"/>
            <a:ext cx="8373412" cy="109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spc="44" dirty="0">
                <a:latin typeface="Calibri"/>
                <a:cs typeface="Calibri"/>
              </a:rPr>
              <a:t>Identification: </a:t>
            </a:r>
            <a:r>
              <a:rPr lang="en-GB" sz="2800" b="1" spc="44" dirty="0">
                <a:latin typeface="Calibri"/>
                <a:cs typeface="Calibri"/>
              </a:rPr>
              <a:t>Illustration</a:t>
            </a:r>
            <a:endParaRPr lang="en-GB" sz="2800" b="1" spc="44" dirty="0">
              <a:latin typeface="Calibri"/>
              <a:cs typeface="Calibri"/>
            </a:endParaRPr>
          </a:p>
          <a:p>
            <a:pPr>
              <a:spcBef>
                <a:spcPts val="18"/>
              </a:spcBef>
            </a:pPr>
            <a:endParaRPr lang="en-GB" sz="2400" dirty="0">
              <a:latin typeface="+mj-lt"/>
              <a:cs typeface="Times New Roman"/>
            </a:endParaRPr>
          </a:p>
          <a:p>
            <a:pPr marL="387807"/>
            <a:r>
              <a:rPr lang="en-GB" sz="1900" dirty="0">
                <a:latin typeface="+mj-lt"/>
                <a:cs typeface="Calibri"/>
              </a:rPr>
              <a:t>Suggestive </a:t>
            </a:r>
            <a:r>
              <a:rPr lang="en-GB" sz="1900" spc="-27" dirty="0">
                <a:latin typeface="+mj-lt"/>
                <a:cs typeface="Calibri"/>
              </a:rPr>
              <a:t>patterns </a:t>
            </a:r>
            <a:r>
              <a:rPr lang="en-GB" sz="1900" spc="35" dirty="0">
                <a:latin typeface="+mj-lt"/>
                <a:cs typeface="Calibri"/>
              </a:rPr>
              <a:t>in </a:t>
            </a:r>
            <a:r>
              <a:rPr lang="en-GB" sz="1900" dirty="0">
                <a:latin typeface="+mj-lt"/>
                <a:cs typeface="Calibri"/>
              </a:rPr>
              <a:t>survey </a:t>
            </a:r>
            <a:r>
              <a:rPr lang="en-GB" sz="1900" spc="-9" dirty="0">
                <a:latin typeface="+mj-lt"/>
                <a:cs typeface="Calibri"/>
              </a:rPr>
              <a:t>data </a:t>
            </a:r>
            <a:r>
              <a:rPr lang="en-GB" sz="1900" spc="-18" dirty="0">
                <a:latin typeface="+mj-lt"/>
                <a:cs typeface="Calibri"/>
              </a:rPr>
              <a:t>for </a:t>
            </a:r>
            <a:r>
              <a:rPr lang="en-GB" sz="1900" spc="-9" dirty="0">
                <a:latin typeface="+mj-lt"/>
                <a:cs typeface="Calibri"/>
              </a:rPr>
              <a:t>year </a:t>
            </a:r>
            <a:r>
              <a:rPr lang="en-GB" sz="1900" spc="-27" dirty="0">
                <a:latin typeface="+mj-lt"/>
                <a:cs typeface="Calibri"/>
              </a:rPr>
              <a:t>of </a:t>
            </a:r>
            <a:r>
              <a:rPr lang="en-GB" sz="1900" spc="9" dirty="0">
                <a:latin typeface="+mj-lt"/>
                <a:cs typeface="Calibri"/>
              </a:rPr>
              <a:t>birth </a:t>
            </a:r>
            <a:r>
              <a:rPr lang="en-GB" sz="1900" spc="35" dirty="0">
                <a:latin typeface="+mj-lt"/>
                <a:cs typeface="Calibri"/>
              </a:rPr>
              <a:t>(shift </a:t>
            </a:r>
            <a:r>
              <a:rPr lang="en-GB" sz="1900" spc="18" dirty="0">
                <a:latin typeface="+mj-lt"/>
                <a:cs typeface="Calibri"/>
              </a:rPr>
              <a:t>by </a:t>
            </a:r>
            <a:r>
              <a:rPr lang="en-GB" sz="1900" spc="-97" dirty="0">
                <a:latin typeface="+mj-lt"/>
                <a:cs typeface="Calibri"/>
              </a:rPr>
              <a:t>19</a:t>
            </a:r>
            <a:r>
              <a:rPr lang="en-GB" sz="1900" spc="-124" dirty="0">
                <a:latin typeface="+mj-lt"/>
                <a:cs typeface="Calibri"/>
              </a:rPr>
              <a:t> </a:t>
            </a:r>
            <a:r>
              <a:rPr lang="en-GB" sz="1900" spc="-9" dirty="0">
                <a:latin typeface="+mj-lt"/>
                <a:cs typeface="Calibri"/>
              </a:rPr>
              <a:t>years)</a:t>
            </a:r>
            <a:endParaRPr lang="en-GB" sz="1900" dirty="0">
              <a:latin typeface="+mj-lt"/>
              <a:cs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332" y="2069984"/>
            <a:ext cx="5930709" cy="440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993" y="6478424"/>
            <a:ext cx="1974272" cy="2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6"/>
          <p:cNvSpPr txBox="1"/>
          <p:nvPr/>
        </p:nvSpPr>
        <p:spPr>
          <a:xfrm>
            <a:off x="279382" y="408964"/>
            <a:ext cx="8675693" cy="124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GB" sz="2800" u="sng" spc="44" dirty="0">
                <a:latin typeface="Calibri"/>
                <a:cs typeface="Calibri"/>
              </a:rPr>
              <a:t>First stage</a:t>
            </a:r>
            <a:r>
              <a:rPr lang="en-GB" sz="2800" spc="44" dirty="0">
                <a:latin typeface="Calibri"/>
                <a:cs typeface="Calibri"/>
              </a:rPr>
              <a:t>: Veteran reports having experienced a </a:t>
            </a:r>
            <a:r>
              <a:rPr lang="en-GB" sz="2800" spc="44" dirty="0" smtClean="0">
                <a:latin typeface="Calibri"/>
                <a:cs typeface="Calibri"/>
              </a:rPr>
              <a:t>situation where </a:t>
            </a:r>
            <a:r>
              <a:rPr lang="en-GB" sz="2800" spc="44" dirty="0">
                <a:latin typeface="Calibri"/>
                <a:cs typeface="Calibri"/>
              </a:rPr>
              <a:t>a civilian woman was sexually abused</a:t>
            </a:r>
          </a:p>
          <a:p>
            <a:pPr marL="22482"/>
            <a:endParaRPr lang="en-GB" sz="2500" spc="212" dirty="0"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067" y="1465977"/>
            <a:ext cx="3842759" cy="539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9382" y="408965"/>
            <a:ext cx="867569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u="sng" spc="44" dirty="0">
                <a:latin typeface="Calibri"/>
                <a:cs typeface="Calibri"/>
              </a:rPr>
              <a:t>OLS</a:t>
            </a:r>
            <a:r>
              <a:rPr lang="en-GB" sz="2800" spc="44" dirty="0">
                <a:latin typeface="Calibri"/>
                <a:cs typeface="Calibri"/>
              </a:rPr>
              <a:t>: Spouse reports any of eight acts of (physical)</a:t>
            </a:r>
          </a:p>
          <a:p>
            <a:pPr marL="22482"/>
            <a:r>
              <a:rPr lang="en-GB" sz="2800" spc="44" dirty="0">
                <a:latin typeface="Calibri"/>
                <a:cs typeface="Calibri"/>
              </a:rPr>
              <a:t>domestic violence in the last 12 months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48" y="1437666"/>
            <a:ext cx="7998186" cy="53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9383" y="336176"/>
            <a:ext cx="8524552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u="sng" spc="44" dirty="0">
                <a:latin typeface="Calibri"/>
                <a:cs typeface="Calibri"/>
              </a:rPr>
              <a:t>IV</a:t>
            </a:r>
            <a:r>
              <a:rPr lang="en-GB" sz="2800" spc="44" dirty="0">
                <a:latin typeface="Calibri"/>
                <a:cs typeface="Calibri"/>
              </a:rPr>
              <a:t>: Spouse reports any of eight acts of (physical)</a:t>
            </a:r>
          </a:p>
          <a:p>
            <a:pPr marL="22482"/>
            <a:r>
              <a:rPr lang="en-GB" sz="2800" spc="44" dirty="0">
                <a:latin typeface="Calibri"/>
                <a:cs typeface="Calibri"/>
              </a:rPr>
              <a:t>domestic violence in the last 12 months</a:t>
            </a:r>
          </a:p>
          <a:p>
            <a:pPr marL="22482"/>
            <a:endParaRPr lang="en-GB" sz="2800" spc="44" dirty="0">
              <a:latin typeface="Calibri"/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82" y="1418741"/>
            <a:ext cx="8501653" cy="53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9382" y="820545"/>
            <a:ext cx="54356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2800" b="1" kern="0" dirty="0">
                <a:latin typeface="Calibri"/>
                <a:cs typeface="Calibri"/>
              </a:rPr>
              <a:t>Bargaining power?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09" y="1465977"/>
            <a:ext cx="8766567" cy="539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9383" y="820544"/>
            <a:ext cx="837341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kern="0" dirty="0" smtClean="0">
                <a:latin typeface="Calibri"/>
                <a:cs typeface="Calibri"/>
              </a:rPr>
              <a:t>Normative, behavioural/interactional process? </a:t>
            </a:r>
            <a:endParaRPr lang="en-GB" sz="2800" b="1" kern="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770" y="1465978"/>
            <a:ext cx="7103603" cy="51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9384" y="820545"/>
            <a:ext cx="84836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de-DE" sz="2800" b="1" kern="0" dirty="0">
                <a:latin typeface="Calibri"/>
                <a:cs typeface="Calibri"/>
              </a:rPr>
              <a:t>Non-s</a:t>
            </a:r>
            <a:r>
              <a:rPr sz="2800" b="1" kern="0" dirty="0">
                <a:latin typeface="Calibri"/>
                <a:cs typeface="Calibri"/>
              </a:rPr>
              <a:t>exual vs sexual violence, non-physical </a:t>
            </a:r>
            <a:r>
              <a:rPr sz="2800" b="1" kern="0" dirty="0" smtClean="0">
                <a:latin typeface="Calibri"/>
                <a:cs typeface="Calibri"/>
              </a:rPr>
              <a:t>outcomes</a:t>
            </a:r>
            <a:r>
              <a:rPr lang="de-DE" sz="2800" b="1" kern="0" dirty="0" smtClean="0">
                <a:latin typeface="Calibri"/>
                <a:cs typeface="Calibri"/>
              </a:rPr>
              <a:t>?</a:t>
            </a:r>
            <a:endParaRPr sz="2800" b="1" kern="0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5" y="1465977"/>
            <a:ext cx="8955074" cy="506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279382" y="76200"/>
            <a:ext cx="8675693" cy="674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>
              <a:spcBef>
                <a:spcPts val="708"/>
              </a:spcBef>
            </a:pPr>
            <a:endParaRPr lang="en-GB" sz="2500" kern="0" dirty="0" smtClean="0">
              <a:latin typeface="Calibri"/>
              <a:cs typeface="Calibri"/>
            </a:endParaRPr>
          </a:p>
          <a:p>
            <a:pPr marL="22482">
              <a:spcBef>
                <a:spcPts val="708"/>
              </a:spcBef>
            </a:pPr>
            <a:r>
              <a:rPr lang="en-GB" sz="2800" b="1" kern="0" dirty="0" smtClean="0">
                <a:latin typeface="Calibri"/>
                <a:cs typeface="Calibri"/>
              </a:rPr>
              <a:t>Conclusions</a:t>
            </a:r>
          </a:p>
          <a:p>
            <a:pPr>
              <a:spcBef>
                <a:spcPts val="97"/>
              </a:spcBef>
            </a:pPr>
            <a:endParaRPr lang="en-GB" sz="2700" kern="0" dirty="0" smtClean="0">
              <a:latin typeface="Times New Roman"/>
              <a:cs typeface="Times New Roman"/>
            </a:endParaRPr>
          </a:p>
          <a:p>
            <a:pPr marL="387807" marR="160743">
              <a:lnSpc>
                <a:spcPct val="102600"/>
              </a:lnSpc>
            </a:pP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Exposure of soldiers to wartime sexual violence against women </a:t>
            </a:r>
            <a:endParaRPr lang="en-GB" sz="1900" kern="0" dirty="0" smtClean="0">
              <a:latin typeface="Arial"/>
              <a:cs typeface="Arial"/>
            </a:endParaRPr>
          </a:p>
          <a:p>
            <a:pPr marL="1181403" marR="1001553" indent="-303501">
              <a:lnSpc>
                <a:spcPct val="125299"/>
              </a:lnSpc>
              <a:spcBef>
                <a:spcPts val="35"/>
              </a:spcBef>
              <a:buFont typeface="Arial"/>
              <a:buChar char="•"/>
            </a:pPr>
            <a:r>
              <a:rPr lang="en-GB" sz="1900" kern="0" dirty="0" smtClean="0">
                <a:latin typeface="Calibri"/>
                <a:cs typeface="Calibri"/>
              </a:rPr>
              <a:t>Increases domestic violence more than a decade later</a:t>
            </a:r>
          </a:p>
          <a:p>
            <a:pPr marL="1181403" marR="1001553" indent="-303501">
              <a:lnSpc>
                <a:spcPct val="125299"/>
              </a:lnSpc>
              <a:spcBef>
                <a:spcPts val="35"/>
              </a:spcBef>
              <a:buFont typeface="Arial"/>
              <a:buChar char="•"/>
            </a:pPr>
            <a:r>
              <a:rPr lang="en-GB" sz="1900" kern="0" dirty="0" smtClean="0">
                <a:solidFill>
                  <a:srgbClr val="000000"/>
                </a:solidFill>
                <a:latin typeface="Calibri"/>
                <a:cs typeface="Calibri"/>
              </a:rPr>
              <a:t>Effect has causal interpretation</a:t>
            </a:r>
          </a:p>
          <a:p>
            <a:pPr marL="877902" marR="1001553">
              <a:lnSpc>
                <a:spcPct val="125299"/>
              </a:lnSpc>
              <a:spcBef>
                <a:spcPts val="35"/>
              </a:spcBef>
            </a:pPr>
            <a:endParaRPr lang="en-GB" sz="1100" kern="0" dirty="0" smtClean="0">
              <a:latin typeface="Calibri"/>
              <a:cs typeface="Calibri"/>
            </a:endParaRPr>
          </a:p>
          <a:p>
            <a:pPr marL="387807"/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Interpretation</a:t>
            </a:r>
            <a:endParaRPr lang="en-GB" sz="1900" kern="0" dirty="0" smtClean="0">
              <a:latin typeface="Arial"/>
              <a:cs typeface="Arial"/>
            </a:endParaRPr>
          </a:p>
          <a:p>
            <a:pPr marL="1181403" indent="-303501">
              <a:spcBef>
                <a:spcPts val="620"/>
              </a:spcBef>
              <a:buFont typeface="Arial"/>
              <a:buChar char="•"/>
            </a:pPr>
            <a:r>
              <a:rPr lang="en-GB" sz="1900" kern="0" dirty="0" smtClean="0">
                <a:latin typeface="Calibri"/>
                <a:cs typeface="Calibri"/>
              </a:rPr>
              <a:t>Support for „</a:t>
            </a:r>
            <a:r>
              <a:rPr lang="en-GB" sz="1900" kern="0" dirty="0" smtClean="0"/>
              <a:t>socialization into gender-based violent practice”</a:t>
            </a:r>
            <a:endParaRPr lang="en-GB" sz="1900" kern="0" dirty="0" smtClean="0">
              <a:latin typeface="Calibri"/>
              <a:cs typeface="Calibri"/>
            </a:endParaRPr>
          </a:p>
          <a:p>
            <a:pPr marL="1181403" indent="-303501">
              <a:spcBef>
                <a:spcPts val="584"/>
              </a:spcBef>
              <a:buFont typeface="Arial"/>
              <a:buChar char="•"/>
            </a:pPr>
            <a:r>
              <a:rPr lang="en-GB" sz="1900" kern="0" dirty="0" smtClean="0">
                <a:latin typeface="Calibri"/>
                <a:cs typeface="Calibri"/>
              </a:rPr>
              <a:t>No evidence for bargaining power, gender norms, distress</a:t>
            </a:r>
          </a:p>
          <a:p>
            <a:pPr marL="877902">
              <a:spcBef>
                <a:spcPts val="584"/>
              </a:spcBef>
            </a:pPr>
            <a:endParaRPr lang="en-GB" sz="1100" kern="0" dirty="0" smtClean="0">
              <a:latin typeface="Calibri"/>
              <a:cs typeface="Calibri"/>
            </a:endParaRPr>
          </a:p>
          <a:p>
            <a:pPr marL="387807">
              <a:spcBef>
                <a:spcPts val="584"/>
              </a:spcBef>
            </a:pPr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Policy i</a:t>
            </a: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mplications</a:t>
            </a:r>
            <a:endParaRPr lang="en-GB" sz="1900" b="1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181403" marR="8993" indent="-303501">
              <a:lnSpc>
                <a:spcPct val="102600"/>
              </a:lnSpc>
              <a:spcBef>
                <a:spcPts val="620"/>
              </a:spcBef>
              <a:buFont typeface="Arial"/>
              <a:buChar char="•"/>
            </a:pPr>
            <a:r>
              <a:rPr lang="en-GB" sz="1900" kern="0" dirty="0">
                <a:latin typeface="Calibri"/>
                <a:cs typeface="Calibri"/>
              </a:rPr>
              <a:t>Refine DDR programs (further) for more targeted </a:t>
            </a:r>
            <a:r>
              <a:rPr lang="en-GB" sz="1900" kern="0" dirty="0" smtClean="0">
                <a:latin typeface="Calibri"/>
                <a:cs typeface="Calibri"/>
              </a:rPr>
              <a:t>assistance based on observable and </a:t>
            </a:r>
            <a:r>
              <a:rPr lang="en-GB" sz="1900" kern="0" dirty="0">
                <a:latin typeface="Calibri"/>
                <a:cs typeface="Calibri"/>
              </a:rPr>
              <a:t>measurable needs</a:t>
            </a:r>
          </a:p>
          <a:p>
            <a:pPr marL="1181403" indent="-303501">
              <a:spcBef>
                <a:spcPts val="620"/>
              </a:spcBef>
              <a:buFont typeface="Arial"/>
              <a:buChar char="•"/>
            </a:pPr>
            <a:r>
              <a:rPr lang="en-GB" sz="1900" kern="0" dirty="0">
                <a:latin typeface="Calibri"/>
                <a:cs typeface="Calibri"/>
              </a:rPr>
              <a:t>Don’t forget the ’R’ </a:t>
            </a:r>
            <a:r>
              <a:rPr lang="en-GB" sz="1900" kern="0" dirty="0" smtClean="0">
                <a:latin typeface="Calibri"/>
                <a:cs typeface="Calibri"/>
              </a:rPr>
              <a:t>after ’</a:t>
            </a:r>
            <a:r>
              <a:rPr lang="en-GB" sz="1900" kern="0" dirty="0">
                <a:latin typeface="Calibri"/>
                <a:cs typeface="Calibri"/>
              </a:rPr>
              <a:t>DD</a:t>
            </a:r>
            <a:r>
              <a:rPr lang="en-GB" sz="1900" kern="0" dirty="0" smtClean="0">
                <a:latin typeface="Calibri"/>
                <a:cs typeface="Calibri"/>
              </a:rPr>
              <a:t>’</a:t>
            </a:r>
          </a:p>
          <a:p>
            <a:pPr marL="877902">
              <a:spcBef>
                <a:spcPts val="620"/>
              </a:spcBef>
            </a:pPr>
            <a:endParaRPr lang="en-GB" sz="1100" kern="0" dirty="0" smtClean="0">
              <a:latin typeface="Times New Roman"/>
              <a:cs typeface="Times New Roman"/>
            </a:endParaRPr>
          </a:p>
          <a:p>
            <a:pPr marL="387807"/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Next steps</a:t>
            </a:r>
            <a:endParaRPr lang="en-GB" sz="1900" kern="0" dirty="0" smtClean="0">
              <a:latin typeface="Arial"/>
              <a:cs typeface="Arial"/>
            </a:endParaRPr>
          </a:p>
          <a:p>
            <a:pPr marL="1181403" marR="4191683" indent="-303501">
              <a:lnSpc>
                <a:spcPts val="2921"/>
              </a:lnSpc>
              <a:spcBef>
                <a:spcPts val="133"/>
              </a:spcBef>
              <a:buFont typeface="Arial"/>
              <a:buChar char="•"/>
            </a:pPr>
            <a:r>
              <a:rPr lang="en-GB" sz="1900" kern="0" dirty="0" smtClean="0">
                <a:latin typeface="Calibri"/>
                <a:cs typeface="Calibri"/>
              </a:rPr>
              <a:t>Intensive margin </a:t>
            </a:r>
          </a:p>
          <a:p>
            <a:pPr marL="1181403" marR="4191683" indent="-303501">
              <a:lnSpc>
                <a:spcPts val="2921"/>
              </a:lnSpc>
              <a:spcBef>
                <a:spcPts val="133"/>
              </a:spcBef>
              <a:buFont typeface="Arial"/>
              <a:buChar char="•"/>
            </a:pPr>
            <a:r>
              <a:rPr lang="en-GB" sz="1900" kern="0" dirty="0" smtClean="0">
                <a:latin typeface="Calibri"/>
                <a:cs typeface="Calibri"/>
              </a:rPr>
              <a:t>Non-linearities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/>
          <p:nvPr/>
        </p:nvSpPr>
        <p:spPr>
          <a:xfrm>
            <a:off x="279384" y="820543"/>
            <a:ext cx="8171661" cy="4935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60895"/>
            <a:r>
              <a:rPr lang="en-GB" sz="2800" b="1" spc="44" dirty="0">
                <a:latin typeface="Calibri"/>
                <a:cs typeface="Calibri"/>
              </a:rPr>
              <a:t>Motivation</a:t>
            </a:r>
            <a:endParaRPr lang="en-GB" sz="2800" b="1" dirty="0">
              <a:latin typeface="Calibri"/>
              <a:cs typeface="Calibri"/>
            </a:endParaRPr>
          </a:p>
          <a:p>
            <a:pPr>
              <a:spcBef>
                <a:spcPts val="14"/>
              </a:spcBef>
            </a:pPr>
            <a:endParaRPr lang="en-GB" sz="1900" dirty="0">
              <a:latin typeface="Times New Roman"/>
              <a:cs typeface="Times New Roman"/>
            </a:endParaRPr>
          </a:p>
          <a:p>
            <a:pPr marL="387807"/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Stylized Facts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Globally, more than 30 per cent of women are (reported) victims of domestic violence during their lifetime (WHO 2013)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Estimated welfare cost of domestic violence: around 5 per cent of global World </a:t>
            </a:r>
            <a:r>
              <a:rPr lang="en-GB" sz="1900" kern="0" dirty="0" smtClean="0">
                <a:cs typeface="Calibri"/>
              </a:rPr>
              <a:t>GDP - </a:t>
            </a:r>
            <a:r>
              <a:rPr lang="en-GB" sz="1900" kern="0" dirty="0">
                <a:cs typeface="Calibri"/>
              </a:rPr>
              <a:t>about five times that of wars (Fearon and Hoeffler 2014)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US" sz="1900" kern="0" dirty="0">
                <a:cs typeface="Calibri"/>
              </a:rPr>
              <a:t>Partners of war veterans are at an elevated risk of being a victim of domestic violence. In the US, combat veterans are responsible for about one quarter of reported cases of domestic </a:t>
            </a:r>
            <a:r>
              <a:rPr lang="en-US" sz="1900" kern="0" dirty="0" smtClean="0">
                <a:cs typeface="Calibri"/>
              </a:rPr>
              <a:t>violence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endParaRPr lang="en-US" sz="1900" kern="0" dirty="0">
              <a:cs typeface="Calibri"/>
            </a:endParaRPr>
          </a:p>
          <a:p>
            <a:pPr marL="387807"/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Puzzles</a:t>
            </a:r>
            <a:endParaRPr lang="en-GB" sz="1900" b="1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Why do so many men commit violence against intimate partners?</a:t>
            </a:r>
            <a:endParaRPr lang="en-US" sz="1900" kern="0" dirty="0">
              <a:cs typeface="Calibri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US" sz="1900" kern="0" dirty="0" smtClean="0">
                <a:cs typeface="Calibri"/>
              </a:rPr>
              <a:t>More generally: Why </a:t>
            </a:r>
            <a:r>
              <a:rPr lang="en-US" sz="1900" kern="0" dirty="0">
                <a:cs typeface="Calibri"/>
              </a:rPr>
              <a:t>does violence beget violence? Perpetrating violence is an aversive </a:t>
            </a:r>
            <a:r>
              <a:rPr lang="en-US" sz="1900" kern="0" dirty="0" smtClean="0">
                <a:cs typeface="Calibri"/>
              </a:rPr>
              <a:t>and distressing </a:t>
            </a:r>
            <a:r>
              <a:rPr lang="en-US" sz="1900" kern="0" dirty="0">
                <a:cs typeface="Calibri"/>
              </a:rPr>
              <a:t>experience (Littman and Paluck 2015</a:t>
            </a:r>
            <a:r>
              <a:rPr lang="en-US" sz="1900" kern="0" dirty="0" smtClean="0">
                <a:cs typeface="Calibri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306967" y="1295400"/>
            <a:ext cx="8950389" cy="4930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>
              <a:spcBef>
                <a:spcPts val="708"/>
              </a:spcBef>
            </a:pPr>
            <a:r>
              <a:rPr lang="en-GB" sz="2800" b="1" kern="0" dirty="0">
                <a:latin typeface="Calibri"/>
                <a:cs typeface="Calibri"/>
              </a:rPr>
              <a:t>Acknowledgements</a:t>
            </a:r>
          </a:p>
          <a:p>
            <a:pPr>
              <a:lnSpc>
                <a:spcPct val="100000"/>
              </a:lnSpc>
            </a:pPr>
            <a:endParaRPr sz="2500" kern="0" dirty="0">
              <a:cs typeface="Arial"/>
            </a:endParaRPr>
          </a:p>
          <a:p>
            <a:pPr marL="363075">
              <a:spcBef>
                <a:spcPts val="1682"/>
              </a:spcBef>
            </a:pPr>
            <a:r>
              <a:rPr sz="2400" b="1" kern="0" dirty="0">
                <a:cs typeface="Arial"/>
              </a:rPr>
              <a:t>We are grateful for the financial support received from</a:t>
            </a:r>
            <a:endParaRPr sz="2400" kern="0" dirty="0">
              <a:cs typeface="Arial"/>
            </a:endParaRPr>
          </a:p>
          <a:p>
            <a:pPr marL="1196074" marR="2387540" indent="-342900">
              <a:lnSpc>
                <a:spcPts val="2921"/>
              </a:lnSpc>
              <a:spcBef>
                <a:spcPts val="133"/>
              </a:spcBef>
              <a:buFont typeface="Arial"/>
              <a:buChar char="•"/>
            </a:pPr>
            <a:r>
              <a:rPr sz="2400" kern="0" dirty="0">
                <a:cs typeface="Arial"/>
              </a:rPr>
              <a:t>United States Institute of</a:t>
            </a:r>
            <a:r>
              <a:rPr lang="de-DE" sz="2400" kern="0" dirty="0">
                <a:cs typeface="Arial"/>
              </a:rPr>
              <a:t> </a:t>
            </a:r>
            <a:r>
              <a:rPr sz="2400" kern="0" dirty="0">
                <a:cs typeface="Arial"/>
              </a:rPr>
              <a:t>Peace</a:t>
            </a:r>
            <a:endParaRPr lang="de-DE" sz="2400" kern="0" dirty="0">
              <a:cs typeface="Arial"/>
            </a:endParaRPr>
          </a:p>
          <a:p>
            <a:pPr marL="1196074" marR="2387540" indent="-342900">
              <a:lnSpc>
                <a:spcPts val="2921"/>
              </a:lnSpc>
              <a:spcBef>
                <a:spcPts val="133"/>
              </a:spcBef>
              <a:buFont typeface="Arial"/>
              <a:buChar char="•"/>
            </a:pPr>
            <a:r>
              <a:rPr sz="2400" kern="0" dirty="0">
                <a:cs typeface="Arial"/>
              </a:rPr>
              <a:t>Portuguese Research Council</a:t>
            </a:r>
            <a:endParaRPr lang="de-DE" sz="2400" kern="0" dirty="0">
              <a:cs typeface="Arial"/>
            </a:endParaRPr>
          </a:p>
          <a:p>
            <a:pPr marL="1196074" marR="2387540" indent="-342900">
              <a:lnSpc>
                <a:spcPts val="2921"/>
              </a:lnSpc>
              <a:spcBef>
                <a:spcPts val="133"/>
              </a:spcBef>
              <a:buFont typeface="Arial"/>
              <a:buChar char="•"/>
            </a:pPr>
            <a:r>
              <a:rPr sz="2400" kern="0" dirty="0" smtClean="0">
                <a:cs typeface="Arial"/>
              </a:rPr>
              <a:t>Fulbright </a:t>
            </a:r>
            <a:r>
              <a:rPr sz="2400" kern="0" dirty="0">
                <a:cs typeface="Arial"/>
              </a:rPr>
              <a:t>Program</a:t>
            </a:r>
          </a:p>
          <a:p>
            <a:pPr>
              <a:spcBef>
                <a:spcPts val="9"/>
              </a:spcBef>
            </a:pPr>
            <a:endParaRPr sz="2800" kern="0" dirty="0">
              <a:cs typeface="Arial"/>
            </a:endParaRPr>
          </a:p>
          <a:p>
            <a:pPr marL="363075"/>
            <a:r>
              <a:rPr sz="2400" b="1" kern="0" dirty="0">
                <a:cs typeface="Arial"/>
              </a:rPr>
              <a:t>and </a:t>
            </a:r>
            <a:r>
              <a:rPr sz="2400" b="1" kern="0" dirty="0" smtClean="0">
                <a:cs typeface="Arial"/>
              </a:rPr>
              <a:t>thank</a:t>
            </a:r>
            <a:r>
              <a:rPr lang="de-DE" sz="2400" b="1" kern="0" dirty="0" smtClean="0">
                <a:cs typeface="Arial"/>
              </a:rPr>
              <a:t>s</a:t>
            </a:r>
            <a:r>
              <a:rPr sz="2400" b="1" kern="0" dirty="0" smtClean="0">
                <a:cs typeface="Arial"/>
              </a:rPr>
              <a:t> </a:t>
            </a:r>
            <a:r>
              <a:rPr sz="2400" b="1" kern="0" dirty="0">
                <a:cs typeface="Arial"/>
              </a:rPr>
              <a:t>our collaborators</a:t>
            </a:r>
            <a:endParaRPr sz="2400" kern="0" dirty="0">
              <a:cs typeface="Arial"/>
            </a:endParaRPr>
          </a:p>
          <a:p>
            <a:pPr marL="1196074" marR="4069159" indent="-342900">
              <a:lnSpc>
                <a:spcPts val="2921"/>
              </a:lnSpc>
              <a:spcBef>
                <a:spcPts val="27"/>
              </a:spcBef>
              <a:buFont typeface="Arial"/>
              <a:buChar char="•"/>
            </a:pPr>
            <a:r>
              <a:rPr sz="2400" kern="0" dirty="0">
                <a:cs typeface="Arial"/>
              </a:rPr>
              <a:t>John </a:t>
            </a:r>
            <a:r>
              <a:rPr sz="2400" kern="0" dirty="0" smtClean="0">
                <a:cs typeface="Arial"/>
              </a:rPr>
              <a:t>Spall</a:t>
            </a:r>
            <a:endParaRPr lang="de-DE" sz="2400" kern="0" dirty="0" smtClean="0">
              <a:cs typeface="Arial"/>
            </a:endParaRPr>
          </a:p>
          <a:p>
            <a:pPr marL="1196074" marR="4069159" indent="-342900">
              <a:lnSpc>
                <a:spcPts val="2921"/>
              </a:lnSpc>
              <a:spcBef>
                <a:spcPts val="27"/>
              </a:spcBef>
              <a:buFont typeface="Arial"/>
              <a:buChar char="•"/>
            </a:pPr>
            <a:r>
              <a:rPr sz="2400" kern="0" dirty="0" smtClean="0">
                <a:cs typeface="Arial"/>
              </a:rPr>
              <a:t>Patricia </a:t>
            </a:r>
            <a:r>
              <a:rPr sz="2400" kern="0" dirty="0">
                <a:cs typeface="Arial"/>
              </a:rPr>
              <a:t>Justino</a:t>
            </a:r>
            <a:endParaRPr lang="de-DE" sz="2400" kern="0" dirty="0">
              <a:cs typeface="Arial"/>
            </a:endParaRPr>
          </a:p>
          <a:p>
            <a:pPr marL="1196074" marR="4069159" indent="-342900">
              <a:lnSpc>
                <a:spcPts val="2921"/>
              </a:lnSpc>
              <a:spcBef>
                <a:spcPts val="27"/>
              </a:spcBef>
              <a:buFont typeface="Arial"/>
              <a:buChar char="•"/>
            </a:pPr>
            <a:r>
              <a:rPr sz="2400" kern="0" dirty="0">
                <a:cs typeface="Arial"/>
              </a:rPr>
              <a:t>Pedro Vicente</a:t>
            </a:r>
          </a:p>
          <a:p>
            <a:pPr marL="1196074" indent="-342900">
              <a:spcBef>
                <a:spcPts val="389"/>
              </a:spcBef>
              <a:buFont typeface="Arial"/>
              <a:buChar char="•"/>
            </a:pPr>
            <a:r>
              <a:rPr sz="2400" kern="0" dirty="0">
                <a:cs typeface="Arial"/>
              </a:rPr>
              <a:t>Development Workshop Angola</a:t>
            </a:r>
          </a:p>
        </p:txBody>
      </p:sp>
    </p:spTree>
    <p:extLst>
      <p:ext uri="{BB962C8B-B14F-4D97-AF65-F5344CB8AC3E}">
        <p14:creationId xmlns:p14="http://schemas.microsoft.com/office/powerpoint/2010/main" val="3609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306967" y="1295400"/>
            <a:ext cx="89503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>
              <a:spcBef>
                <a:spcPts val="708"/>
              </a:spcBef>
            </a:pPr>
            <a:r>
              <a:rPr lang="en-GB" sz="2800" b="1" kern="0" dirty="0" smtClean="0">
                <a:latin typeface="Calibri"/>
                <a:cs typeface="Calibri"/>
              </a:rPr>
              <a:t>Backup Slides</a:t>
            </a:r>
            <a:endParaRPr lang="en-GB" sz="2800" b="1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7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6966" y="960648"/>
            <a:ext cx="784643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spc="44" dirty="0">
                <a:latin typeface="Calibri"/>
                <a:cs typeface="Calibri"/>
              </a:rPr>
              <a:t>Post</a:t>
            </a:r>
            <a:r>
              <a:rPr lang="en-GB" sz="2800" b="1" spc="44" dirty="0" smtClean="0">
                <a:latin typeface="Calibri"/>
                <a:cs typeface="Calibri"/>
              </a:rPr>
              <a:t>-war </a:t>
            </a:r>
            <a:r>
              <a:rPr lang="en-GB" sz="2800" b="1" spc="44" dirty="0">
                <a:latin typeface="Calibri"/>
                <a:cs typeface="Calibri"/>
              </a:rPr>
              <a:t>Angola: Growth without </a:t>
            </a:r>
            <a:r>
              <a:rPr lang="en-GB" sz="2800" b="1" spc="44" dirty="0" smtClean="0">
                <a:latin typeface="Calibri"/>
                <a:cs typeface="Calibri"/>
              </a:rPr>
              <a:t>development</a:t>
            </a:r>
            <a:endParaRPr lang="en-GB" sz="2800" b="1" spc="44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202" y="2019951"/>
            <a:ext cx="46777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400" i="1" dirty="0">
                <a:latin typeface="Arial"/>
                <a:cs typeface="Arial"/>
              </a:rPr>
              <a:t>Avg</a:t>
            </a:r>
            <a:r>
              <a:rPr sz="1400" i="1" dirty="0" smtClean="0">
                <a:latin typeface="Arial"/>
                <a:cs typeface="Arial"/>
              </a:rPr>
              <a:t>.</a:t>
            </a:r>
            <a:r>
              <a:rPr lang="de-DE" sz="1400" i="1" dirty="0" smtClean="0">
                <a:latin typeface="Arial"/>
                <a:cs typeface="Arial"/>
              </a:rPr>
              <a:t> </a:t>
            </a:r>
            <a:r>
              <a:rPr sz="1400" i="1" dirty="0" smtClean="0">
                <a:latin typeface="Arial"/>
                <a:cs typeface="Arial"/>
              </a:rPr>
              <a:t>growth </a:t>
            </a:r>
            <a:r>
              <a:rPr sz="1400" i="1" spc="-9" dirty="0">
                <a:latin typeface="Arial"/>
                <a:cs typeface="Arial"/>
              </a:rPr>
              <a:t>rate </a:t>
            </a:r>
            <a:r>
              <a:rPr sz="1400" i="1" spc="9" dirty="0">
                <a:latin typeface="Arial"/>
                <a:cs typeface="Arial"/>
              </a:rPr>
              <a:t>of </a:t>
            </a:r>
            <a:r>
              <a:rPr sz="1400" i="1" spc="-35" dirty="0">
                <a:latin typeface="Arial"/>
                <a:cs typeface="Arial"/>
              </a:rPr>
              <a:t>real </a:t>
            </a:r>
            <a:r>
              <a:rPr sz="1400" i="1" spc="-18" dirty="0">
                <a:latin typeface="Arial"/>
                <a:cs typeface="Arial"/>
              </a:rPr>
              <a:t>GDP </a:t>
            </a:r>
            <a:r>
              <a:rPr sz="1400" i="1" spc="-27" dirty="0">
                <a:latin typeface="Arial"/>
                <a:cs typeface="Arial"/>
              </a:rPr>
              <a:t>per </a:t>
            </a:r>
            <a:r>
              <a:rPr sz="1400" i="1" spc="-9" dirty="0" smtClean="0">
                <a:latin typeface="Arial"/>
                <a:cs typeface="Arial"/>
              </a:rPr>
              <a:t>capita</a:t>
            </a:r>
            <a:r>
              <a:rPr lang="de-DE" sz="1400" i="1" spc="-9" dirty="0" smtClean="0">
                <a:latin typeface="Arial"/>
                <a:cs typeface="Arial"/>
              </a:rPr>
              <a:t> </a:t>
            </a:r>
            <a:r>
              <a:rPr sz="1400" i="1" spc="-35" dirty="0" smtClean="0">
                <a:latin typeface="Arial"/>
                <a:cs typeface="Arial"/>
              </a:rPr>
              <a:t>1996</a:t>
            </a:r>
            <a:r>
              <a:rPr sz="1400" i="1" spc="-35" dirty="0">
                <a:latin typeface="Arial"/>
                <a:cs typeface="Arial"/>
              </a:rPr>
              <a:t>-2013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1371" y="2285362"/>
            <a:ext cx="4164337" cy="454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24423" y="2019951"/>
            <a:ext cx="361477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400" i="1" spc="-18" dirty="0">
                <a:latin typeface="Arial"/>
                <a:cs typeface="Arial"/>
              </a:rPr>
              <a:t>Under-5 </a:t>
            </a:r>
            <a:r>
              <a:rPr sz="1400" i="1" spc="18" dirty="0">
                <a:latin typeface="Arial"/>
                <a:cs typeface="Arial"/>
              </a:rPr>
              <a:t>mortality </a:t>
            </a:r>
            <a:r>
              <a:rPr sz="1400" i="1" spc="-9" dirty="0">
                <a:latin typeface="Arial"/>
                <a:cs typeface="Arial"/>
              </a:rPr>
              <a:t>rate </a:t>
            </a:r>
            <a:r>
              <a:rPr sz="1400" i="1" spc="-44" dirty="0">
                <a:latin typeface="Arial"/>
                <a:cs typeface="Arial"/>
              </a:rPr>
              <a:t>2013 </a:t>
            </a:r>
            <a:r>
              <a:rPr sz="1100" i="1" spc="-18" dirty="0">
                <a:latin typeface="Arial"/>
                <a:cs typeface="Arial"/>
              </a:rPr>
              <a:t>(Source</a:t>
            </a:r>
            <a:r>
              <a:rPr sz="1100" i="1" spc="-18" dirty="0" smtClean="0">
                <a:latin typeface="Arial"/>
                <a:cs typeface="Arial"/>
              </a:rPr>
              <a:t>:</a:t>
            </a:r>
            <a:r>
              <a:rPr lang="de-DE" sz="1100" i="1" spc="-18" dirty="0" smtClean="0">
                <a:latin typeface="Arial"/>
                <a:cs typeface="Arial"/>
              </a:rPr>
              <a:t> </a:t>
            </a:r>
            <a:r>
              <a:rPr sz="1100" i="1" spc="44" dirty="0" smtClean="0">
                <a:latin typeface="Arial"/>
                <a:cs typeface="Arial"/>
              </a:rPr>
              <a:t>WDI</a:t>
            </a:r>
            <a:r>
              <a:rPr sz="1100" i="1" spc="44" dirty="0"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8461" y="2285318"/>
            <a:ext cx="4164480" cy="4407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0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279383" y="990600"/>
            <a:ext cx="8031858" cy="4736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2800" b="1" kern="0" dirty="0">
                <a:latin typeface="Calibri"/>
                <a:cs typeface="Calibri"/>
              </a:rPr>
              <a:t>Episodes of increased MPLA violence against civilians</a:t>
            </a:r>
          </a:p>
          <a:p>
            <a:pPr>
              <a:spcBef>
                <a:spcPts val="83"/>
              </a:spcBef>
            </a:pPr>
            <a:endParaRPr sz="3600" kern="0" dirty="0">
              <a:latin typeface="Times New Roman"/>
              <a:cs typeface="Times New Roman"/>
            </a:endParaRPr>
          </a:p>
          <a:p>
            <a:pPr marL="387806">
              <a:tabLst>
                <a:tab pos="575527" algn="l"/>
              </a:tabLst>
            </a:pPr>
            <a:r>
              <a:rPr lang="de-DE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1. </a:t>
            </a:r>
            <a:r>
              <a:rPr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Internal </a:t>
            </a:r>
            <a:r>
              <a:rPr sz="1900" b="1" kern="0" dirty="0">
                <a:solidFill>
                  <a:srgbClr val="0000FF"/>
                </a:solidFill>
                <a:latin typeface="Arial"/>
                <a:cs typeface="Arial"/>
              </a:rPr>
              <a:t>factions mount challenges to leadership</a:t>
            </a:r>
            <a:endParaRPr sz="1900" kern="0" dirty="0">
              <a:latin typeface="Arial"/>
              <a:cs typeface="Arial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sz="1900" kern="0" dirty="0">
                <a:cs typeface="Calibri"/>
              </a:rPr>
              <a:t>Late 1970s to early 1980s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sz="1900" kern="0" dirty="0">
                <a:cs typeface="Calibri"/>
              </a:rPr>
              <a:t>Campaign of repression and operations against civilians</a:t>
            </a:r>
          </a:p>
          <a:p>
            <a:pPr>
              <a:spcBef>
                <a:spcPts val="94"/>
              </a:spcBef>
            </a:pPr>
            <a:endParaRPr sz="2300" kern="0" dirty="0">
              <a:latin typeface="Times New Roman"/>
              <a:cs typeface="Times New Roman"/>
            </a:endParaRPr>
          </a:p>
          <a:p>
            <a:pPr marL="387806">
              <a:tabLst>
                <a:tab pos="575527" algn="l"/>
              </a:tabLst>
            </a:pPr>
            <a:r>
              <a:rPr lang="de-DE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2. </a:t>
            </a:r>
            <a:r>
              <a:rPr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Post </a:t>
            </a:r>
            <a:r>
              <a:rPr sz="1900" b="1" kern="0" dirty="0">
                <a:solidFill>
                  <a:srgbClr val="0000FF"/>
                </a:solidFill>
                <a:latin typeface="Arial"/>
                <a:cs typeface="Arial"/>
              </a:rPr>
              <a:t>elections violence</a:t>
            </a:r>
            <a:endParaRPr sz="1900" kern="0" dirty="0">
              <a:latin typeface="Arial"/>
              <a:cs typeface="Arial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sz="1900" kern="0" dirty="0">
                <a:cs typeface="Calibri"/>
              </a:rPr>
              <a:t>Late 1992 to 1993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sz="1900" kern="0" dirty="0">
                <a:cs typeface="Calibri"/>
              </a:rPr>
              <a:t>Mass killings of civilians</a:t>
            </a:r>
          </a:p>
          <a:p>
            <a:pPr>
              <a:spcBef>
                <a:spcPts val="94"/>
              </a:spcBef>
            </a:pPr>
            <a:endParaRPr sz="2300" kern="0" dirty="0">
              <a:latin typeface="Times New Roman"/>
              <a:cs typeface="Times New Roman"/>
            </a:endParaRPr>
          </a:p>
          <a:p>
            <a:pPr marL="387806">
              <a:tabLst>
                <a:tab pos="575527" algn="l"/>
              </a:tabLst>
            </a:pPr>
            <a:r>
              <a:rPr lang="de-DE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3. </a:t>
            </a:r>
            <a:r>
              <a:rPr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Confusao</a:t>
            </a:r>
            <a:endParaRPr sz="1900" kern="0" dirty="0">
              <a:latin typeface="Arial"/>
              <a:cs typeface="Arial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sz="1900" kern="0" dirty="0">
                <a:cs typeface="Calibri"/>
              </a:rPr>
              <a:t>2000 to 2002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sz="1900" kern="0" dirty="0">
                <a:cs typeface="Calibri"/>
              </a:rPr>
              <a:t>Chaos, shif</a:t>
            </a:r>
            <a:r>
              <a:rPr lang="de-DE" sz="1900" kern="0" dirty="0">
                <a:cs typeface="Calibri"/>
              </a:rPr>
              <a:t>t</a:t>
            </a:r>
            <a:r>
              <a:rPr sz="1900" kern="0" dirty="0">
                <a:cs typeface="Calibri"/>
              </a:rPr>
              <a:t> in brutality against civilians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79383" y="820543"/>
            <a:ext cx="8373412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spc="44" dirty="0">
                <a:latin typeface="+mj-lt"/>
                <a:cs typeface="Calibri"/>
              </a:rPr>
              <a:t>Identification: </a:t>
            </a:r>
            <a:r>
              <a:rPr lang="en-GB" sz="2800" b="1" spc="44" dirty="0" smtClean="0">
                <a:latin typeface="+mj-lt"/>
                <a:cs typeface="Calibri"/>
              </a:rPr>
              <a:t>Illustration</a:t>
            </a:r>
            <a:endParaRPr lang="en-GB" sz="2800" b="1" spc="44" dirty="0">
              <a:latin typeface="+mj-lt"/>
              <a:cs typeface="Calibri"/>
            </a:endParaRPr>
          </a:p>
          <a:p>
            <a:pPr marL="387807"/>
            <a:endParaRPr lang="en-GB" sz="2400" dirty="0">
              <a:latin typeface="+mj-lt"/>
              <a:cs typeface="Times New Roman"/>
            </a:endParaRPr>
          </a:p>
          <a:p>
            <a:pPr marL="387807"/>
            <a:r>
              <a:rPr lang="en-GB" sz="1900" dirty="0">
                <a:latin typeface="+mj-lt"/>
                <a:cs typeface="Calibri"/>
              </a:rPr>
              <a:t>Other forms of intense experiences of violence have different patterns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2411742"/>
            <a:ext cx="4534215" cy="32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5" y="2371989"/>
            <a:ext cx="4383074" cy="332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4016" y="5996031"/>
            <a:ext cx="1974272" cy="2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6967" y="762000"/>
            <a:ext cx="834582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spc="44" dirty="0" smtClean="0">
                <a:latin typeface="Calibri"/>
                <a:cs typeface="Calibri"/>
              </a:rPr>
              <a:t>Interaction of army and year of birth yields large variation in length of service</a:t>
            </a:r>
            <a:endParaRPr lang="en-GB" sz="2800" b="1" spc="44" dirty="0">
              <a:latin typeface="Calibri"/>
              <a:cs typeface="Calibri"/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320484" y="2209800"/>
            <a:ext cx="4041881" cy="2798927"/>
            <a:chOff x="320484" y="3011328"/>
            <a:chExt cx="4041881" cy="2798927"/>
          </a:xfrm>
        </p:grpSpPr>
        <p:sp>
          <p:nvSpPr>
            <p:cNvPr id="9" name="object 9"/>
            <p:cNvSpPr/>
            <p:nvPr/>
          </p:nvSpPr>
          <p:spPr>
            <a:xfrm>
              <a:off x="439923" y="3117082"/>
              <a:ext cx="821266" cy="513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20484" y="3090178"/>
              <a:ext cx="123111" cy="524732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</a:rPr>
                <a:t>0   </a:t>
              </a:r>
              <a:r>
                <a:rPr sz="400" spc="-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.02 </a:t>
              </a:r>
              <a:r>
                <a:rPr sz="400" spc="18" dirty="0">
                  <a:latin typeface="Arial"/>
                  <a:cs typeface="Arial"/>
                </a:rPr>
                <a:t> </a:t>
              </a:r>
              <a:r>
                <a:rPr sz="400" spc="-106" dirty="0">
                  <a:latin typeface="Arial"/>
                  <a:cs typeface="Arial"/>
                </a:rPr>
                <a:t>.</a:t>
              </a:r>
              <a:r>
                <a:rPr sz="500" spc="-158" baseline="27777" dirty="0">
                  <a:latin typeface="Arial"/>
                  <a:cs typeface="Arial"/>
                </a:rPr>
                <a:t>p</a:t>
              </a:r>
              <a:r>
                <a:rPr sz="400" spc="-106" dirty="0">
                  <a:latin typeface="Arial"/>
                  <a:cs typeface="Arial"/>
                </a:rPr>
                <a:t>0</a:t>
              </a:r>
              <a:r>
                <a:rPr sz="500" spc="-158" baseline="27777" dirty="0">
                  <a:latin typeface="Arial"/>
                  <a:cs typeface="Arial"/>
                </a:rPr>
                <a:t>d</a:t>
              </a:r>
              <a:r>
                <a:rPr sz="400" spc="-106" dirty="0">
                  <a:latin typeface="Arial"/>
                  <a:cs typeface="Arial"/>
                </a:rPr>
                <a:t>4</a:t>
              </a:r>
              <a:r>
                <a:rPr sz="500" baseline="27777" dirty="0">
                  <a:latin typeface="Arial"/>
                  <a:cs typeface="Arial"/>
                </a:rPr>
                <a:t>f </a:t>
              </a:r>
              <a:r>
                <a:rPr sz="500" spc="27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.06 </a:t>
              </a:r>
              <a:r>
                <a:rPr sz="400" spc="18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.08</a:t>
              </a: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56813" y="3626978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 dirty="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 dirty="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 dirty="0">
                <a:latin typeface="Times New Roman"/>
                <a:cs typeface="Times New Roman"/>
              </a:endParaRPr>
            </a:p>
            <a:p>
              <a:pPr marL="41591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35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97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473253" y="3011328"/>
              <a:ext cx="777114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1</a:t>
              </a:r>
              <a:r>
                <a:rPr sz="500" spc="-53" dirty="0">
                  <a:latin typeface="Arial"/>
                  <a:cs typeface="Arial"/>
                </a:rPr>
                <a:t> </a:t>
              </a:r>
              <a:r>
                <a:rPr sz="500" spc="-9" dirty="0">
                  <a:latin typeface="Arial"/>
                  <a:cs typeface="Arial"/>
                </a:rPr>
                <a:t>(oldest)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466826" y="3117082"/>
              <a:ext cx="821266" cy="513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347387" y="3090178"/>
              <a:ext cx="123111" cy="524732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</a:rPr>
                <a:t>0   </a:t>
              </a:r>
              <a:r>
                <a:rPr sz="400" spc="-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.02 </a:t>
              </a:r>
              <a:r>
                <a:rPr sz="400" spc="18" dirty="0">
                  <a:latin typeface="Arial"/>
                  <a:cs typeface="Arial"/>
                </a:rPr>
                <a:t> </a:t>
              </a:r>
              <a:r>
                <a:rPr sz="400" spc="-106" dirty="0">
                  <a:latin typeface="Arial"/>
                  <a:cs typeface="Arial"/>
                </a:rPr>
                <a:t>.</a:t>
              </a:r>
              <a:r>
                <a:rPr sz="500" spc="-158" baseline="27777" dirty="0">
                  <a:latin typeface="Arial"/>
                  <a:cs typeface="Arial"/>
                </a:rPr>
                <a:t>p</a:t>
              </a:r>
              <a:r>
                <a:rPr sz="400" spc="-106" dirty="0">
                  <a:latin typeface="Arial"/>
                  <a:cs typeface="Arial"/>
                </a:rPr>
                <a:t>0</a:t>
              </a:r>
              <a:r>
                <a:rPr sz="500" spc="-158" baseline="27777" dirty="0">
                  <a:latin typeface="Arial"/>
                  <a:cs typeface="Arial"/>
                </a:rPr>
                <a:t>d</a:t>
              </a:r>
              <a:r>
                <a:rPr sz="400" spc="-106" dirty="0">
                  <a:latin typeface="Arial"/>
                  <a:cs typeface="Arial"/>
                </a:rPr>
                <a:t>4</a:t>
              </a:r>
              <a:r>
                <a:rPr sz="500" baseline="27777" dirty="0">
                  <a:latin typeface="Arial"/>
                  <a:cs typeface="Arial"/>
                </a:rPr>
                <a:t>f </a:t>
              </a:r>
              <a:r>
                <a:rPr sz="500" spc="27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.06 </a:t>
              </a:r>
              <a:r>
                <a:rPr sz="400" spc="18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.08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1483583" y="3626978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2715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35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97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635709" y="3011328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2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493728" y="3117082"/>
              <a:ext cx="821266" cy="5135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374289" y="3090178"/>
              <a:ext cx="123111" cy="524732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0   </a:t>
              </a:r>
              <a:r>
                <a:rPr sz="400" spc="-27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.02 </a:t>
              </a:r>
              <a:r>
                <a:rPr sz="400" spc="18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spc="-106" dirty="0">
                  <a:latin typeface="Arial"/>
                  <a:cs typeface="Arial"/>
                  <a:hlinkClick r:id="rId5" action="ppaction://hlinksldjump"/>
                </a:rPr>
                <a:t>.</a:t>
              </a:r>
              <a:r>
                <a:rPr sz="500" spc="-158" baseline="27777" dirty="0">
                  <a:latin typeface="Arial"/>
                  <a:cs typeface="Arial"/>
                  <a:hlinkClick r:id="rId5" action="ppaction://hlinksldjump"/>
                </a:rPr>
                <a:t>p</a:t>
              </a:r>
              <a:r>
                <a:rPr sz="400" spc="-106" dirty="0">
                  <a:latin typeface="Arial"/>
                  <a:cs typeface="Arial"/>
                  <a:hlinkClick r:id="rId5" action="ppaction://hlinksldjump"/>
                </a:rPr>
                <a:t>0</a:t>
              </a:r>
              <a:r>
                <a:rPr sz="500" spc="-158" baseline="27777" dirty="0">
                  <a:latin typeface="Arial"/>
                  <a:cs typeface="Arial"/>
                  <a:hlinkClick r:id="rId5" action="ppaction://hlinksldjump"/>
                </a:rPr>
                <a:t>d</a:t>
              </a:r>
              <a:r>
                <a:rPr sz="400" spc="-106" dirty="0">
                  <a:latin typeface="Arial"/>
                  <a:cs typeface="Arial"/>
                  <a:hlinkClick r:id="rId5" action="ppaction://hlinksldjump"/>
                </a:rPr>
                <a:t>4</a:t>
              </a:r>
              <a:r>
                <a:rPr sz="500" baseline="27777" dirty="0">
                  <a:latin typeface="Arial"/>
                  <a:cs typeface="Arial"/>
                  <a:hlinkClick r:id="rId5" action="ppaction://hlinksldjump"/>
                </a:rPr>
                <a:t>f </a:t>
              </a:r>
              <a:r>
                <a:rPr sz="500" spc="27" baseline="27777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.06 </a:t>
              </a:r>
              <a:r>
                <a:rPr sz="400" spc="18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.08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2510487" y="3626978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1591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27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97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2662614" y="3011328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3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520498" y="3117082"/>
              <a:ext cx="821399" cy="51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3401061" y="3090178"/>
              <a:ext cx="123111" cy="524732"/>
            </a:xfrm>
            <a:prstGeom prst="rect">
              <a:avLst/>
            </a:prstGeom>
          </p:spPr>
          <p:txBody>
            <a:bodyPr vert="vert270" wrap="square" lIns="0" tIns="39343" rIns="0" bIns="0" rtlCol="0">
              <a:spAutoFit/>
            </a:bodyPr>
            <a:lstStyle/>
            <a:p>
              <a:pPr marL="22482">
                <a:spcBef>
                  <a:spcPts val="310"/>
                </a:spcBef>
              </a:pPr>
              <a:r>
                <a:rPr sz="400" dirty="0">
                  <a:latin typeface="Arial"/>
                  <a:cs typeface="Arial"/>
                </a:rPr>
                <a:t>0   </a:t>
              </a:r>
              <a:r>
                <a:rPr sz="400" spc="-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.02 </a:t>
              </a:r>
              <a:r>
                <a:rPr sz="400" spc="18" dirty="0">
                  <a:latin typeface="Arial"/>
                  <a:cs typeface="Arial"/>
                </a:rPr>
                <a:t> </a:t>
              </a:r>
              <a:r>
                <a:rPr sz="400" spc="-106" dirty="0">
                  <a:latin typeface="Arial"/>
                  <a:cs typeface="Arial"/>
                </a:rPr>
                <a:t>.</a:t>
              </a:r>
              <a:r>
                <a:rPr sz="500" spc="-158" baseline="27777" dirty="0">
                  <a:latin typeface="Arial"/>
                  <a:cs typeface="Arial"/>
                </a:rPr>
                <a:t>p</a:t>
              </a:r>
              <a:r>
                <a:rPr sz="400" spc="-106" dirty="0">
                  <a:latin typeface="Arial"/>
                  <a:cs typeface="Arial"/>
                </a:rPr>
                <a:t>0</a:t>
              </a:r>
              <a:r>
                <a:rPr sz="500" spc="-158" baseline="27777" dirty="0">
                  <a:latin typeface="Arial"/>
                  <a:cs typeface="Arial"/>
                </a:rPr>
                <a:t>d</a:t>
              </a:r>
              <a:r>
                <a:rPr sz="400" spc="-106" dirty="0">
                  <a:latin typeface="Arial"/>
                  <a:cs typeface="Arial"/>
                </a:rPr>
                <a:t>4</a:t>
              </a:r>
              <a:r>
                <a:rPr sz="500" baseline="27777" dirty="0">
                  <a:latin typeface="Arial"/>
                  <a:cs typeface="Arial"/>
                </a:rPr>
                <a:t>f </a:t>
              </a:r>
              <a:r>
                <a:rPr sz="500" spc="27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.06 </a:t>
              </a:r>
              <a:r>
                <a:rPr sz="400" spc="18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.08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537390" y="3626978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1591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35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106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3689383" y="3011328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4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39923" y="4099588"/>
              <a:ext cx="821266" cy="51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20485" y="4087566"/>
              <a:ext cx="123111" cy="509631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</a:rPr>
                <a:t>0 </a:t>
              </a:r>
              <a:r>
                <a:rPr sz="400" spc="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.02</a:t>
              </a:r>
              <a:r>
                <a:rPr sz="400" spc="-35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</a:t>
              </a:r>
              <a:r>
                <a:rPr sz="400" spc="-18" dirty="0">
                  <a:latin typeface="Arial"/>
                  <a:cs typeface="Arial"/>
                </a:rPr>
                <a:t>0</a:t>
              </a:r>
              <a:r>
                <a:rPr sz="500" spc="-292" baseline="27777" dirty="0">
                  <a:latin typeface="Arial"/>
                  <a:cs typeface="Arial"/>
                </a:rPr>
                <a:t>p</a:t>
              </a:r>
              <a:r>
                <a:rPr sz="400" spc="-18" dirty="0">
                  <a:latin typeface="Arial"/>
                  <a:cs typeface="Arial"/>
                </a:rPr>
                <a:t>4</a:t>
              </a:r>
              <a:r>
                <a:rPr sz="500" spc="-184" baseline="27777" dirty="0">
                  <a:latin typeface="Arial"/>
                  <a:cs typeface="Arial"/>
                </a:rPr>
                <a:t>d</a:t>
              </a:r>
              <a:r>
                <a:rPr sz="400" dirty="0">
                  <a:latin typeface="Arial"/>
                  <a:cs typeface="Arial"/>
                </a:rPr>
                <a:t>.</a:t>
              </a:r>
              <a:r>
                <a:rPr sz="400" spc="-195" dirty="0">
                  <a:latin typeface="Arial"/>
                  <a:cs typeface="Arial"/>
                </a:rPr>
                <a:t>0</a:t>
              </a:r>
              <a:r>
                <a:rPr sz="500" baseline="27777" dirty="0">
                  <a:latin typeface="Arial"/>
                  <a:cs typeface="Arial"/>
                </a:rPr>
                <a:t>f</a:t>
              </a:r>
              <a:r>
                <a:rPr sz="500" spc="-27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6</a:t>
              </a:r>
              <a:r>
                <a:rPr sz="400" spc="-35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.08 </a:t>
              </a:r>
              <a:r>
                <a:rPr sz="400" spc="-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.1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56813" y="4609485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1591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35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97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08803" y="3993833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5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466826" y="4099588"/>
              <a:ext cx="821266" cy="5135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347387" y="4074538"/>
              <a:ext cx="123111" cy="522215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</a:rPr>
                <a:t>0   </a:t>
              </a:r>
              <a:r>
                <a:rPr sz="400" spc="-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.02 </a:t>
              </a:r>
              <a:r>
                <a:rPr sz="400" spc="9" dirty="0">
                  <a:latin typeface="Arial"/>
                  <a:cs typeface="Arial"/>
                </a:rPr>
                <a:t> </a:t>
              </a:r>
              <a:r>
                <a:rPr sz="400" spc="-106" dirty="0">
                  <a:latin typeface="Arial"/>
                  <a:cs typeface="Arial"/>
                </a:rPr>
                <a:t>.</a:t>
              </a:r>
              <a:r>
                <a:rPr sz="500" spc="-172" baseline="27777" dirty="0">
                  <a:latin typeface="Arial"/>
                  <a:cs typeface="Arial"/>
                </a:rPr>
                <a:t>p</a:t>
              </a:r>
              <a:r>
                <a:rPr sz="400" spc="-106" dirty="0">
                  <a:latin typeface="Arial"/>
                  <a:cs typeface="Arial"/>
                </a:rPr>
                <a:t>0</a:t>
              </a:r>
              <a:r>
                <a:rPr sz="500" spc="-172" baseline="27777" dirty="0">
                  <a:latin typeface="Arial"/>
                  <a:cs typeface="Arial"/>
                </a:rPr>
                <a:t>d</a:t>
              </a:r>
              <a:r>
                <a:rPr sz="400" spc="-106" dirty="0">
                  <a:latin typeface="Arial"/>
                  <a:cs typeface="Arial"/>
                </a:rPr>
                <a:t>4</a:t>
              </a:r>
              <a:r>
                <a:rPr sz="500" baseline="27777" dirty="0">
                  <a:latin typeface="Arial"/>
                  <a:cs typeface="Arial"/>
                </a:rPr>
                <a:t>f </a:t>
              </a:r>
              <a:r>
                <a:rPr sz="500" spc="12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.06 </a:t>
              </a:r>
              <a:r>
                <a:rPr sz="400" spc="9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.08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483583" y="4609485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2715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35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97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1635709" y="3993833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6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493728" y="4099588"/>
              <a:ext cx="821266" cy="5135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374290" y="4087566"/>
              <a:ext cx="123111" cy="509631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0 </a:t>
              </a:r>
              <a:r>
                <a:rPr sz="400" spc="27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.02</a:t>
              </a:r>
              <a:r>
                <a:rPr sz="400" spc="-35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</a:t>
              </a:r>
              <a:r>
                <a:rPr sz="400" spc="-18" dirty="0">
                  <a:latin typeface="Arial"/>
                  <a:cs typeface="Arial"/>
                  <a:hlinkClick r:id="rId5" action="ppaction://hlinksldjump"/>
                </a:rPr>
                <a:t>0</a:t>
              </a:r>
              <a:r>
                <a:rPr sz="500" spc="-292" baseline="27777" dirty="0">
                  <a:latin typeface="Arial"/>
                  <a:cs typeface="Arial"/>
                  <a:hlinkClick r:id="rId5" action="ppaction://hlinksldjump"/>
                </a:rPr>
                <a:t>p</a:t>
              </a:r>
              <a:r>
                <a:rPr sz="400" spc="-18" dirty="0">
                  <a:latin typeface="Arial"/>
                  <a:cs typeface="Arial"/>
                  <a:hlinkClick r:id="rId5" action="ppaction://hlinksldjump"/>
                </a:rPr>
                <a:t>4</a:t>
              </a:r>
              <a:r>
                <a:rPr sz="500" spc="-184" baseline="27777" dirty="0">
                  <a:latin typeface="Arial"/>
                  <a:cs typeface="Arial"/>
                  <a:hlinkClick r:id="rId5" action="ppaction://hlinksldjump"/>
                </a:rPr>
                <a:t>d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</a:t>
              </a:r>
              <a:r>
                <a:rPr sz="400" spc="-195" dirty="0">
                  <a:latin typeface="Arial"/>
                  <a:cs typeface="Arial"/>
                  <a:hlinkClick r:id="rId5" action="ppaction://hlinksldjump"/>
                </a:rPr>
                <a:t>0</a:t>
              </a:r>
              <a:r>
                <a:rPr sz="500" baseline="27777" dirty="0">
                  <a:latin typeface="Arial"/>
                  <a:cs typeface="Arial"/>
                  <a:hlinkClick r:id="rId5" action="ppaction://hlinksldjump"/>
                </a:rPr>
                <a:t>f</a:t>
              </a:r>
              <a:r>
                <a:rPr sz="500" spc="-27" baseline="27777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6</a:t>
              </a:r>
              <a:r>
                <a:rPr sz="400" spc="-35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.08 </a:t>
              </a:r>
              <a:r>
                <a:rPr sz="400" spc="-27" dirty="0">
                  <a:latin typeface="Arial"/>
                  <a:cs typeface="Arial"/>
                  <a:hlinkClick r:id="rId5" action="ppaction://hlinksldjump"/>
                </a:rPr>
                <a:t> </a:t>
              </a:r>
              <a:r>
                <a:rPr sz="400" dirty="0">
                  <a:latin typeface="Arial"/>
                  <a:cs typeface="Arial"/>
                  <a:hlinkClick r:id="rId5" action="ppaction://hlinksldjump"/>
                </a:rPr>
                <a:t>.1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2510487" y="4609485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1591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27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97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2662614" y="3993833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7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520498" y="4099588"/>
              <a:ext cx="821399" cy="51354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3401062" y="4102094"/>
              <a:ext cx="123111" cy="494529"/>
            </a:xfrm>
            <a:prstGeom prst="rect">
              <a:avLst/>
            </a:prstGeom>
          </p:spPr>
          <p:txBody>
            <a:bodyPr vert="vert270" wrap="square" lIns="0" tIns="39343" rIns="0" bIns="0" rtlCol="0">
              <a:spAutoFit/>
            </a:bodyPr>
            <a:lstStyle/>
            <a:p>
              <a:pPr marL="22482">
                <a:spcBef>
                  <a:spcPts val="310"/>
                </a:spcBef>
              </a:pPr>
              <a:r>
                <a:rPr sz="400" dirty="0">
                  <a:latin typeface="Arial"/>
                  <a:cs typeface="Arial"/>
                </a:rPr>
                <a:t>0  </a:t>
              </a:r>
              <a:r>
                <a:rPr sz="400" spc="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.02 </a:t>
              </a:r>
              <a:r>
                <a:rPr sz="400" spc="-35" dirty="0">
                  <a:latin typeface="Arial"/>
                  <a:cs typeface="Arial"/>
                </a:rPr>
                <a:t> </a:t>
              </a:r>
              <a:r>
                <a:rPr sz="400" spc="-9" dirty="0">
                  <a:latin typeface="Arial"/>
                  <a:cs typeface="Arial"/>
                </a:rPr>
                <a:t>.</a:t>
              </a:r>
              <a:r>
                <a:rPr sz="400" spc="-212" dirty="0">
                  <a:latin typeface="Arial"/>
                  <a:cs typeface="Arial"/>
                </a:rPr>
                <a:t>0</a:t>
              </a:r>
              <a:r>
                <a:rPr sz="500" baseline="27777" dirty="0">
                  <a:latin typeface="Arial"/>
                  <a:cs typeface="Arial"/>
                </a:rPr>
                <a:t>p</a:t>
              </a:r>
              <a:r>
                <a:rPr sz="400" spc="-212" dirty="0">
                  <a:latin typeface="Arial"/>
                  <a:cs typeface="Arial"/>
                </a:rPr>
                <a:t>4</a:t>
              </a:r>
              <a:r>
                <a:rPr sz="500" baseline="27777" dirty="0">
                  <a:latin typeface="Arial"/>
                  <a:cs typeface="Arial"/>
                </a:rPr>
                <a:t>df</a:t>
              </a:r>
              <a:r>
                <a:rPr sz="500" spc="-65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.06 </a:t>
              </a:r>
              <a:r>
                <a:rPr sz="400" spc="-35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.08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3537390" y="4609485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marL="41591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1591"/>
              <a:r>
                <a:rPr sz="300" u="sng" spc="9" dirty="0">
                  <a:latin typeface="Arial"/>
                  <a:cs typeface="Arial"/>
                </a:rPr>
                <a:t>               </a:t>
              </a:r>
              <a:r>
                <a:rPr sz="300" u="sng" spc="-35" dirty="0">
                  <a:latin typeface="Arial"/>
                  <a:cs typeface="Arial"/>
                </a:rPr>
                <a:t> </a:t>
              </a:r>
              <a:r>
                <a:rPr sz="300" dirty="0">
                  <a:latin typeface="Arial"/>
                  <a:cs typeface="Arial"/>
                </a:rPr>
                <a:t>   </a:t>
              </a:r>
              <a:r>
                <a:rPr sz="300" spc="-35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MPLA                   </a:t>
              </a:r>
              <a:r>
                <a:rPr sz="300" spc="106" dirty="0">
                  <a:latin typeface="Arial"/>
                  <a:cs typeface="Arial"/>
                </a:rPr>
                <a:t> </a:t>
              </a:r>
              <a:r>
                <a:rPr sz="300" spc="18" dirty="0">
                  <a:latin typeface="Arial"/>
                  <a:cs typeface="Arial"/>
                </a:rPr>
                <a:t>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3689383" y="3993833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8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39923" y="5082094"/>
              <a:ext cx="821266" cy="51354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320485" y="5070067"/>
              <a:ext cx="123111" cy="509631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</a:rPr>
                <a:t>0 </a:t>
              </a:r>
              <a:r>
                <a:rPr sz="400" spc="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.02</a:t>
              </a:r>
              <a:r>
                <a:rPr sz="400" spc="-35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</a:t>
              </a:r>
              <a:r>
                <a:rPr sz="400" spc="-18" dirty="0">
                  <a:latin typeface="Arial"/>
                  <a:cs typeface="Arial"/>
                </a:rPr>
                <a:t>0</a:t>
              </a:r>
              <a:r>
                <a:rPr sz="500" spc="-292" baseline="27777" dirty="0">
                  <a:latin typeface="Arial"/>
                  <a:cs typeface="Arial"/>
                </a:rPr>
                <a:t>p</a:t>
              </a:r>
              <a:r>
                <a:rPr sz="400" spc="-18" dirty="0">
                  <a:latin typeface="Arial"/>
                  <a:cs typeface="Arial"/>
                </a:rPr>
                <a:t>4</a:t>
              </a:r>
              <a:r>
                <a:rPr sz="500" spc="-184" baseline="27777" dirty="0">
                  <a:latin typeface="Arial"/>
                  <a:cs typeface="Arial"/>
                </a:rPr>
                <a:t>d</a:t>
              </a:r>
              <a:r>
                <a:rPr sz="400" dirty="0">
                  <a:latin typeface="Arial"/>
                  <a:cs typeface="Arial"/>
                </a:rPr>
                <a:t>.</a:t>
              </a:r>
              <a:r>
                <a:rPr sz="400" spc="-195" dirty="0">
                  <a:latin typeface="Arial"/>
                  <a:cs typeface="Arial"/>
                </a:rPr>
                <a:t>0</a:t>
              </a:r>
              <a:r>
                <a:rPr sz="500" baseline="27777" dirty="0">
                  <a:latin typeface="Arial"/>
                  <a:cs typeface="Arial"/>
                </a:rPr>
                <a:t>f</a:t>
              </a:r>
              <a:r>
                <a:rPr sz="500" spc="-27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6</a:t>
              </a:r>
              <a:r>
                <a:rPr sz="400" spc="-35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.08 </a:t>
              </a:r>
              <a:r>
                <a:rPr sz="400" spc="-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.1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504587" y="5796401"/>
              <a:ext cx="154919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485" y="0"/>
                  </a:lnTo>
                </a:path>
              </a:pathLst>
            </a:custGeom>
            <a:ln w="622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4473" y="5796401"/>
              <a:ext cx="154919" cy="0"/>
            </a:xfrm>
            <a:custGeom>
              <a:avLst/>
              <a:gdLst/>
              <a:ahLst/>
              <a:cxnLst/>
              <a:rect l="l" t="t" r="r" b="b"/>
              <a:pathLst>
                <a:path w="78104">
                  <a:moveTo>
                    <a:pt x="0" y="0"/>
                  </a:moveTo>
                  <a:lnTo>
                    <a:pt x="77485" y="0"/>
                  </a:lnTo>
                </a:path>
              </a:pathLst>
            </a:custGeom>
            <a:ln w="62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56813" y="5591990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algn="ctr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192217" algn="ctr">
                <a:tabLst>
                  <a:tab pos="557542" algn="l"/>
                </a:tabLst>
              </a:pPr>
              <a:r>
                <a:rPr sz="300" spc="18" dirty="0">
                  <a:latin typeface="Arial"/>
                  <a:cs typeface="Arial"/>
                </a:rPr>
                <a:t>MPLA	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608803" y="4976337"/>
              <a:ext cx="505061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9</a:t>
              </a:r>
              <a:endParaRPr sz="500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466826" y="5082094"/>
              <a:ext cx="821266" cy="51354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347388" y="5055186"/>
              <a:ext cx="61555" cy="524732"/>
            </a:xfrm>
            <a:prstGeom prst="rect">
              <a:avLst/>
            </a:prstGeom>
          </p:spPr>
          <p:txBody>
            <a:bodyPr vert="vert270" wrap="square" lIns="0" tIns="38219" rIns="0" bIns="0" rtlCol="0">
              <a:spAutoFit/>
            </a:bodyPr>
            <a:lstStyle/>
            <a:p>
              <a:pPr marL="22482">
                <a:spcBef>
                  <a:spcPts val="301"/>
                </a:spcBef>
              </a:pPr>
              <a:r>
                <a:rPr sz="400" dirty="0">
                  <a:latin typeface="Arial"/>
                  <a:cs typeface="Arial"/>
                </a:rPr>
                <a:t>0     </a:t>
              </a:r>
              <a:r>
                <a:rPr sz="400" spc="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.0</a:t>
              </a:r>
              <a:r>
                <a:rPr sz="400" spc="-35" dirty="0">
                  <a:latin typeface="Arial"/>
                  <a:cs typeface="Arial"/>
                </a:rPr>
                <a:t>5</a:t>
              </a:r>
              <a:r>
                <a:rPr sz="500" baseline="27777" dirty="0">
                  <a:latin typeface="Arial"/>
                  <a:cs typeface="Arial"/>
                </a:rPr>
                <a:t>pdf</a:t>
              </a:r>
              <a:r>
                <a:rPr sz="500" spc="-39" baseline="2777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.1     </a:t>
              </a:r>
              <a:r>
                <a:rPr sz="400" spc="-27" dirty="0">
                  <a:latin typeface="Arial"/>
                  <a:cs typeface="Arial"/>
                </a:rPr>
                <a:t> </a:t>
              </a:r>
              <a:r>
                <a:rPr sz="400" dirty="0">
                  <a:latin typeface="Arial"/>
                  <a:cs typeface="Arial"/>
                </a:rPr>
                <a:t>.15</a:t>
              </a:r>
              <a:endParaRPr sz="400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531490" y="5796401"/>
              <a:ext cx="154919" cy="0"/>
            </a:xfrm>
            <a:custGeom>
              <a:avLst/>
              <a:gdLst/>
              <a:ahLst/>
              <a:cxnLst/>
              <a:rect l="l" t="t" r="r" b="b"/>
              <a:pathLst>
                <a:path w="78105">
                  <a:moveTo>
                    <a:pt x="0" y="0"/>
                  </a:moveTo>
                  <a:lnTo>
                    <a:pt x="77485" y="0"/>
                  </a:lnTo>
                </a:path>
              </a:pathLst>
            </a:custGeom>
            <a:ln w="622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41375" y="5796401"/>
              <a:ext cx="154919" cy="0"/>
            </a:xfrm>
            <a:custGeom>
              <a:avLst/>
              <a:gdLst/>
              <a:ahLst/>
              <a:cxnLst/>
              <a:rect l="l" t="t" r="r" b="b"/>
              <a:pathLst>
                <a:path w="78105">
                  <a:moveTo>
                    <a:pt x="0" y="0"/>
                  </a:moveTo>
                  <a:lnTo>
                    <a:pt x="77485" y="0"/>
                  </a:lnTo>
                </a:path>
              </a:pathLst>
            </a:custGeom>
            <a:ln w="62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1483583" y="5591990"/>
              <a:ext cx="824975" cy="218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0         10        20        30     </a:t>
              </a:r>
              <a:r>
                <a:rPr sz="400" spc="80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40</a:t>
              </a:r>
              <a:endParaRPr sz="400">
                <a:latin typeface="Arial"/>
                <a:cs typeface="Arial"/>
              </a:endParaRPr>
            </a:p>
            <a:p>
              <a:pPr algn="ctr">
                <a:lnSpc>
                  <a:spcPts val="416"/>
                </a:lnSpc>
              </a:pPr>
              <a:r>
                <a:rPr sz="400" spc="9" dirty="0">
                  <a:latin typeface="Arial"/>
                  <a:cs typeface="Arial"/>
                </a:rPr>
                <a:t>Length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of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military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service</a:t>
              </a:r>
              <a:r>
                <a:rPr sz="400" spc="-44" dirty="0">
                  <a:latin typeface="Arial"/>
                  <a:cs typeface="Arial"/>
                </a:rPr>
                <a:t> </a:t>
              </a:r>
              <a:r>
                <a:rPr sz="400" spc="9" dirty="0">
                  <a:latin typeface="Arial"/>
                  <a:cs typeface="Arial"/>
                </a:rPr>
                <a:t>(yrs)</a:t>
              </a:r>
              <a:endParaRPr sz="400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192217" algn="ctr">
                <a:tabLst>
                  <a:tab pos="558666" algn="l"/>
                </a:tabLst>
              </a:pPr>
              <a:r>
                <a:rPr sz="300" spc="18" dirty="0">
                  <a:latin typeface="Arial"/>
                  <a:cs typeface="Arial"/>
                </a:rPr>
                <a:t>MPLA	UNITA</a:t>
              </a:r>
              <a:endParaRPr sz="30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1427127" y="4976337"/>
              <a:ext cx="923217" cy="769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500" spc="-9" dirty="0">
                  <a:latin typeface="Arial"/>
                  <a:cs typeface="Arial"/>
                </a:rPr>
                <a:t>YOB-Decile 10</a:t>
              </a:r>
              <a:r>
                <a:rPr sz="500" spc="-35" dirty="0">
                  <a:latin typeface="Arial"/>
                  <a:cs typeface="Arial"/>
                </a:rPr>
                <a:t> </a:t>
              </a:r>
              <a:r>
                <a:rPr sz="500" spc="-9" dirty="0">
                  <a:latin typeface="Arial"/>
                  <a:cs typeface="Arial"/>
                </a:rPr>
                <a:t>(youngest)</a:t>
              </a:r>
              <a:endParaRPr sz="500">
                <a:latin typeface="Arial"/>
                <a:cs typeface="Arial"/>
              </a:endParaRPr>
            </a:p>
          </p:txBody>
        </p:sp>
      </p:grpSp>
      <p:grpSp>
        <p:nvGrpSpPr>
          <p:cNvPr id="3" name="Gruppierung 2"/>
          <p:cNvGrpSpPr/>
          <p:nvPr/>
        </p:nvGrpSpPr>
        <p:grpSpPr>
          <a:xfrm>
            <a:off x="4771876" y="2468977"/>
            <a:ext cx="4067324" cy="4217056"/>
            <a:chOff x="4771876" y="2468977"/>
            <a:chExt cx="4067324" cy="4217056"/>
          </a:xfrm>
        </p:grpSpPr>
        <p:sp>
          <p:nvSpPr>
            <p:cNvPr id="53" name="object 53"/>
            <p:cNvSpPr txBox="1"/>
            <p:nvPr/>
          </p:nvSpPr>
          <p:spPr>
            <a:xfrm>
              <a:off x="4800600" y="2468977"/>
              <a:ext cx="4038600" cy="6075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 marR="8993" algn="ctr">
                <a:lnSpc>
                  <a:spcPct val="125499"/>
                </a:lnSpc>
              </a:pPr>
              <a:r>
                <a:rPr sz="1600" u="sng" kern="0" dirty="0">
                  <a:latin typeface="Trebuchet MS"/>
                  <a:cs typeface="Trebuchet MS"/>
                </a:rPr>
                <a:t>Cause</a:t>
              </a:r>
              <a:r>
                <a:rPr sz="1600" kern="0" dirty="0">
                  <a:latin typeface="Trebuchet MS"/>
                  <a:cs typeface="Trebuchet MS"/>
                </a:rPr>
                <a:t>: Unilateral demob process in  1991/92</a:t>
              </a:r>
            </a:p>
          </p:txBody>
        </p:sp>
        <p:sp>
          <p:nvSpPr>
            <p:cNvPr id="54" name="object 54"/>
            <p:cNvSpPr/>
            <p:nvPr/>
          </p:nvSpPr>
          <p:spPr>
            <a:xfrm>
              <a:off x="5098181" y="3519730"/>
              <a:ext cx="3716797" cy="2283903"/>
            </a:xfrm>
            <a:custGeom>
              <a:avLst/>
              <a:gdLst/>
              <a:ahLst/>
              <a:cxnLst/>
              <a:rect l="l" t="t" r="r" b="b"/>
              <a:pathLst>
                <a:path w="1873885" h="1152525">
                  <a:moveTo>
                    <a:pt x="0" y="1152190"/>
                  </a:moveTo>
                  <a:lnTo>
                    <a:pt x="1873696" y="1152190"/>
                  </a:lnTo>
                  <a:lnTo>
                    <a:pt x="1873696" y="0"/>
                  </a:lnTo>
                  <a:lnTo>
                    <a:pt x="0" y="0"/>
                  </a:lnTo>
                  <a:lnTo>
                    <a:pt x="0" y="1152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66074" y="5711025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243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22565" y="5719106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161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79188" y="5719106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161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35679" y="5719106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161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392168" y="5694928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405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8792" y="5711025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243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05281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90082" y="5606497"/>
              <a:ext cx="0" cy="129609"/>
            </a:xfrm>
            <a:custGeom>
              <a:avLst/>
              <a:gdLst/>
              <a:ahLst/>
              <a:cxnLst/>
              <a:rect l="l" t="t" r="r" b="b"/>
              <a:pathLst>
                <a:path h="65405">
                  <a:moveTo>
                    <a:pt x="0" y="0"/>
                  </a:moveTo>
                  <a:lnTo>
                    <a:pt x="0" y="64916"/>
                  </a:lnTo>
                </a:path>
              </a:pathLst>
            </a:custGeom>
            <a:ln w="285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18395" y="5694928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405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74886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731375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787998" y="5606497"/>
              <a:ext cx="56678" cy="129609"/>
            </a:xfrm>
            <a:custGeom>
              <a:avLst/>
              <a:gdLst/>
              <a:ahLst/>
              <a:cxnLst/>
              <a:rect l="l" t="t" r="r" b="b"/>
              <a:pathLst>
                <a:path w="28575" h="65405">
                  <a:moveTo>
                    <a:pt x="0" y="64916"/>
                  </a:moveTo>
                  <a:lnTo>
                    <a:pt x="28480" y="64916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6491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44489" y="5606497"/>
              <a:ext cx="56678" cy="129609"/>
            </a:xfrm>
            <a:custGeom>
              <a:avLst/>
              <a:gdLst/>
              <a:ahLst/>
              <a:cxnLst/>
              <a:rect l="l" t="t" r="r" b="b"/>
              <a:pathLst>
                <a:path w="28575" h="65405">
                  <a:moveTo>
                    <a:pt x="0" y="64916"/>
                  </a:moveTo>
                  <a:lnTo>
                    <a:pt x="28480" y="64916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6491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00978" y="5686912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486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85846" y="5606497"/>
              <a:ext cx="0" cy="129609"/>
            </a:xfrm>
            <a:custGeom>
              <a:avLst/>
              <a:gdLst/>
              <a:ahLst/>
              <a:cxnLst/>
              <a:rect l="l" t="t" r="r" b="b"/>
              <a:pathLst>
                <a:path h="65405">
                  <a:moveTo>
                    <a:pt x="0" y="0"/>
                  </a:moveTo>
                  <a:lnTo>
                    <a:pt x="0" y="64916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14091" y="5686912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486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98959" y="5558270"/>
              <a:ext cx="0" cy="177427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252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55449" y="5542107"/>
              <a:ext cx="0" cy="193785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408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212005" y="5606497"/>
              <a:ext cx="0" cy="129609"/>
            </a:xfrm>
            <a:custGeom>
              <a:avLst/>
              <a:gdLst/>
              <a:ahLst/>
              <a:cxnLst/>
              <a:rect l="l" t="t" r="r" b="b"/>
              <a:pathLst>
                <a:path h="65405">
                  <a:moveTo>
                    <a:pt x="0" y="0"/>
                  </a:moveTo>
                  <a:lnTo>
                    <a:pt x="0" y="64916"/>
                  </a:lnTo>
                </a:path>
              </a:pathLst>
            </a:custGeom>
            <a:ln w="285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68562" y="5526076"/>
              <a:ext cx="0" cy="210144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98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25053" y="5493881"/>
              <a:ext cx="0" cy="241603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0"/>
                  </a:moveTo>
                  <a:lnTo>
                    <a:pt x="0" y="121744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53299" y="5509913"/>
              <a:ext cx="56678" cy="225243"/>
            </a:xfrm>
            <a:custGeom>
              <a:avLst/>
              <a:gdLst/>
              <a:ahLst/>
              <a:cxnLst/>
              <a:rect l="l" t="t" r="r" b="b"/>
              <a:pathLst>
                <a:path w="28575" h="113664">
                  <a:moveTo>
                    <a:pt x="0" y="113654"/>
                  </a:moveTo>
                  <a:lnTo>
                    <a:pt x="28547" y="113654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11365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409921" y="5509913"/>
              <a:ext cx="56678" cy="225243"/>
            </a:xfrm>
            <a:custGeom>
              <a:avLst/>
              <a:gdLst/>
              <a:ahLst/>
              <a:cxnLst/>
              <a:rect l="l" t="t" r="r" b="b"/>
              <a:pathLst>
                <a:path w="28575" h="113664">
                  <a:moveTo>
                    <a:pt x="0" y="113654"/>
                  </a:moveTo>
                  <a:lnTo>
                    <a:pt x="28480" y="1136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1365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466412" y="5509913"/>
              <a:ext cx="56678" cy="225243"/>
            </a:xfrm>
            <a:custGeom>
              <a:avLst/>
              <a:gdLst/>
              <a:ahLst/>
              <a:cxnLst/>
              <a:rect l="l" t="t" r="r" b="b"/>
              <a:pathLst>
                <a:path w="28575" h="113664">
                  <a:moveTo>
                    <a:pt x="0" y="113654"/>
                  </a:moveTo>
                  <a:lnTo>
                    <a:pt x="28480" y="1136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1365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51213" y="5526076"/>
              <a:ext cx="0" cy="210144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98"/>
                  </a:lnTo>
                </a:path>
              </a:pathLst>
            </a:custGeom>
            <a:ln w="285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07769" y="5365240"/>
              <a:ext cx="0" cy="369955"/>
            </a:xfrm>
            <a:custGeom>
              <a:avLst/>
              <a:gdLst/>
              <a:ahLst/>
              <a:cxnLst/>
              <a:rect l="l" t="t" r="r" b="b"/>
              <a:pathLst>
                <a:path h="186689">
                  <a:moveTo>
                    <a:pt x="0" y="0"/>
                  </a:moveTo>
                  <a:lnTo>
                    <a:pt x="0" y="186660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64260" y="5461689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138430">
                  <a:moveTo>
                    <a:pt x="0" y="0"/>
                  </a:moveTo>
                  <a:lnTo>
                    <a:pt x="0" y="137990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20815" y="4818213"/>
              <a:ext cx="0" cy="917336"/>
            </a:xfrm>
            <a:custGeom>
              <a:avLst/>
              <a:gdLst/>
              <a:ahLst/>
              <a:cxnLst/>
              <a:rect l="l" t="t" r="r" b="b"/>
              <a:pathLst>
                <a:path h="462914">
                  <a:moveTo>
                    <a:pt x="0" y="0"/>
                  </a:moveTo>
                  <a:lnTo>
                    <a:pt x="0" y="462707"/>
                  </a:lnTo>
                </a:path>
              </a:pathLst>
            </a:custGeom>
            <a:ln w="285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77372" y="4496407"/>
              <a:ext cx="0" cy="1239473"/>
            </a:xfrm>
            <a:custGeom>
              <a:avLst/>
              <a:gdLst/>
              <a:ahLst/>
              <a:cxnLst/>
              <a:rect l="l" t="t" r="r" b="b"/>
              <a:pathLst>
                <a:path h="625475">
                  <a:moveTo>
                    <a:pt x="0" y="0"/>
                  </a:moveTo>
                  <a:lnTo>
                    <a:pt x="0" y="625100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33929" y="5477854"/>
              <a:ext cx="0" cy="257961"/>
            </a:xfrm>
            <a:custGeom>
              <a:avLst/>
              <a:gdLst/>
              <a:ahLst/>
              <a:cxnLst/>
              <a:rect l="l" t="t" r="r" b="b"/>
              <a:pathLst>
                <a:path h="130175">
                  <a:moveTo>
                    <a:pt x="0" y="0"/>
                  </a:moveTo>
                  <a:lnTo>
                    <a:pt x="0" y="129833"/>
                  </a:lnTo>
                </a:path>
              </a:pathLst>
            </a:custGeom>
            <a:ln w="285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90485" y="5590464"/>
              <a:ext cx="0" cy="144711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3006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18733" y="5694928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405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75222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60090" y="5606497"/>
              <a:ext cx="0" cy="129609"/>
            </a:xfrm>
            <a:custGeom>
              <a:avLst/>
              <a:gdLst/>
              <a:ahLst/>
              <a:cxnLst/>
              <a:rect l="l" t="t" r="r" b="b"/>
              <a:pathLst>
                <a:path h="65405">
                  <a:moveTo>
                    <a:pt x="0" y="0"/>
                  </a:moveTo>
                  <a:lnTo>
                    <a:pt x="0" y="64916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88335" y="5719106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161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44825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201449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257938" y="5727121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80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314429" y="5711025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243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371051" y="5719106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161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427543" y="5719106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161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12343" y="5558270"/>
              <a:ext cx="0" cy="177427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252"/>
                  </a:lnTo>
                </a:path>
              </a:pathLst>
            </a:custGeom>
            <a:ln w="285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40656" y="5694928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4058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97145" y="5719106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1617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53767" y="5686912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4867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710259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766748" y="5703009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324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851616" y="5300854"/>
              <a:ext cx="0" cy="435388"/>
            </a:xfrm>
            <a:custGeom>
              <a:avLst/>
              <a:gdLst/>
              <a:ahLst/>
              <a:cxnLst/>
              <a:rect l="l" t="t" r="r" b="b"/>
              <a:pathLst>
                <a:path h="219710">
                  <a:moveTo>
                    <a:pt x="0" y="0"/>
                  </a:moveTo>
                  <a:lnTo>
                    <a:pt x="0" y="219152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908105" y="5268660"/>
              <a:ext cx="0" cy="466848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0"/>
                  </a:moveTo>
                  <a:lnTo>
                    <a:pt x="0" y="235398"/>
                  </a:lnTo>
                </a:path>
              </a:pathLst>
            </a:custGeom>
            <a:ln w="284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64662" y="5526076"/>
              <a:ext cx="0" cy="210144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498"/>
                  </a:lnTo>
                </a:path>
              </a:pathLst>
            </a:custGeom>
            <a:ln w="2854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992975" y="5711025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243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75691" y="5727121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80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332182" y="5727121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80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388671" y="5727121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547" y="0"/>
                  </a:lnTo>
                </a:path>
              </a:pathLst>
            </a:custGeom>
            <a:ln w="80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614898" y="5727121"/>
              <a:ext cx="56678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0" y="0"/>
                  </a:moveTo>
                  <a:lnTo>
                    <a:pt x="28480" y="0"/>
                  </a:lnTo>
                </a:path>
              </a:pathLst>
            </a:custGeom>
            <a:ln w="80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31981" y="5620671"/>
              <a:ext cx="56678" cy="114509"/>
            </a:xfrm>
            <a:custGeom>
              <a:avLst/>
              <a:gdLst/>
              <a:ahLst/>
              <a:cxnLst/>
              <a:rect l="l" t="t" r="r" b="b"/>
              <a:pathLst>
                <a:path w="28575" h="57785">
                  <a:moveTo>
                    <a:pt x="0" y="57763"/>
                  </a:moveTo>
                  <a:lnTo>
                    <a:pt x="28547" y="57763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57763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401584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547" y="19254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571188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547" y="38508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84300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480" y="3850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97413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080129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306223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419336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75828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588939" y="5582515"/>
              <a:ext cx="56678" cy="153519"/>
            </a:xfrm>
            <a:custGeom>
              <a:avLst/>
              <a:gdLst/>
              <a:ahLst/>
              <a:cxnLst/>
              <a:rect l="l" t="t" r="r" b="b"/>
              <a:pathLst>
                <a:path w="28575" h="77469">
                  <a:moveTo>
                    <a:pt x="0" y="77017"/>
                  </a:moveTo>
                  <a:lnTo>
                    <a:pt x="28480" y="77017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77017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45430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547" y="38508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02052" y="5467918"/>
              <a:ext cx="56678" cy="268028"/>
            </a:xfrm>
            <a:custGeom>
              <a:avLst/>
              <a:gdLst/>
              <a:ahLst/>
              <a:cxnLst/>
              <a:rect l="l" t="t" r="r" b="b"/>
              <a:pathLst>
                <a:path w="28575" h="135255">
                  <a:moveTo>
                    <a:pt x="0" y="134847"/>
                  </a:moveTo>
                  <a:lnTo>
                    <a:pt x="28480" y="134847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34847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758544" y="5544225"/>
              <a:ext cx="56678" cy="191269"/>
            </a:xfrm>
            <a:custGeom>
              <a:avLst/>
              <a:gdLst/>
              <a:ahLst/>
              <a:cxnLst/>
              <a:rect l="l" t="t" r="r" b="b"/>
              <a:pathLst>
                <a:path w="28575" h="96519">
                  <a:moveTo>
                    <a:pt x="0" y="96338"/>
                  </a:moveTo>
                  <a:lnTo>
                    <a:pt x="28480" y="9633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9633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815033" y="5582515"/>
              <a:ext cx="56678" cy="153519"/>
            </a:xfrm>
            <a:custGeom>
              <a:avLst/>
              <a:gdLst/>
              <a:ahLst/>
              <a:cxnLst/>
              <a:rect l="l" t="t" r="r" b="b"/>
              <a:pathLst>
                <a:path w="28575" h="77469">
                  <a:moveTo>
                    <a:pt x="0" y="77017"/>
                  </a:moveTo>
                  <a:lnTo>
                    <a:pt x="28547" y="77017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77017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871657" y="5582515"/>
              <a:ext cx="56678" cy="153519"/>
            </a:xfrm>
            <a:custGeom>
              <a:avLst/>
              <a:gdLst/>
              <a:ahLst/>
              <a:cxnLst/>
              <a:rect l="l" t="t" r="r" b="b"/>
              <a:pathLst>
                <a:path w="28575" h="77469">
                  <a:moveTo>
                    <a:pt x="0" y="77017"/>
                  </a:moveTo>
                  <a:lnTo>
                    <a:pt x="28480" y="77017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77017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28146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84638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547" y="38508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041260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480" y="3850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97751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154240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547" y="38508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210862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267354" y="5544225"/>
              <a:ext cx="56678" cy="191269"/>
            </a:xfrm>
            <a:custGeom>
              <a:avLst/>
              <a:gdLst/>
              <a:ahLst/>
              <a:cxnLst/>
              <a:rect l="l" t="t" r="r" b="b"/>
              <a:pathLst>
                <a:path w="28575" h="96519">
                  <a:moveTo>
                    <a:pt x="0" y="96338"/>
                  </a:moveTo>
                  <a:lnTo>
                    <a:pt x="28480" y="9633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9633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323843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547" y="19254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380467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480" y="3850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436956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547" y="19254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493580" y="5544225"/>
              <a:ext cx="56678" cy="191269"/>
            </a:xfrm>
            <a:custGeom>
              <a:avLst/>
              <a:gdLst/>
              <a:ahLst/>
              <a:cxnLst/>
              <a:rect l="l" t="t" r="r" b="b"/>
              <a:pathLst>
                <a:path w="28575" h="96519">
                  <a:moveTo>
                    <a:pt x="0" y="96338"/>
                  </a:moveTo>
                  <a:lnTo>
                    <a:pt x="28480" y="9633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9633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550070" y="5620671"/>
              <a:ext cx="56678" cy="114509"/>
            </a:xfrm>
            <a:custGeom>
              <a:avLst/>
              <a:gdLst/>
              <a:ahLst/>
              <a:cxnLst/>
              <a:rect l="l" t="t" r="r" b="b"/>
              <a:pathLst>
                <a:path w="28575" h="57785">
                  <a:moveTo>
                    <a:pt x="0" y="57763"/>
                  </a:moveTo>
                  <a:lnTo>
                    <a:pt x="28480" y="57763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57763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606561" y="5391606"/>
              <a:ext cx="56678" cy="343529"/>
            </a:xfrm>
            <a:custGeom>
              <a:avLst/>
              <a:gdLst/>
              <a:ahLst/>
              <a:cxnLst/>
              <a:rect l="l" t="t" r="r" b="b"/>
              <a:pathLst>
                <a:path w="28575" h="173355">
                  <a:moveTo>
                    <a:pt x="0" y="173356"/>
                  </a:moveTo>
                  <a:lnTo>
                    <a:pt x="28547" y="173356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173356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663183" y="5544225"/>
              <a:ext cx="56678" cy="191269"/>
            </a:xfrm>
            <a:custGeom>
              <a:avLst/>
              <a:gdLst/>
              <a:ahLst/>
              <a:cxnLst/>
              <a:rect l="l" t="t" r="r" b="b"/>
              <a:pathLst>
                <a:path w="28575" h="96519">
                  <a:moveTo>
                    <a:pt x="0" y="96338"/>
                  </a:moveTo>
                  <a:lnTo>
                    <a:pt x="28480" y="9633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9633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719672" y="5391606"/>
              <a:ext cx="56678" cy="343529"/>
            </a:xfrm>
            <a:custGeom>
              <a:avLst/>
              <a:gdLst/>
              <a:ahLst/>
              <a:cxnLst/>
              <a:rect l="l" t="t" r="r" b="b"/>
              <a:pathLst>
                <a:path w="28575" h="173355">
                  <a:moveTo>
                    <a:pt x="0" y="173356"/>
                  </a:moveTo>
                  <a:lnTo>
                    <a:pt x="28480" y="173356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73356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776163" y="5506072"/>
              <a:ext cx="56678" cy="230277"/>
            </a:xfrm>
            <a:custGeom>
              <a:avLst/>
              <a:gdLst/>
              <a:ahLst/>
              <a:cxnLst/>
              <a:rect l="l" t="t" r="r" b="b"/>
              <a:pathLst>
                <a:path w="28575" h="116205">
                  <a:moveTo>
                    <a:pt x="0" y="115593"/>
                  </a:moveTo>
                  <a:lnTo>
                    <a:pt x="28547" y="115593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115593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832786" y="3749722"/>
              <a:ext cx="56678" cy="1985675"/>
            </a:xfrm>
            <a:custGeom>
              <a:avLst/>
              <a:gdLst/>
              <a:ahLst/>
              <a:cxnLst/>
              <a:rect l="l" t="t" r="r" b="b"/>
              <a:pathLst>
                <a:path w="28575" h="1002030">
                  <a:moveTo>
                    <a:pt x="0" y="1001898"/>
                  </a:moveTo>
                  <a:lnTo>
                    <a:pt x="28480" y="100189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00189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889277" y="4207988"/>
              <a:ext cx="56678" cy="1527635"/>
            </a:xfrm>
            <a:custGeom>
              <a:avLst/>
              <a:gdLst/>
              <a:ahLst/>
              <a:cxnLst/>
              <a:rect l="l" t="t" r="r" b="b"/>
              <a:pathLst>
                <a:path w="28575" h="770889">
                  <a:moveTo>
                    <a:pt x="0" y="770644"/>
                  </a:moveTo>
                  <a:lnTo>
                    <a:pt x="28480" y="77064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77064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945766" y="4818874"/>
              <a:ext cx="56678" cy="917336"/>
            </a:xfrm>
            <a:custGeom>
              <a:avLst/>
              <a:gdLst/>
              <a:ahLst/>
              <a:cxnLst/>
              <a:rect l="l" t="t" r="r" b="b"/>
              <a:pathLst>
                <a:path w="28575" h="462914">
                  <a:moveTo>
                    <a:pt x="0" y="462373"/>
                  </a:moveTo>
                  <a:lnTo>
                    <a:pt x="28547" y="462373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462373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002390" y="5544225"/>
              <a:ext cx="56678" cy="191269"/>
            </a:xfrm>
            <a:custGeom>
              <a:avLst/>
              <a:gdLst/>
              <a:ahLst/>
              <a:cxnLst/>
              <a:rect l="l" t="t" r="r" b="b"/>
              <a:pathLst>
                <a:path w="28575" h="96519">
                  <a:moveTo>
                    <a:pt x="0" y="96338"/>
                  </a:moveTo>
                  <a:lnTo>
                    <a:pt x="28480" y="9633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9633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058880" y="5544225"/>
              <a:ext cx="56678" cy="191269"/>
            </a:xfrm>
            <a:custGeom>
              <a:avLst/>
              <a:gdLst/>
              <a:ahLst/>
              <a:cxnLst/>
              <a:rect l="l" t="t" r="r" b="b"/>
              <a:pathLst>
                <a:path w="28575" h="96519">
                  <a:moveTo>
                    <a:pt x="0" y="96338"/>
                  </a:moveTo>
                  <a:lnTo>
                    <a:pt x="28480" y="9633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9633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171993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228484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547" y="19254"/>
                  </a:lnTo>
                  <a:lnTo>
                    <a:pt x="28547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341596" y="5696982"/>
              <a:ext cx="56678" cy="39009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0" y="19254"/>
                  </a:moveTo>
                  <a:lnTo>
                    <a:pt x="28480" y="19254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19254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624314" y="5658828"/>
              <a:ext cx="56678" cy="76759"/>
            </a:xfrm>
            <a:custGeom>
              <a:avLst/>
              <a:gdLst/>
              <a:ahLst/>
              <a:cxnLst/>
              <a:rect l="l" t="t" r="r" b="b"/>
              <a:pathLst>
                <a:path w="28575" h="38735">
                  <a:moveTo>
                    <a:pt x="0" y="38508"/>
                  </a:moveTo>
                  <a:lnTo>
                    <a:pt x="28480" y="38508"/>
                  </a:lnTo>
                  <a:lnTo>
                    <a:pt x="28480" y="0"/>
                  </a:lnTo>
                  <a:lnTo>
                    <a:pt x="0" y="0"/>
                  </a:lnTo>
                  <a:lnTo>
                    <a:pt x="0" y="38508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98179" y="3519730"/>
              <a:ext cx="0" cy="2283903"/>
            </a:xfrm>
            <a:custGeom>
              <a:avLst/>
              <a:gdLst/>
              <a:ahLst/>
              <a:cxnLst/>
              <a:rect l="l" t="t" r="r" b="b"/>
              <a:pathLst>
                <a:path h="1152525">
                  <a:moveTo>
                    <a:pt x="0" y="11521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55349" y="5735137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4889764" y="5680211"/>
              <a:ext cx="107722" cy="110735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>
                <a:spcBef>
                  <a:spcPts val="80"/>
                </a:spcBef>
              </a:pPr>
              <a:r>
                <a:rPr sz="700" dirty="0">
                  <a:latin typeface="Arial"/>
                  <a:cs typeface="Arial"/>
                </a:rPr>
                <a:t>0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5055349" y="5305621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55349" y="4876108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4889765" y="4806296"/>
              <a:ext cx="107722" cy="598973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>
                <a:spcBef>
                  <a:spcPts val="80"/>
                </a:spcBef>
                <a:tabLst>
                  <a:tab pos="431646" algn="l"/>
                </a:tabLst>
              </a:pPr>
              <a:r>
                <a:rPr sz="700" dirty="0">
                  <a:latin typeface="Arial"/>
                  <a:cs typeface="Arial"/>
                </a:rPr>
                <a:t>.05	.1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/>
            <p:nvPr/>
          </p:nvSpPr>
          <p:spPr>
            <a:xfrm>
              <a:off x="5055349" y="4446593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4889764" y="4347033"/>
              <a:ext cx="107722" cy="200077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>
                <a:spcBef>
                  <a:spcPts val="80"/>
                </a:spcBef>
              </a:pPr>
              <a:r>
                <a:rPr sz="700" dirty="0">
                  <a:latin typeface="Arial"/>
                  <a:cs typeface="Arial"/>
                </a:rPr>
                <a:t>.15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55349" y="4017077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889764" y="3947266"/>
              <a:ext cx="107722" cy="139677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>
                <a:spcBef>
                  <a:spcPts val="80"/>
                </a:spcBef>
              </a:pPr>
              <a:r>
                <a:rPr sz="700" dirty="0">
                  <a:latin typeface="Arial"/>
                  <a:cs typeface="Arial"/>
                </a:rPr>
                <a:t>.2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55349" y="3587562"/>
              <a:ext cx="42823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15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4889764" y="3488004"/>
              <a:ext cx="107722" cy="200077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>
                <a:spcBef>
                  <a:spcPts val="80"/>
                </a:spcBef>
              </a:pPr>
              <a:r>
                <a:rPr sz="700" dirty="0">
                  <a:latin typeface="Arial"/>
                  <a:cs typeface="Arial"/>
                </a:rPr>
                <a:t>.25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4771876" y="4068136"/>
              <a:ext cx="107722" cy="1186623"/>
            </a:xfrm>
            <a:prstGeom prst="rect">
              <a:avLst/>
            </a:prstGeom>
          </p:spPr>
          <p:txBody>
            <a:bodyPr vert="vert270" wrap="square" lIns="0" tIns="10117" rIns="0" bIns="0" rtlCol="0">
              <a:spAutoFit/>
            </a:bodyPr>
            <a:lstStyle/>
            <a:p>
              <a:pPr marL="22482">
                <a:spcBef>
                  <a:spcPts val="80"/>
                </a:spcBef>
              </a:pPr>
              <a:r>
                <a:rPr sz="700" dirty="0">
                  <a:latin typeface="Arial"/>
                  <a:cs typeface="Arial"/>
                </a:rPr>
                <a:t>Proportion</a:t>
              </a:r>
              <a:r>
                <a:rPr sz="700" spc="9" dirty="0">
                  <a:latin typeface="Arial"/>
                  <a:cs typeface="Arial"/>
                </a:rPr>
                <a:t> </a:t>
              </a:r>
              <a:r>
                <a:rPr sz="700" dirty="0">
                  <a:latin typeface="Arial"/>
                  <a:cs typeface="Arial"/>
                </a:rPr>
                <a:t>(within</a:t>
              </a:r>
              <a:r>
                <a:rPr sz="700" spc="9" dirty="0">
                  <a:latin typeface="Arial"/>
                  <a:cs typeface="Arial"/>
                </a:rPr>
                <a:t> </a:t>
              </a:r>
              <a:r>
                <a:rPr sz="700" dirty="0">
                  <a:latin typeface="Arial"/>
                  <a:cs typeface="Arial"/>
                </a:rPr>
                <a:t>army)</a:t>
              </a:r>
              <a:endParaRPr sz="700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54507" y="5802970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5123814" y="5841544"/>
              <a:ext cx="81978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/>
              <a:r>
                <a:rPr sz="1200" spc="18" dirty="0">
                  <a:latin typeface="Arial"/>
                  <a:cs typeface="Arial"/>
                </a:rPr>
                <a:t>Jan1980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6485242" y="5802970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615976" y="5802970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746709" y="5802970"/>
              <a:ext cx="0" cy="44043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0"/>
                  </a:moveTo>
                  <a:lnTo>
                    <a:pt x="0" y="216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7848600" y="5841544"/>
              <a:ext cx="918059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482" algn="r"/>
              <a:r>
                <a:rPr sz="1200" spc="18" dirty="0" smtClean="0">
                  <a:latin typeface="Arial"/>
                  <a:cs typeface="Arial"/>
                </a:rPr>
                <a:t>Jan201</a:t>
              </a:r>
              <a:r>
                <a:rPr lang="de-DE" sz="1200" spc="18" dirty="0" smtClean="0">
                  <a:latin typeface="Arial"/>
                  <a:cs typeface="Arial"/>
                </a:rPr>
                <a:t>2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6019800" y="6378123"/>
              <a:ext cx="401782" cy="0"/>
            </a:xfrm>
            <a:custGeom>
              <a:avLst/>
              <a:gdLst/>
              <a:ahLst/>
              <a:cxnLst/>
              <a:rect l="l" t="t" r="r" b="b"/>
              <a:pathLst>
                <a:path w="202564">
                  <a:moveTo>
                    <a:pt x="0" y="0"/>
                  </a:moveTo>
                  <a:lnTo>
                    <a:pt x="202238" y="0"/>
                  </a:lnTo>
                </a:path>
              </a:pathLst>
            </a:custGeom>
            <a:ln w="540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10400" y="6324600"/>
              <a:ext cx="401782" cy="108217"/>
            </a:xfrm>
            <a:custGeom>
              <a:avLst/>
              <a:gdLst/>
              <a:ahLst/>
              <a:cxnLst/>
              <a:rect l="l" t="t" r="r" b="b"/>
              <a:pathLst>
                <a:path w="202564" h="54610">
                  <a:moveTo>
                    <a:pt x="0" y="54019"/>
                  </a:moveTo>
                  <a:lnTo>
                    <a:pt x="202238" y="54019"/>
                  </a:lnTo>
                  <a:lnTo>
                    <a:pt x="202238" y="0"/>
                  </a:lnTo>
                  <a:lnTo>
                    <a:pt x="0" y="0"/>
                  </a:lnTo>
                  <a:lnTo>
                    <a:pt x="0" y="54019"/>
                  </a:lnTo>
                  <a:close/>
                </a:path>
              </a:pathLst>
            </a:custGeom>
            <a:ln w="466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5638800" y="6096000"/>
              <a:ext cx="3124200" cy="5900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14699">
                <a:lnSpc>
                  <a:spcPts val="841"/>
                </a:lnSpc>
                <a:tabLst>
                  <a:tab pos="1224120" algn="l"/>
                </a:tabLst>
              </a:pPr>
              <a:r>
                <a:rPr sz="1200" spc="18" dirty="0" smtClean="0">
                  <a:latin typeface="Arial"/>
                  <a:cs typeface="Arial"/>
                </a:rPr>
                <a:t>Date </a:t>
              </a:r>
              <a:r>
                <a:rPr sz="1200" spc="18" dirty="0">
                  <a:latin typeface="Arial"/>
                  <a:cs typeface="Arial"/>
                </a:rPr>
                <a:t>of end of service (half-year</a:t>
              </a:r>
              <a:r>
                <a:rPr sz="1200" spc="-133" dirty="0">
                  <a:latin typeface="Arial"/>
                  <a:cs typeface="Arial"/>
                </a:rPr>
                <a:t> </a:t>
              </a:r>
              <a:r>
                <a:rPr sz="1200" spc="18" dirty="0">
                  <a:latin typeface="Arial"/>
                  <a:cs typeface="Arial"/>
                </a:rPr>
                <a:t>bins</a:t>
              </a:r>
              <a:r>
                <a:rPr sz="1200" spc="18" dirty="0" smtClean="0">
                  <a:latin typeface="Arial"/>
                  <a:cs typeface="Arial"/>
                </a:rPr>
                <a:t>)</a:t>
              </a:r>
              <a:endParaRPr lang="de-DE" sz="1200" spc="18" dirty="0" smtClean="0">
                <a:latin typeface="Arial"/>
                <a:cs typeface="Arial"/>
              </a:endParaRPr>
            </a:p>
            <a:p>
              <a:pPr marL="214699">
                <a:lnSpc>
                  <a:spcPts val="841"/>
                </a:lnSpc>
                <a:tabLst>
                  <a:tab pos="1224120" algn="l"/>
                </a:tabLst>
              </a:pPr>
              <a:endParaRPr sz="1200" dirty="0">
                <a:latin typeface="Arial"/>
                <a:cs typeface="Arial"/>
              </a:endParaRPr>
            </a:p>
            <a:p>
              <a:pPr>
                <a:spcBef>
                  <a:spcPts val="39"/>
                </a:spcBef>
              </a:pPr>
              <a:endParaRPr sz="1200" dirty="0">
                <a:latin typeface="Times New Roman"/>
                <a:cs typeface="Times New Roman"/>
              </a:endParaRPr>
            </a:p>
            <a:p>
              <a:pPr marL="472112">
                <a:tabLst>
                  <a:tab pos="1289316" algn="l"/>
                </a:tabLst>
              </a:pPr>
              <a:r>
                <a:rPr sz="1200" spc="27" dirty="0">
                  <a:latin typeface="Arial"/>
                  <a:cs typeface="Arial"/>
                </a:rPr>
                <a:t>MPLA	UNITA</a:t>
              </a:r>
              <a:endParaRPr sz="12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9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851472" y="1885539"/>
            <a:ext cx="5766036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900" spc="-142" dirty="0" smtClean="0">
                <a:latin typeface="Arial"/>
                <a:cs typeface="Arial"/>
              </a:rPr>
              <a:t>Engaged</a:t>
            </a:r>
            <a:r>
              <a:rPr lang="de-DE" sz="1900" spc="-142" dirty="0" smtClean="0">
                <a:latin typeface="Arial"/>
                <a:cs typeface="Arial"/>
              </a:rPr>
              <a:t> </a:t>
            </a:r>
            <a:r>
              <a:rPr sz="1900" spc="-35" dirty="0" smtClean="0">
                <a:latin typeface="Arial"/>
                <a:cs typeface="Arial"/>
              </a:rPr>
              <a:t>in </a:t>
            </a:r>
            <a:r>
              <a:rPr sz="1900" spc="-124" dirty="0" smtClean="0">
                <a:latin typeface="Arial"/>
                <a:cs typeface="Arial"/>
              </a:rPr>
              <a:t>casual</a:t>
            </a:r>
            <a:r>
              <a:rPr lang="de-DE" sz="1900" spc="-124" dirty="0" smtClean="0">
                <a:latin typeface="Arial"/>
                <a:cs typeface="Arial"/>
              </a:rPr>
              <a:t> </a:t>
            </a:r>
            <a:r>
              <a:rPr sz="1900" spc="-71" dirty="0" smtClean="0">
                <a:latin typeface="Arial"/>
                <a:cs typeface="Arial"/>
              </a:rPr>
              <a:t>labor </a:t>
            </a:r>
            <a:r>
              <a:rPr sz="1900" spc="-35" dirty="0">
                <a:latin typeface="Arial"/>
                <a:cs typeface="Arial"/>
              </a:rPr>
              <a:t>in </a:t>
            </a:r>
            <a:r>
              <a:rPr sz="1900" spc="-53" dirty="0">
                <a:latin typeface="Arial"/>
                <a:cs typeface="Arial"/>
              </a:rPr>
              <a:t>last </a:t>
            </a:r>
            <a:r>
              <a:rPr sz="1900" spc="-44" dirty="0">
                <a:latin typeface="Arial"/>
                <a:cs typeface="Arial"/>
              </a:rPr>
              <a:t>four</a:t>
            </a:r>
            <a:r>
              <a:rPr sz="1900" spc="327" dirty="0">
                <a:latin typeface="Arial"/>
                <a:cs typeface="Arial"/>
              </a:rPr>
              <a:t> </a:t>
            </a:r>
            <a:r>
              <a:rPr sz="1900" spc="-177" dirty="0">
                <a:latin typeface="Arial"/>
                <a:cs typeface="Arial"/>
              </a:rPr>
              <a:t>weeks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3775" y="2447557"/>
            <a:ext cx="5619907" cy="3952473"/>
          </a:xfrm>
          <a:custGeom>
            <a:avLst/>
            <a:gdLst/>
            <a:ahLst/>
            <a:cxnLst/>
            <a:rect l="l" t="t" r="r" b="b"/>
            <a:pathLst>
              <a:path w="2833370" h="1994535">
                <a:moveTo>
                  <a:pt x="0" y="1993993"/>
                </a:moveTo>
                <a:lnTo>
                  <a:pt x="2833063" y="1993993"/>
                </a:lnTo>
                <a:lnTo>
                  <a:pt x="2833063" y="0"/>
                </a:lnTo>
                <a:lnTo>
                  <a:pt x="0" y="0"/>
                </a:lnTo>
                <a:lnTo>
                  <a:pt x="0" y="1993993"/>
                </a:lnTo>
                <a:close/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0893" y="3035176"/>
            <a:ext cx="449643" cy="3259123"/>
          </a:xfrm>
          <a:custGeom>
            <a:avLst/>
            <a:gdLst/>
            <a:ahLst/>
            <a:cxnLst/>
            <a:rect l="l" t="t" r="r" b="b"/>
            <a:pathLst>
              <a:path w="226694" h="1644650">
                <a:moveTo>
                  <a:pt x="0" y="1644561"/>
                </a:moveTo>
                <a:lnTo>
                  <a:pt x="226686" y="1644561"/>
                </a:lnTo>
                <a:lnTo>
                  <a:pt x="226686" y="0"/>
                </a:lnTo>
                <a:lnTo>
                  <a:pt x="0" y="0"/>
                </a:lnTo>
                <a:lnTo>
                  <a:pt x="0" y="1644561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0893" y="3035176"/>
            <a:ext cx="449643" cy="3259123"/>
          </a:xfrm>
          <a:custGeom>
            <a:avLst/>
            <a:gdLst/>
            <a:ahLst/>
            <a:cxnLst/>
            <a:rect l="l" t="t" r="r" b="b"/>
            <a:pathLst>
              <a:path w="226694" h="1644650">
                <a:moveTo>
                  <a:pt x="0" y="1644561"/>
                </a:moveTo>
                <a:lnTo>
                  <a:pt x="226686" y="1644561"/>
                </a:lnTo>
                <a:lnTo>
                  <a:pt x="226686" y="0"/>
                </a:lnTo>
                <a:lnTo>
                  <a:pt x="0" y="0"/>
                </a:lnTo>
                <a:lnTo>
                  <a:pt x="0" y="1644561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5705" y="2552386"/>
            <a:ext cx="0" cy="966412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262"/>
                </a:moveTo>
                <a:lnTo>
                  <a:pt x="0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9226" y="2552385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9226" y="3517968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24753" y="3473745"/>
            <a:ext cx="449643" cy="2821217"/>
          </a:xfrm>
          <a:custGeom>
            <a:avLst/>
            <a:gdLst/>
            <a:ahLst/>
            <a:cxnLst/>
            <a:rect l="l" t="t" r="r" b="b"/>
            <a:pathLst>
              <a:path w="226694" h="1423670">
                <a:moveTo>
                  <a:pt x="0" y="1423247"/>
                </a:moveTo>
                <a:lnTo>
                  <a:pt x="226686" y="1423247"/>
                </a:lnTo>
                <a:lnTo>
                  <a:pt x="226686" y="0"/>
                </a:lnTo>
                <a:lnTo>
                  <a:pt x="0" y="0"/>
                </a:lnTo>
                <a:lnTo>
                  <a:pt x="0" y="142324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4753" y="3473745"/>
            <a:ext cx="449643" cy="2821217"/>
          </a:xfrm>
          <a:custGeom>
            <a:avLst/>
            <a:gdLst/>
            <a:ahLst/>
            <a:cxnLst/>
            <a:rect l="l" t="t" r="r" b="b"/>
            <a:pathLst>
              <a:path w="226694" h="1423670">
                <a:moveTo>
                  <a:pt x="0" y="1423247"/>
                </a:moveTo>
                <a:lnTo>
                  <a:pt x="226686" y="1423247"/>
                </a:lnTo>
                <a:lnTo>
                  <a:pt x="226686" y="0"/>
                </a:lnTo>
                <a:lnTo>
                  <a:pt x="0" y="0"/>
                </a:lnTo>
                <a:lnTo>
                  <a:pt x="0" y="1423247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9564" y="2949183"/>
            <a:ext cx="0" cy="1049463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529417"/>
                </a:moveTo>
                <a:lnTo>
                  <a:pt x="0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3087" y="2949183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3087" y="3998304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8614" y="4637112"/>
            <a:ext cx="449643" cy="1657243"/>
          </a:xfrm>
          <a:custGeom>
            <a:avLst/>
            <a:gdLst/>
            <a:ahLst/>
            <a:cxnLst/>
            <a:rect l="l" t="t" r="r" b="b"/>
            <a:pathLst>
              <a:path w="226694" h="836294">
                <a:moveTo>
                  <a:pt x="0" y="836177"/>
                </a:moveTo>
                <a:lnTo>
                  <a:pt x="226686" y="836177"/>
                </a:lnTo>
                <a:lnTo>
                  <a:pt x="226686" y="0"/>
                </a:lnTo>
                <a:lnTo>
                  <a:pt x="0" y="0"/>
                </a:lnTo>
                <a:lnTo>
                  <a:pt x="0" y="83617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8614" y="4637112"/>
            <a:ext cx="449643" cy="1657243"/>
          </a:xfrm>
          <a:custGeom>
            <a:avLst/>
            <a:gdLst/>
            <a:ahLst/>
            <a:cxnLst/>
            <a:rect l="l" t="t" r="r" b="b"/>
            <a:pathLst>
              <a:path w="226694" h="836294">
                <a:moveTo>
                  <a:pt x="0" y="836177"/>
                </a:moveTo>
                <a:lnTo>
                  <a:pt x="226686" y="836177"/>
                </a:lnTo>
                <a:lnTo>
                  <a:pt x="226686" y="0"/>
                </a:lnTo>
                <a:lnTo>
                  <a:pt x="0" y="0"/>
                </a:lnTo>
                <a:lnTo>
                  <a:pt x="0" y="836177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3424" y="4091670"/>
            <a:ext cx="0" cy="1090988"/>
          </a:xfrm>
          <a:custGeom>
            <a:avLst/>
            <a:gdLst/>
            <a:ahLst/>
            <a:cxnLst/>
            <a:rect l="l" t="t" r="r" b="b"/>
            <a:pathLst>
              <a:path h="550544">
                <a:moveTo>
                  <a:pt x="0" y="550494"/>
                </a:moveTo>
                <a:lnTo>
                  <a:pt x="0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36947" y="4091668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36947" y="5182557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72474" y="5052953"/>
            <a:ext cx="449643" cy="1241991"/>
          </a:xfrm>
          <a:custGeom>
            <a:avLst/>
            <a:gdLst/>
            <a:ahLst/>
            <a:cxnLst/>
            <a:rect l="l" t="t" r="r" b="b"/>
            <a:pathLst>
              <a:path w="226694" h="626744">
                <a:moveTo>
                  <a:pt x="0" y="626332"/>
                </a:moveTo>
                <a:lnTo>
                  <a:pt x="226686" y="626332"/>
                </a:lnTo>
                <a:lnTo>
                  <a:pt x="226686" y="0"/>
                </a:lnTo>
                <a:lnTo>
                  <a:pt x="0" y="0"/>
                </a:lnTo>
                <a:lnTo>
                  <a:pt x="0" y="62633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72474" y="5052953"/>
            <a:ext cx="449643" cy="1241991"/>
          </a:xfrm>
          <a:custGeom>
            <a:avLst/>
            <a:gdLst/>
            <a:ahLst/>
            <a:cxnLst/>
            <a:rect l="l" t="t" r="r" b="b"/>
            <a:pathLst>
              <a:path w="226694" h="626744">
                <a:moveTo>
                  <a:pt x="0" y="626332"/>
                </a:moveTo>
                <a:lnTo>
                  <a:pt x="226686" y="626332"/>
                </a:lnTo>
                <a:lnTo>
                  <a:pt x="226686" y="0"/>
                </a:lnTo>
                <a:lnTo>
                  <a:pt x="0" y="0"/>
                </a:lnTo>
                <a:lnTo>
                  <a:pt x="0" y="626332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97285" y="4495019"/>
            <a:ext cx="0" cy="1116155"/>
          </a:xfrm>
          <a:custGeom>
            <a:avLst/>
            <a:gdLst/>
            <a:ahLst/>
            <a:cxnLst/>
            <a:rect l="l" t="t" r="r" b="b"/>
            <a:pathLst>
              <a:path h="563244">
                <a:moveTo>
                  <a:pt x="0" y="563099"/>
                </a:moveTo>
                <a:lnTo>
                  <a:pt x="0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60808" y="4495017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0808" y="5610885"/>
            <a:ext cx="73051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96539" y="5117449"/>
            <a:ext cx="449643" cy="1177815"/>
          </a:xfrm>
          <a:custGeom>
            <a:avLst/>
            <a:gdLst/>
            <a:ahLst/>
            <a:cxnLst/>
            <a:rect l="l" t="t" r="r" b="b"/>
            <a:pathLst>
              <a:path w="226695" h="594360">
                <a:moveTo>
                  <a:pt x="0" y="593786"/>
                </a:moveTo>
                <a:lnTo>
                  <a:pt x="226583" y="593786"/>
                </a:lnTo>
                <a:lnTo>
                  <a:pt x="226583" y="0"/>
                </a:lnTo>
                <a:lnTo>
                  <a:pt x="0" y="0"/>
                </a:lnTo>
                <a:lnTo>
                  <a:pt x="0" y="593786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96539" y="5117449"/>
            <a:ext cx="449643" cy="1177815"/>
          </a:xfrm>
          <a:custGeom>
            <a:avLst/>
            <a:gdLst/>
            <a:ahLst/>
            <a:cxnLst/>
            <a:rect l="l" t="t" r="r" b="b"/>
            <a:pathLst>
              <a:path w="226695" h="594360">
                <a:moveTo>
                  <a:pt x="0" y="593786"/>
                </a:moveTo>
                <a:lnTo>
                  <a:pt x="226583" y="593786"/>
                </a:lnTo>
                <a:lnTo>
                  <a:pt x="226583" y="0"/>
                </a:lnTo>
                <a:lnTo>
                  <a:pt x="0" y="0"/>
                </a:lnTo>
                <a:lnTo>
                  <a:pt x="0" y="593786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1145" y="4575484"/>
            <a:ext cx="0" cy="1084696"/>
          </a:xfrm>
          <a:custGeom>
            <a:avLst/>
            <a:gdLst/>
            <a:ahLst/>
            <a:cxnLst/>
            <a:rect l="l" t="t" r="r" b="b"/>
            <a:pathLst>
              <a:path h="547369">
                <a:moveTo>
                  <a:pt x="0" y="546981"/>
                </a:moveTo>
                <a:lnTo>
                  <a:pt x="0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84666" y="4575484"/>
            <a:ext cx="73051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84666" y="5659411"/>
            <a:ext cx="73051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782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63774" y="2447557"/>
            <a:ext cx="0" cy="3952473"/>
          </a:xfrm>
          <a:custGeom>
            <a:avLst/>
            <a:gdLst/>
            <a:ahLst/>
            <a:cxnLst/>
            <a:rect l="l" t="t" r="r" b="b"/>
            <a:pathLst>
              <a:path h="1994535">
                <a:moveTo>
                  <a:pt x="0" y="1993993"/>
                </a:moveTo>
                <a:lnTo>
                  <a:pt x="0" y="0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7582" y="6294125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72" y="0"/>
                </a:moveTo>
                <a:lnTo>
                  <a:pt x="0" y="0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709028" y="6188483"/>
            <a:ext cx="2808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dirty="0">
                <a:latin typeface="Arial"/>
                <a:cs typeface="Arial"/>
              </a:rPr>
              <a:t>.15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97582" y="5085301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72" y="0"/>
                </a:moveTo>
                <a:lnTo>
                  <a:pt x="0" y="0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01091" y="4979662"/>
            <a:ext cx="1889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dirty="0">
                <a:latin typeface="Arial"/>
                <a:cs typeface="Arial"/>
              </a:rPr>
              <a:t>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97582" y="3876685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72" y="0"/>
                </a:moveTo>
                <a:lnTo>
                  <a:pt x="0" y="0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709028" y="3771044"/>
            <a:ext cx="2808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dirty="0">
                <a:latin typeface="Arial"/>
                <a:cs typeface="Arial"/>
              </a:rPr>
              <a:t>.25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97582" y="2667861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72" y="0"/>
                </a:moveTo>
                <a:lnTo>
                  <a:pt x="0" y="0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801091" y="2562222"/>
            <a:ext cx="1889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dirty="0">
                <a:latin typeface="Arial"/>
                <a:cs typeface="Arial"/>
              </a:rPr>
              <a:t>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49044" y="3337547"/>
            <a:ext cx="175475" cy="2171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2482">
              <a:lnSpc>
                <a:spcPts val="1354"/>
              </a:lnSpc>
            </a:pPr>
            <a:r>
              <a:rPr sz="1200" dirty="0">
                <a:latin typeface="Arial"/>
                <a:cs typeface="Arial"/>
              </a:rPr>
              <a:t>E[Biscates|X,service quintile]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25705" y="6398957"/>
            <a:ext cx="0" cy="66692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372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490068" y="6450560"/>
            <a:ext cx="2720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spc="9" dirty="0">
                <a:latin typeface="Arial"/>
                <a:cs typeface="Arial"/>
              </a:rPr>
              <a:t>Q1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49564" y="6398957"/>
            <a:ext cx="0" cy="66692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372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613935" y="6450560"/>
            <a:ext cx="2720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spc="9" dirty="0">
                <a:latin typeface="Arial"/>
                <a:cs typeface="Arial"/>
              </a:rPr>
              <a:t>Q2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73424" y="6398957"/>
            <a:ext cx="0" cy="66692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372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37794" y="6450560"/>
            <a:ext cx="2720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spc="9" dirty="0">
                <a:latin typeface="Arial"/>
                <a:cs typeface="Arial"/>
              </a:rPr>
              <a:t>Q3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997285" y="6398957"/>
            <a:ext cx="0" cy="66692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372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861656" y="6450560"/>
            <a:ext cx="2720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spc="9" dirty="0">
                <a:latin typeface="Arial"/>
                <a:cs typeface="Arial"/>
              </a:rPr>
              <a:t>Q4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121145" y="6398957"/>
            <a:ext cx="0" cy="66692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372"/>
                </a:lnTo>
              </a:path>
            </a:pathLst>
          </a:custGeom>
          <a:ln w="4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985516" y="6450560"/>
            <a:ext cx="27205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1200" spc="9" dirty="0">
                <a:latin typeface="Arial"/>
                <a:cs typeface="Arial"/>
              </a:rPr>
              <a:t>Q5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58075" y="6636942"/>
            <a:ext cx="3631150" cy="17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>
              <a:lnSpc>
                <a:spcPts val="1354"/>
              </a:lnSpc>
            </a:pPr>
            <a:r>
              <a:rPr sz="1200" dirty="0">
                <a:latin typeface="Arial"/>
                <a:cs typeface="Arial"/>
              </a:rPr>
              <a:t>Length of service quintile (1=shortest,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5=longest)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6"/>
          <p:cNvSpPr txBox="1"/>
          <p:nvPr/>
        </p:nvSpPr>
        <p:spPr>
          <a:xfrm>
            <a:off x="340067" y="1039042"/>
            <a:ext cx="83458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kern="0" dirty="0">
                <a:latin typeface="Calibri"/>
                <a:cs typeface="Calibri"/>
              </a:rPr>
              <a:t>Key result</a:t>
            </a:r>
            <a:r>
              <a:rPr lang="en-GB" sz="2800" b="1" kern="0" dirty="0" smtClean="0">
                <a:latin typeface="Calibri"/>
                <a:cs typeface="Calibri"/>
              </a:rPr>
              <a:t>: Length </a:t>
            </a:r>
            <a:r>
              <a:rPr lang="en-GB" sz="2800" b="1" kern="0" dirty="0">
                <a:latin typeface="Calibri"/>
                <a:cs typeface="Calibri"/>
              </a:rPr>
              <a:t>of military service → Livelihoods</a:t>
            </a:r>
          </a:p>
        </p:txBody>
      </p:sp>
    </p:spTree>
    <p:extLst>
      <p:ext uri="{BB962C8B-B14F-4D97-AF65-F5344CB8AC3E}">
        <p14:creationId xmlns:p14="http://schemas.microsoft.com/office/powerpoint/2010/main" val="3212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6967" y="960648"/>
            <a:ext cx="830265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2800" b="1" kern="0" dirty="0">
                <a:latin typeface="Calibri"/>
                <a:cs typeface="Calibri"/>
              </a:rPr>
              <a:t>Key result</a:t>
            </a:r>
            <a:r>
              <a:rPr sz="2800" b="1" kern="0" dirty="0" smtClean="0">
                <a:latin typeface="Calibri"/>
                <a:cs typeface="Calibri"/>
              </a:rPr>
              <a:t>:</a:t>
            </a:r>
            <a:r>
              <a:rPr lang="de-DE" sz="2800" b="1" kern="0" dirty="0" smtClean="0">
                <a:latin typeface="Calibri"/>
                <a:cs typeface="Calibri"/>
              </a:rPr>
              <a:t> </a:t>
            </a:r>
            <a:r>
              <a:rPr sz="2800" b="1" kern="0" dirty="0" smtClean="0">
                <a:latin typeface="Calibri"/>
                <a:cs typeface="Calibri"/>
              </a:rPr>
              <a:t>Public </a:t>
            </a:r>
            <a:r>
              <a:rPr sz="2800" b="1" kern="0" dirty="0">
                <a:latin typeface="Calibri"/>
                <a:cs typeface="Calibri"/>
              </a:rPr>
              <a:t>goods </a:t>
            </a:r>
            <a:r>
              <a:rPr sz="2800" b="1" kern="0" dirty="0" smtClean="0">
                <a:latin typeface="Calibri"/>
                <a:cs typeface="Calibri"/>
              </a:rPr>
              <a:t>provision</a:t>
            </a:r>
            <a:r>
              <a:rPr lang="de-DE" sz="2800" b="1" kern="0" dirty="0" smtClean="0">
                <a:latin typeface="Calibri"/>
                <a:cs typeface="Calibri"/>
              </a:rPr>
              <a:t> </a:t>
            </a:r>
            <a:r>
              <a:rPr sz="2800" b="1" kern="0" dirty="0" smtClean="0">
                <a:latin typeface="Calibri"/>
                <a:cs typeface="Calibri"/>
              </a:rPr>
              <a:t>→ </a:t>
            </a:r>
            <a:r>
              <a:rPr sz="2800" b="1" kern="0" dirty="0">
                <a:latin typeface="Calibri"/>
                <a:cs typeface="Calibri"/>
              </a:rPr>
              <a:t>Collective action</a:t>
            </a:r>
          </a:p>
        </p:txBody>
      </p:sp>
      <p:sp>
        <p:nvSpPr>
          <p:cNvPr id="8" name="object 8"/>
          <p:cNvSpPr/>
          <p:nvPr/>
        </p:nvSpPr>
        <p:spPr>
          <a:xfrm>
            <a:off x="612632" y="2994093"/>
            <a:ext cx="3899425" cy="2585907"/>
          </a:xfrm>
          <a:custGeom>
            <a:avLst/>
            <a:gdLst/>
            <a:ahLst/>
            <a:cxnLst/>
            <a:rect l="l" t="t" r="r" b="b"/>
            <a:pathLst>
              <a:path w="1965960" h="1304925">
                <a:moveTo>
                  <a:pt x="0" y="1304688"/>
                </a:moveTo>
                <a:lnTo>
                  <a:pt x="1965455" y="1304688"/>
                </a:lnTo>
                <a:lnTo>
                  <a:pt x="1965455" y="0"/>
                </a:lnTo>
                <a:lnTo>
                  <a:pt x="0" y="0"/>
                </a:lnTo>
                <a:lnTo>
                  <a:pt x="0" y="1304688"/>
                </a:lnTo>
                <a:close/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7491" y="4372589"/>
            <a:ext cx="779633" cy="1133772"/>
          </a:xfrm>
          <a:custGeom>
            <a:avLst/>
            <a:gdLst/>
            <a:ahLst/>
            <a:cxnLst/>
            <a:rect l="l" t="t" r="r" b="b"/>
            <a:pathLst>
              <a:path w="393065" h="572135">
                <a:moveTo>
                  <a:pt x="0" y="571717"/>
                </a:moveTo>
                <a:lnTo>
                  <a:pt x="393032" y="571717"/>
                </a:lnTo>
                <a:lnTo>
                  <a:pt x="393032" y="0"/>
                </a:lnTo>
                <a:lnTo>
                  <a:pt x="0" y="0"/>
                </a:lnTo>
                <a:lnTo>
                  <a:pt x="0" y="57171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7491" y="4372589"/>
            <a:ext cx="779633" cy="1133772"/>
          </a:xfrm>
          <a:custGeom>
            <a:avLst/>
            <a:gdLst/>
            <a:ahLst/>
            <a:cxnLst/>
            <a:rect l="l" t="t" r="r" b="b"/>
            <a:pathLst>
              <a:path w="393065" h="572135">
                <a:moveTo>
                  <a:pt x="0" y="571717"/>
                </a:moveTo>
                <a:lnTo>
                  <a:pt x="393032" y="571717"/>
                </a:lnTo>
                <a:lnTo>
                  <a:pt x="393032" y="0"/>
                </a:lnTo>
                <a:lnTo>
                  <a:pt x="0" y="0"/>
                </a:lnTo>
                <a:lnTo>
                  <a:pt x="0" y="571717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7346" y="4344697"/>
            <a:ext cx="0" cy="5662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078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1597" y="4344696"/>
            <a:ext cx="51638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1597" y="4400339"/>
            <a:ext cx="51638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6631" y="3323904"/>
            <a:ext cx="780893" cy="2181976"/>
          </a:xfrm>
          <a:custGeom>
            <a:avLst/>
            <a:gdLst/>
            <a:ahLst/>
            <a:cxnLst/>
            <a:rect l="l" t="t" r="r" b="b"/>
            <a:pathLst>
              <a:path w="393700" h="1101089">
                <a:moveTo>
                  <a:pt x="0" y="1100914"/>
                </a:moveTo>
                <a:lnTo>
                  <a:pt x="393105" y="1100914"/>
                </a:lnTo>
                <a:lnTo>
                  <a:pt x="393105" y="0"/>
                </a:lnTo>
                <a:lnTo>
                  <a:pt x="0" y="0"/>
                </a:lnTo>
                <a:lnTo>
                  <a:pt x="0" y="110091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6631" y="3323904"/>
            <a:ext cx="780893" cy="2181976"/>
          </a:xfrm>
          <a:custGeom>
            <a:avLst/>
            <a:gdLst/>
            <a:ahLst/>
            <a:cxnLst/>
            <a:rect l="l" t="t" r="r" b="b"/>
            <a:pathLst>
              <a:path w="393700" h="1101089">
                <a:moveTo>
                  <a:pt x="0" y="1100914"/>
                </a:moveTo>
                <a:lnTo>
                  <a:pt x="393105" y="1100914"/>
                </a:lnTo>
                <a:lnTo>
                  <a:pt x="393105" y="0"/>
                </a:lnTo>
                <a:lnTo>
                  <a:pt x="0" y="0"/>
                </a:lnTo>
                <a:lnTo>
                  <a:pt x="0" y="1100914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6485" y="3270719"/>
            <a:ext cx="0" cy="106960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678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0738" y="3270717"/>
            <a:ext cx="51638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0738" y="3377088"/>
            <a:ext cx="51638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631" y="2994093"/>
            <a:ext cx="0" cy="2585907"/>
          </a:xfrm>
          <a:custGeom>
            <a:avLst/>
            <a:gdLst/>
            <a:ahLst/>
            <a:cxnLst/>
            <a:rect l="l" t="t" r="r" b="b"/>
            <a:pathLst>
              <a:path h="1304925">
                <a:moveTo>
                  <a:pt x="0" y="1304688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5907" y="5505533"/>
            <a:ext cx="47861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2294" y="5433183"/>
            <a:ext cx="11587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5907" y="4896209"/>
            <a:ext cx="47861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907" y="4366085"/>
            <a:ext cx="47861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9824" y="4293737"/>
            <a:ext cx="2783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.187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5907" y="4286884"/>
            <a:ext cx="47861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9801" y="4214535"/>
            <a:ext cx="14862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5907" y="3677416"/>
            <a:ext cx="47861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801" y="3605067"/>
            <a:ext cx="14862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.3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5907" y="3324048"/>
            <a:ext cx="47861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89824" y="3251699"/>
            <a:ext cx="27835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.358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5907" y="3068089"/>
            <a:ext cx="47861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9801" y="2995741"/>
            <a:ext cx="14862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.4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162" y="3513114"/>
            <a:ext cx="123111" cy="1547769"/>
          </a:xfrm>
          <a:prstGeom prst="rect">
            <a:avLst/>
          </a:prstGeom>
        </p:spPr>
        <p:txBody>
          <a:bodyPr vert="vert270" wrap="square" lIns="0" tIns="5620" rIns="0" bIns="0" rtlCol="0">
            <a:spAutoFit/>
          </a:bodyPr>
          <a:lstStyle/>
          <a:p>
            <a:pPr marL="22482">
              <a:spcBef>
                <a:spcPts val="44"/>
              </a:spcBef>
            </a:pPr>
            <a:r>
              <a:rPr sz="800" dirty="0">
                <a:latin typeface="Arial"/>
                <a:cs typeface="Arial"/>
              </a:rPr>
              <a:t>E[Participation|X,experience]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87346" y="5579530"/>
            <a:ext cx="0" cy="47817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557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36485" y="5579530"/>
            <a:ext cx="0" cy="47817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557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302540" y="5618177"/>
            <a:ext cx="2519008" cy="238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41" algn="ctr">
              <a:lnSpc>
                <a:spcPts val="929"/>
              </a:lnSpc>
              <a:tabLst>
                <a:tab pos="1738945" algn="l"/>
              </a:tabLst>
            </a:pPr>
            <a:r>
              <a:rPr sz="800" spc="9" dirty="0">
                <a:latin typeface="Arial"/>
                <a:cs typeface="Arial"/>
              </a:rPr>
              <a:t>Low	High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29"/>
              </a:lnSpc>
            </a:pPr>
            <a:r>
              <a:rPr sz="800" spc="9" dirty="0">
                <a:latin typeface="Arial"/>
                <a:cs typeface="Arial"/>
              </a:rPr>
              <a:t>Wartime experience with public goods</a:t>
            </a:r>
            <a:r>
              <a:rPr sz="800" spc="-97" dirty="0">
                <a:latin typeface="Arial"/>
                <a:cs typeface="Arial"/>
              </a:rPr>
              <a:t> </a:t>
            </a:r>
            <a:r>
              <a:rPr sz="800" spc="9" dirty="0">
                <a:latin typeface="Arial"/>
                <a:cs typeface="Arial"/>
              </a:rPr>
              <a:t>provision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39723" y="2994093"/>
            <a:ext cx="3899425" cy="2585907"/>
          </a:xfrm>
          <a:custGeom>
            <a:avLst/>
            <a:gdLst/>
            <a:ahLst/>
            <a:cxnLst/>
            <a:rect l="l" t="t" r="r" b="b"/>
            <a:pathLst>
              <a:path w="1965960" h="1304925">
                <a:moveTo>
                  <a:pt x="0" y="1304688"/>
                </a:moveTo>
                <a:lnTo>
                  <a:pt x="1965455" y="1304688"/>
                </a:lnTo>
                <a:lnTo>
                  <a:pt x="1965455" y="0"/>
                </a:lnTo>
                <a:lnTo>
                  <a:pt x="0" y="0"/>
                </a:lnTo>
                <a:lnTo>
                  <a:pt x="0" y="1304688"/>
                </a:lnTo>
                <a:close/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24582" y="5138147"/>
            <a:ext cx="779633" cy="367437"/>
          </a:xfrm>
          <a:custGeom>
            <a:avLst/>
            <a:gdLst/>
            <a:ahLst/>
            <a:cxnLst/>
            <a:rect l="l" t="t" r="r" b="b"/>
            <a:pathLst>
              <a:path w="393064" h="185419">
                <a:moveTo>
                  <a:pt x="0" y="185394"/>
                </a:moveTo>
                <a:lnTo>
                  <a:pt x="393032" y="185394"/>
                </a:lnTo>
                <a:lnTo>
                  <a:pt x="393032" y="0"/>
                </a:lnTo>
                <a:lnTo>
                  <a:pt x="0" y="0"/>
                </a:lnTo>
                <a:lnTo>
                  <a:pt x="0" y="18539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24582" y="5138147"/>
            <a:ext cx="779633" cy="367437"/>
          </a:xfrm>
          <a:custGeom>
            <a:avLst/>
            <a:gdLst/>
            <a:ahLst/>
            <a:cxnLst/>
            <a:rect l="l" t="t" r="r" b="b"/>
            <a:pathLst>
              <a:path w="393064" h="185419">
                <a:moveTo>
                  <a:pt x="0" y="185394"/>
                </a:moveTo>
                <a:lnTo>
                  <a:pt x="393032" y="185394"/>
                </a:lnTo>
                <a:lnTo>
                  <a:pt x="393032" y="0"/>
                </a:lnTo>
                <a:lnTo>
                  <a:pt x="0" y="0"/>
                </a:lnTo>
                <a:lnTo>
                  <a:pt x="0" y="185394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14437" y="5119502"/>
            <a:ext cx="0" cy="3775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816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8687" y="5119501"/>
            <a:ext cx="51638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88687" y="5156789"/>
            <a:ext cx="51638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3722" y="3248604"/>
            <a:ext cx="780893" cy="2257477"/>
          </a:xfrm>
          <a:custGeom>
            <a:avLst/>
            <a:gdLst/>
            <a:ahLst/>
            <a:cxnLst/>
            <a:rect l="l" t="t" r="r" b="b"/>
            <a:pathLst>
              <a:path w="393700" h="1139189">
                <a:moveTo>
                  <a:pt x="0" y="1138912"/>
                </a:moveTo>
                <a:lnTo>
                  <a:pt x="393105" y="1138912"/>
                </a:lnTo>
                <a:lnTo>
                  <a:pt x="393105" y="0"/>
                </a:lnTo>
                <a:lnTo>
                  <a:pt x="0" y="0"/>
                </a:lnTo>
                <a:lnTo>
                  <a:pt x="0" y="1138912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73722" y="3248604"/>
            <a:ext cx="780893" cy="2257477"/>
          </a:xfrm>
          <a:custGeom>
            <a:avLst/>
            <a:gdLst/>
            <a:ahLst/>
            <a:cxnLst/>
            <a:rect l="l" t="t" r="r" b="b"/>
            <a:pathLst>
              <a:path w="393700" h="1139189">
                <a:moveTo>
                  <a:pt x="0" y="1138912"/>
                </a:moveTo>
                <a:lnTo>
                  <a:pt x="393105" y="1138912"/>
                </a:lnTo>
                <a:lnTo>
                  <a:pt x="393105" y="0"/>
                </a:lnTo>
                <a:lnTo>
                  <a:pt x="0" y="0"/>
                </a:lnTo>
                <a:lnTo>
                  <a:pt x="0" y="1138912"/>
                </a:lnTo>
                <a:close/>
              </a:path>
            </a:pathLst>
          </a:custGeom>
          <a:ln w="3175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63576" y="3217388"/>
            <a:ext cx="0" cy="62917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506"/>
                </a:moveTo>
                <a:lnTo>
                  <a:pt x="0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37829" y="3217388"/>
            <a:ext cx="51638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37829" y="3279821"/>
            <a:ext cx="51638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63" y="0"/>
                </a:lnTo>
              </a:path>
            </a:pathLst>
          </a:custGeom>
          <a:ln w="50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39722" y="2994093"/>
            <a:ext cx="0" cy="2585907"/>
          </a:xfrm>
          <a:custGeom>
            <a:avLst/>
            <a:gdLst/>
            <a:ahLst/>
            <a:cxnLst/>
            <a:rect l="l" t="t" r="r" b="b"/>
            <a:pathLst>
              <a:path h="1304925">
                <a:moveTo>
                  <a:pt x="0" y="1304688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92998" y="5505533"/>
            <a:ext cx="47861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079385" y="5433183"/>
            <a:ext cx="11587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192998" y="5139880"/>
            <a:ext cx="47861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19800" y="4823860"/>
            <a:ext cx="4776040" cy="344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.1</a:t>
            </a:r>
            <a:endParaRPr sz="800">
              <a:latin typeface="Arial"/>
              <a:cs typeface="Arial"/>
            </a:endParaRPr>
          </a:p>
          <a:p>
            <a:pPr>
              <a:spcBef>
                <a:spcPts val="44"/>
              </a:spcBef>
            </a:pPr>
            <a:endParaRPr sz="600">
              <a:latin typeface="Times New Roman"/>
              <a:cs typeface="Times New Roman"/>
            </a:endParaRPr>
          </a:p>
          <a:p>
            <a:pPr marR="8993" algn="r"/>
            <a:r>
              <a:rPr sz="800" spc="9" dirty="0">
                <a:latin typeface="Arial"/>
                <a:cs typeface="Arial"/>
              </a:rPr>
              <a:t>.03</a:t>
            </a:r>
            <a:endParaRPr sz="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192998" y="4286884"/>
            <a:ext cx="47861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046892" y="4214535"/>
            <a:ext cx="14862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800" spc="9" dirty="0">
                <a:latin typeface="Arial"/>
                <a:cs typeface="Arial"/>
              </a:rPr>
              <a:t>.1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192998" y="3068089"/>
            <a:ext cx="47861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92998" y="3250917"/>
            <a:ext cx="47861" cy="0"/>
          </a:xfrm>
          <a:custGeom>
            <a:avLst/>
            <a:gdLst/>
            <a:ahLst/>
            <a:cxnLst/>
            <a:rect l="l" t="t" r="r" b="b"/>
            <a:pathLst>
              <a:path w="24130">
                <a:moveTo>
                  <a:pt x="23557" y="0"/>
                </a:moveTo>
                <a:lnTo>
                  <a:pt x="0" y="0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916915" y="2995740"/>
            <a:ext cx="278350" cy="288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780" algn="ctr"/>
            <a:r>
              <a:rPr sz="800" spc="9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  <a:p>
            <a:pPr algn="ctr">
              <a:spcBef>
                <a:spcPts val="327"/>
              </a:spcBef>
            </a:pPr>
            <a:r>
              <a:rPr sz="800" spc="9" dirty="0">
                <a:latin typeface="Arial"/>
                <a:cs typeface="Arial"/>
              </a:rPr>
              <a:t>.185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30253" y="3513114"/>
            <a:ext cx="123111" cy="1547769"/>
          </a:xfrm>
          <a:prstGeom prst="rect">
            <a:avLst/>
          </a:prstGeom>
        </p:spPr>
        <p:txBody>
          <a:bodyPr vert="vert270" wrap="square" lIns="0" tIns="5620" rIns="0" bIns="0" rtlCol="0">
            <a:spAutoFit/>
          </a:bodyPr>
          <a:lstStyle/>
          <a:p>
            <a:pPr marL="22482">
              <a:spcBef>
                <a:spcPts val="44"/>
              </a:spcBef>
            </a:pPr>
            <a:r>
              <a:rPr sz="800" dirty="0">
                <a:latin typeface="Arial"/>
                <a:cs typeface="Arial"/>
              </a:rPr>
              <a:t>E[Participation|X,experience]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214437" y="5579530"/>
            <a:ext cx="0" cy="47817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557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63576" y="5579530"/>
            <a:ext cx="0" cy="47817"/>
          </a:xfrm>
          <a:custGeom>
            <a:avLst/>
            <a:gdLst/>
            <a:ahLst/>
            <a:cxnLst/>
            <a:rect l="l" t="t" r="r" b="b"/>
            <a:pathLst>
              <a:path h="24130">
                <a:moveTo>
                  <a:pt x="0" y="0"/>
                </a:moveTo>
                <a:lnTo>
                  <a:pt x="0" y="23557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929631" y="5618177"/>
            <a:ext cx="2519008" cy="238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41" algn="ctr">
              <a:lnSpc>
                <a:spcPts val="929"/>
              </a:lnSpc>
              <a:tabLst>
                <a:tab pos="1738945" algn="l"/>
              </a:tabLst>
            </a:pPr>
            <a:r>
              <a:rPr sz="800" spc="9" dirty="0">
                <a:latin typeface="Arial"/>
                <a:cs typeface="Arial"/>
              </a:rPr>
              <a:t>Low	High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929"/>
              </a:lnSpc>
            </a:pPr>
            <a:r>
              <a:rPr sz="800" spc="9" dirty="0">
                <a:latin typeface="Arial"/>
                <a:cs typeface="Arial"/>
              </a:rPr>
              <a:t>Wartime experience with public goods</a:t>
            </a:r>
            <a:r>
              <a:rPr sz="800" spc="-97" dirty="0">
                <a:latin typeface="Arial"/>
                <a:cs typeface="Arial"/>
              </a:rPr>
              <a:t> </a:t>
            </a:r>
            <a:r>
              <a:rPr sz="800" spc="9" dirty="0">
                <a:latin typeface="Arial"/>
                <a:cs typeface="Arial"/>
              </a:rPr>
              <a:t>provision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40795" y="2067769"/>
            <a:ext cx="7797590" cy="812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4372"/>
            <a:r>
              <a:rPr sz="1900" spc="-44" dirty="0">
                <a:latin typeface="Arial"/>
                <a:cs typeface="Arial"/>
              </a:rPr>
              <a:t>Participation </a:t>
            </a:r>
            <a:r>
              <a:rPr sz="1900" spc="-35" dirty="0">
                <a:latin typeface="Arial"/>
                <a:cs typeface="Arial"/>
              </a:rPr>
              <a:t>in </a:t>
            </a:r>
            <a:r>
              <a:rPr sz="1900" spc="-53" dirty="0">
                <a:latin typeface="Arial"/>
                <a:cs typeface="Arial"/>
              </a:rPr>
              <a:t>production </a:t>
            </a:r>
            <a:r>
              <a:rPr sz="1900" spc="-35" dirty="0">
                <a:latin typeface="Arial"/>
                <a:cs typeface="Arial"/>
              </a:rPr>
              <a:t>of </a:t>
            </a:r>
            <a:r>
              <a:rPr sz="1900" spc="-62" dirty="0">
                <a:latin typeface="Arial"/>
                <a:cs typeface="Arial"/>
              </a:rPr>
              <a:t>local </a:t>
            </a:r>
            <a:r>
              <a:rPr sz="1900" spc="-62" dirty="0" smtClean="0">
                <a:latin typeface="Arial"/>
                <a:cs typeface="Arial"/>
              </a:rPr>
              <a:t>public</a:t>
            </a:r>
            <a:r>
              <a:rPr sz="1900" spc="354" dirty="0" smtClean="0">
                <a:latin typeface="Arial"/>
                <a:cs typeface="Arial"/>
              </a:rPr>
              <a:t> </a:t>
            </a:r>
            <a:r>
              <a:rPr sz="1900" spc="-115" dirty="0">
                <a:latin typeface="Arial"/>
                <a:cs typeface="Arial"/>
              </a:rPr>
              <a:t>goods</a:t>
            </a:r>
            <a:endParaRPr sz="1900" dirty="0">
              <a:latin typeface="Arial"/>
              <a:cs typeface="Arial"/>
            </a:endParaRPr>
          </a:p>
          <a:p>
            <a:pPr>
              <a:spcBef>
                <a:spcPts val="97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2482">
              <a:tabLst>
                <a:tab pos="4216413" algn="l"/>
              </a:tabLst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dirty="0" smtClean="0">
                <a:latin typeface="Arial"/>
                <a:cs typeface="Arial"/>
              </a:rPr>
              <a:t>)</a:t>
            </a:r>
            <a:r>
              <a:rPr lang="de-DE" sz="1200" dirty="0" smtClean="0">
                <a:latin typeface="Arial"/>
                <a:cs typeface="Arial"/>
              </a:rPr>
              <a:t> </a:t>
            </a:r>
            <a:r>
              <a:rPr sz="1200" dirty="0" smtClean="0">
                <a:latin typeface="Arial"/>
                <a:cs typeface="Arial"/>
              </a:rPr>
              <a:t>Planning:</a:t>
            </a:r>
            <a:r>
              <a:rPr lang="de-DE" sz="1200" dirty="0" smtClean="0">
                <a:latin typeface="Arial"/>
                <a:cs typeface="Arial"/>
              </a:rPr>
              <a:t> </a:t>
            </a:r>
            <a:r>
              <a:rPr sz="1200" dirty="0" smtClean="0">
                <a:latin typeface="Arial"/>
                <a:cs typeface="Arial"/>
              </a:rPr>
              <a:t>community</a:t>
            </a:r>
            <a:r>
              <a:rPr sz="1200" spc="-150" dirty="0" smtClean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meeting</a:t>
            </a:r>
            <a:r>
              <a:rPr sz="1200" spc="159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attendance	b) Implementation: local security</a:t>
            </a:r>
            <a:r>
              <a:rPr sz="1200" spc="-186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provision</a:t>
            </a:r>
          </a:p>
        </p:txBody>
      </p:sp>
    </p:spTree>
    <p:extLst>
      <p:ext uri="{BB962C8B-B14F-4D97-AF65-F5344CB8AC3E}">
        <p14:creationId xmlns:p14="http://schemas.microsoft.com/office/powerpoint/2010/main" val="30722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279383" y="304800"/>
            <a:ext cx="8159066" cy="6324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US" sz="2800" b="1" spc="44" dirty="0">
                <a:latin typeface="Calibri"/>
                <a:cs typeface="Calibri"/>
              </a:rPr>
              <a:t>This paper</a:t>
            </a:r>
          </a:p>
          <a:p>
            <a:pPr>
              <a:spcBef>
                <a:spcPts val="55"/>
              </a:spcBef>
            </a:pPr>
            <a:endParaRPr lang="en-US" sz="2600" dirty="0">
              <a:latin typeface="Times New Roman"/>
              <a:cs typeface="Times New Roman"/>
            </a:endParaRPr>
          </a:p>
          <a:p>
            <a:pPr marL="387807"/>
            <a:r>
              <a:rPr lang="en-US" sz="1900" b="1" kern="0" dirty="0">
                <a:solidFill>
                  <a:srgbClr val="0000FF"/>
                </a:solidFill>
                <a:latin typeface="Arial"/>
                <a:cs typeface="Arial"/>
              </a:rPr>
              <a:t>Research question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US" sz="1900" kern="0" dirty="0">
                <a:cs typeface="Calibri"/>
              </a:rPr>
              <a:t>How does the exposure of soldiers to sexual violence against women during </a:t>
            </a:r>
            <a:r>
              <a:rPr lang="en-US" sz="1900" kern="0" dirty="0" smtClean="0">
                <a:cs typeface="Calibri"/>
              </a:rPr>
              <a:t>a war </a:t>
            </a:r>
            <a:r>
              <a:rPr lang="en-US" sz="1900" kern="0" dirty="0">
                <a:cs typeface="Calibri"/>
              </a:rPr>
              <a:t>affect the propensity to commit domestic violence twelve </a:t>
            </a:r>
            <a:r>
              <a:rPr lang="en-US" sz="1900" kern="0" dirty="0" smtClean="0">
                <a:cs typeface="Calibri"/>
              </a:rPr>
              <a:t>years after </a:t>
            </a:r>
            <a:r>
              <a:rPr lang="en-US" sz="1900" kern="0" dirty="0">
                <a:cs typeface="Calibri"/>
              </a:rPr>
              <a:t>the end of the war</a:t>
            </a:r>
            <a:r>
              <a:rPr lang="en-US" sz="1900" kern="0" dirty="0" smtClean="0">
                <a:cs typeface="Calibri"/>
              </a:rPr>
              <a:t>?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endParaRPr lang="en-US" sz="1900" dirty="0">
              <a:latin typeface="Times New Roman"/>
              <a:cs typeface="Times New Roman"/>
            </a:endParaRPr>
          </a:p>
          <a:p>
            <a:pPr marL="387807"/>
            <a:r>
              <a:rPr lang="en-US" sz="1900" b="1" kern="0" dirty="0">
                <a:solidFill>
                  <a:srgbClr val="0000FF"/>
                </a:solidFill>
                <a:latin typeface="Arial"/>
                <a:cs typeface="Arial"/>
              </a:rPr>
              <a:t>Data challenges</a:t>
            </a:r>
            <a:endParaRPr lang="en-GB" sz="1900" b="1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Measuring conflict exposure is </a:t>
            </a:r>
            <a:r>
              <a:rPr lang="en-GB" sz="1900" kern="0" dirty="0" smtClean="0">
                <a:cs typeface="Calibri"/>
              </a:rPr>
              <a:t>difficult </a:t>
            </a:r>
            <a:endParaRPr lang="en-GB" sz="1900" kern="0" dirty="0">
              <a:cs typeface="Calibri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Collecting data on conflict exposure is </a:t>
            </a:r>
            <a:r>
              <a:rPr lang="en-GB" sz="1900" kern="0" dirty="0" smtClean="0">
                <a:cs typeface="Calibri"/>
              </a:rPr>
              <a:t>difficult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endParaRPr lang="en-GB" sz="1900" kern="0" dirty="0">
              <a:cs typeface="Calibri"/>
            </a:endParaRPr>
          </a:p>
          <a:p>
            <a:pPr marL="387807" marR="361953">
              <a:lnSpc>
                <a:spcPts val="2921"/>
              </a:lnSpc>
              <a:spcBef>
                <a:spcPts val="35"/>
              </a:spcBef>
            </a:pPr>
            <a:r>
              <a:rPr lang="en-US" sz="1900" b="1" kern="0" dirty="0">
                <a:solidFill>
                  <a:srgbClr val="0000FF"/>
                </a:solidFill>
                <a:latin typeface="Arial"/>
                <a:cs typeface="Arial"/>
              </a:rPr>
              <a:t>Identification challenges</a:t>
            </a:r>
            <a:endParaRPr lang="en-GB" sz="1900" b="1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Identifying the causal effects of conflict is difficult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Convincing strategies are </a:t>
            </a:r>
            <a:r>
              <a:rPr lang="en-GB" sz="1900" kern="0" dirty="0" smtClean="0">
                <a:cs typeface="Calibri"/>
              </a:rPr>
              <a:t>rare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endParaRPr lang="en-GB" sz="1900" kern="0" dirty="0" smtClean="0">
              <a:cs typeface="Calibri"/>
            </a:endParaRPr>
          </a:p>
          <a:p>
            <a:pPr marL="387807" marR="361953">
              <a:lnSpc>
                <a:spcPts val="2921"/>
              </a:lnSpc>
              <a:spcBef>
                <a:spcPts val="35"/>
              </a:spcBef>
            </a:pPr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Contributions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Demonstrate long-term effects of war exposure on behaviour and welfare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Suggest a new transmission mechanism from war to domestic violence</a:t>
            </a:r>
            <a:endParaRPr lang="en-GB" sz="1900" kern="0" dirty="0"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279383" y="257963"/>
            <a:ext cx="8331217" cy="5074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endParaRPr lang="en-GB" sz="2500" spc="27" dirty="0">
              <a:cs typeface="Calibri"/>
            </a:endParaRPr>
          </a:p>
          <a:p>
            <a:pPr marL="22482"/>
            <a:r>
              <a:rPr lang="en-GB" sz="2800" b="1" spc="44" dirty="0">
                <a:latin typeface="Calibri"/>
                <a:cs typeface="Calibri"/>
              </a:rPr>
              <a:t>Theoretical mechanisms</a:t>
            </a:r>
          </a:p>
          <a:p>
            <a:pPr>
              <a:spcBef>
                <a:spcPts val="14"/>
              </a:spcBef>
            </a:pPr>
            <a:endParaRPr lang="en-GB" sz="1900" dirty="0">
              <a:latin typeface="Times New Roman"/>
              <a:cs typeface="Times New Roman"/>
            </a:endParaRPr>
          </a:p>
          <a:p>
            <a:pPr marL="387807">
              <a:tabLst>
                <a:tab pos="575527" algn="l"/>
              </a:tabLst>
            </a:pPr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1. Partner bargaining power drives violence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Partners bargain over the level of abuse and the allocation </a:t>
            </a:r>
            <a:r>
              <a:rPr lang="en-GB" sz="1900" kern="0" dirty="0" smtClean="0">
                <a:cs typeface="Calibri"/>
              </a:rPr>
              <a:t>of consumption </a:t>
            </a:r>
            <a:r>
              <a:rPr lang="en-GB" sz="1900" kern="0" dirty="0">
                <a:cs typeface="Calibri"/>
              </a:rPr>
              <a:t>in the household, with man’s utility increases </a:t>
            </a:r>
            <a:r>
              <a:rPr lang="en-GB" sz="1900" kern="0" dirty="0" smtClean="0">
                <a:cs typeface="Calibri"/>
              </a:rPr>
              <a:t>in violence </a:t>
            </a:r>
            <a:r>
              <a:rPr lang="en-GB" sz="1900" kern="0" dirty="0">
                <a:cs typeface="Calibri"/>
              </a:rPr>
              <a:t>and his partner’s utility decreasing in violence (Aizer 2010</a:t>
            </a:r>
            <a:r>
              <a:rPr lang="en-GB" sz="1900" kern="0" dirty="0" smtClean="0">
                <a:cs typeface="Calibri"/>
              </a:rPr>
              <a:t>, Anderberg </a:t>
            </a:r>
            <a:r>
              <a:rPr lang="en-GB" sz="1900" kern="0" dirty="0">
                <a:cs typeface="Calibri"/>
              </a:rPr>
              <a:t>2015</a:t>
            </a:r>
            <a:r>
              <a:rPr lang="en-GB" sz="1900" kern="0" dirty="0" smtClean="0">
                <a:cs typeface="Calibri"/>
              </a:rPr>
              <a:t>)</a:t>
            </a:r>
            <a:endParaRPr lang="en-GB" sz="1900" kern="0" dirty="0">
              <a:cs typeface="Calibri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Lower male bargain. power → less </a:t>
            </a:r>
            <a:r>
              <a:rPr lang="en-GB" sz="1900" kern="0" dirty="0" smtClean="0">
                <a:cs typeface="Calibri"/>
              </a:rPr>
              <a:t>violence 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Prediction </a:t>
            </a:r>
            <a:r>
              <a:rPr lang="en-GB" sz="1900" kern="0" dirty="0">
                <a:cs typeface="Calibri"/>
              </a:rPr>
              <a:t>for effect: </a:t>
            </a:r>
            <a:r>
              <a:rPr lang="en-GB" sz="1900" spc="-53" dirty="0" smtClean="0">
                <a:solidFill>
                  <a:srgbClr val="0000FF"/>
                </a:solidFill>
                <a:cs typeface="Arial"/>
              </a:rPr>
              <a:t>negative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endParaRPr lang="en-GB" sz="1900" dirty="0">
              <a:latin typeface="Times New Roman"/>
              <a:cs typeface="Times New Roman"/>
            </a:endParaRPr>
          </a:p>
          <a:p>
            <a:pPr marL="387807">
              <a:tabLst>
                <a:tab pos="575527" algn="l"/>
              </a:tabLst>
            </a:pPr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2. Changed gender norms lead to violence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Instrumental and/or signalling behaviour, living up to </a:t>
            </a:r>
            <a:r>
              <a:rPr lang="en-GB" sz="1900" kern="0" dirty="0" smtClean="0">
                <a:cs typeface="Calibri"/>
              </a:rPr>
              <a:t>social norms </a:t>
            </a:r>
            <a:r>
              <a:rPr lang="en-GB" sz="1900" kern="0" dirty="0">
                <a:cs typeface="Calibri"/>
              </a:rPr>
              <a:t>(Bloch and Rao 2002, Bobonis 2013)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Armies may manipulate existing gender stereotypes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Prediction for effect: </a:t>
            </a:r>
            <a:r>
              <a:rPr lang="en-GB" sz="1900" spc="-53" dirty="0">
                <a:solidFill>
                  <a:srgbClr val="0000FF"/>
                </a:solidFill>
                <a:cs typeface="Arial"/>
              </a:rPr>
              <a:t>positive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304800" y="257963"/>
            <a:ext cx="8127578" cy="5395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endParaRPr lang="en-GB" sz="2500" spc="27" dirty="0">
              <a:latin typeface="Calibri"/>
              <a:cs typeface="Calibri"/>
            </a:endParaRPr>
          </a:p>
          <a:p>
            <a:pPr marL="22482"/>
            <a:r>
              <a:rPr lang="en-GB" sz="2800" b="1" spc="44" dirty="0">
                <a:latin typeface="Calibri"/>
                <a:cs typeface="Calibri"/>
              </a:rPr>
              <a:t>Theoretical mechanisms</a:t>
            </a:r>
          </a:p>
          <a:p>
            <a:pPr marL="22482"/>
            <a:r>
              <a:rPr lang="en-GB" sz="2800" b="1" spc="44" dirty="0">
                <a:latin typeface="Calibri"/>
                <a:cs typeface="Calibri"/>
              </a:rPr>
              <a:t> </a:t>
            </a:r>
          </a:p>
          <a:p>
            <a:pPr marL="387806">
              <a:spcBef>
                <a:spcPts val="5"/>
              </a:spcBef>
              <a:tabLst>
                <a:tab pos="575527" algn="l"/>
              </a:tabLst>
            </a:pPr>
            <a:endParaRPr lang="en-GB" sz="1900" b="1" spc="-53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87807">
              <a:tabLst>
                <a:tab pos="575527" algn="l"/>
              </a:tabLst>
            </a:pP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3. </a:t>
            </a:r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Distress/guilt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Witnessing acts of violence may cause distress and/or </a:t>
            </a:r>
            <a:r>
              <a:rPr lang="en-GB" sz="1900" kern="0" dirty="0" smtClean="0">
                <a:cs typeface="Calibri"/>
              </a:rPr>
              <a:t>guilt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Prediction </a:t>
            </a:r>
            <a:r>
              <a:rPr lang="en-GB" sz="1900" kern="0" dirty="0">
                <a:cs typeface="Calibri"/>
              </a:rPr>
              <a:t>for effect: </a:t>
            </a:r>
            <a:r>
              <a:rPr lang="en-GB" sz="1900" spc="-53" dirty="0" smtClean="0">
                <a:solidFill>
                  <a:srgbClr val="0000FF"/>
                </a:solidFill>
                <a:cs typeface="Arial"/>
              </a:rPr>
              <a:t>negative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endParaRPr lang="en-GB" sz="1900" spc="-53" dirty="0">
              <a:solidFill>
                <a:srgbClr val="0000FF"/>
              </a:solidFill>
              <a:cs typeface="Arial"/>
            </a:endParaRPr>
          </a:p>
          <a:p>
            <a:pPr marL="387807">
              <a:tabLst>
                <a:tab pos="575527" algn="l"/>
              </a:tabLst>
            </a:pPr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. </a:t>
            </a:r>
            <a:r>
              <a:rPr lang="en-GB" sz="1900" b="1" kern="0" dirty="0">
                <a:solidFill>
                  <a:srgbClr val="0000FF"/>
                </a:solidFill>
                <a:latin typeface="Arial"/>
                <a:cs typeface="Arial"/>
              </a:rPr>
              <a:t>Socialization into </a:t>
            </a: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violent practice causes domestic violence</a:t>
            </a:r>
            <a:endParaRPr lang="en-GB" sz="1900" b="1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Armies </a:t>
            </a:r>
            <a:r>
              <a:rPr lang="en-GB" sz="1900" kern="0" dirty="0">
                <a:cs typeface="Calibri"/>
              </a:rPr>
              <a:t>may make violence against women </a:t>
            </a:r>
            <a:r>
              <a:rPr lang="en-GB" sz="1900" kern="0" dirty="0" smtClean="0">
                <a:cs typeface="Calibri"/>
              </a:rPr>
              <a:t>normal (</a:t>
            </a:r>
            <a:r>
              <a:rPr lang="en-GB" sz="1900" kern="0" dirty="0">
                <a:cs typeface="Calibri"/>
              </a:rPr>
              <a:t>normative)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US" sz="1900" kern="0" dirty="0">
                <a:cs typeface="Calibri"/>
              </a:rPr>
              <a:t>Direct association and interaction with others and their conforming or deviant violent behavior against women (behavioral/interactional)</a:t>
            </a:r>
            <a:endParaRPr lang="en-GB" sz="1900" kern="0" dirty="0">
              <a:cs typeface="Calibri"/>
            </a:endParaRP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Break barriers to using violence against women (psychological)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spcAft>
                <a:spcPts val="1062"/>
              </a:spcAft>
              <a:buFont typeface="Arial"/>
              <a:buChar char="•"/>
            </a:pPr>
            <a:r>
              <a:rPr lang="en-GB" sz="1900" kern="0" dirty="0">
                <a:cs typeface="Calibri"/>
              </a:rPr>
              <a:t>Prediction for effect: </a:t>
            </a:r>
            <a:r>
              <a:rPr lang="en-GB" sz="1900" spc="-53" dirty="0" smtClean="0">
                <a:solidFill>
                  <a:srgbClr val="0000FF"/>
                </a:solidFill>
                <a:cs typeface="Arial"/>
              </a:rPr>
              <a:t>positive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  <a:spcAft>
                <a:spcPts val="1062"/>
              </a:spcAft>
            </a:pPr>
            <a:endParaRPr lang="en-GB" sz="1900" spc="-53" dirty="0">
              <a:solidFill>
                <a:srgbClr val="0000FF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279384" y="820543"/>
            <a:ext cx="8071131" cy="5622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spc="44" dirty="0" smtClean="0">
                <a:latin typeface="Calibri"/>
                <a:cs typeface="Calibri"/>
              </a:rPr>
              <a:t>Methodology</a:t>
            </a:r>
          </a:p>
          <a:p>
            <a:pPr marL="22482"/>
            <a:endParaRPr lang="en-GB" sz="2500" kern="0" dirty="0" smtClean="0">
              <a:latin typeface="Calibri"/>
              <a:cs typeface="Calibri"/>
            </a:endParaRP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Household survey in Angola’s Huambo province 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Fieldwork: Feb - May 2013 and Aug 2013 - Jan 2014 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Survey: 760 civil </a:t>
            </a:r>
            <a:r>
              <a:rPr lang="en-GB" sz="1900" kern="0" dirty="0">
                <a:cs typeface="Calibri"/>
              </a:rPr>
              <a:t>w</a:t>
            </a:r>
            <a:r>
              <a:rPr lang="en-GB" sz="1900" kern="0" dirty="0" smtClean="0">
                <a:cs typeface="Calibri"/>
              </a:rPr>
              <a:t>ar veterans in 34 clusters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Complementary ethnographic study (Spall 2015)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endParaRPr lang="en-GB" sz="1900" kern="0" dirty="0" smtClean="0">
              <a:latin typeface="Times New Roman"/>
              <a:cs typeface="Times New Roman"/>
            </a:endParaRP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Data collection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From veteran: service experiences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From spouse: family and relationship outcomes</a:t>
            </a: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endParaRPr lang="en-GB" sz="1900" kern="0" dirty="0" smtClean="0">
              <a:cs typeface="Calibri"/>
            </a:endParaRP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Key variables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Dep. var.: Spouse reports any of eight acts of (physical) domestic violence in the last 12 months (binary)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 smtClean="0">
                <a:cs typeface="Calibri"/>
              </a:rPr>
              <a:t>Treatment: Veteran reports having experienced a situation where a civilian woman was sexually abused during wartime</a:t>
            </a:r>
            <a:endParaRPr lang="en-GB" sz="1900" kern="0" dirty="0"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9384" y="820545"/>
            <a:ext cx="81026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sz="2800" b="1" spc="44" dirty="0" smtClean="0">
                <a:latin typeface="Calibri"/>
                <a:cs typeface="Calibri"/>
              </a:rPr>
              <a:t>War</a:t>
            </a:r>
            <a:r>
              <a:rPr lang="de-DE" sz="2800" b="1" spc="44" dirty="0" smtClean="0">
                <a:latin typeface="Calibri"/>
                <a:cs typeface="Calibri"/>
              </a:rPr>
              <a:t>s</a:t>
            </a:r>
            <a:r>
              <a:rPr sz="2800" b="1" spc="44" dirty="0" smtClean="0">
                <a:latin typeface="Calibri"/>
                <a:cs typeface="Calibri"/>
              </a:rPr>
              <a:t> </a:t>
            </a:r>
            <a:r>
              <a:rPr sz="2800" b="1" spc="44" dirty="0">
                <a:latin typeface="Calibri"/>
                <a:cs typeface="Calibri"/>
              </a:rPr>
              <a:t>in </a:t>
            </a:r>
            <a:r>
              <a:rPr sz="2800" b="1" spc="44" dirty="0" smtClean="0">
                <a:latin typeface="Calibri"/>
                <a:cs typeface="Calibri"/>
              </a:rPr>
              <a:t>Angola</a:t>
            </a:r>
            <a:r>
              <a:rPr lang="de-DE" sz="2800" b="1" spc="44" dirty="0" smtClean="0">
                <a:latin typeface="Calibri"/>
                <a:cs typeface="Calibri"/>
              </a:rPr>
              <a:t>,</a:t>
            </a:r>
            <a:r>
              <a:rPr sz="2800" b="1" spc="44" dirty="0" smtClean="0">
                <a:latin typeface="Calibri"/>
                <a:cs typeface="Calibri"/>
              </a:rPr>
              <a:t> </a:t>
            </a:r>
            <a:r>
              <a:rPr sz="2800" b="1" spc="44" dirty="0">
                <a:latin typeface="Calibri"/>
                <a:cs typeface="Calibri"/>
              </a:rPr>
              <a:t>1961-2002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200" y="1981200"/>
            <a:ext cx="3886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1800" i="1" spc="-27" dirty="0">
                <a:latin typeface="Times New Roman"/>
                <a:cs typeface="Times New Roman"/>
              </a:rPr>
              <a:t>Major </a:t>
            </a:r>
            <a:r>
              <a:rPr lang="en-GB" sz="1800" i="1" spc="-9" dirty="0">
                <a:latin typeface="Times New Roman"/>
                <a:cs typeface="Times New Roman"/>
              </a:rPr>
              <a:t>battles </a:t>
            </a:r>
            <a:r>
              <a:rPr lang="en-GB" sz="1800" i="1" spc="-80" dirty="0">
                <a:latin typeface="Times New Roman"/>
                <a:cs typeface="Times New Roman"/>
              </a:rPr>
              <a:t>1998-2002 </a:t>
            </a:r>
            <a:r>
              <a:rPr lang="en-GB" sz="1800" i="1" spc="-44" dirty="0">
                <a:latin typeface="Times New Roman"/>
                <a:cs typeface="Times New Roman"/>
              </a:rPr>
              <a:t>(</a:t>
            </a:r>
            <a:r>
              <a:rPr lang="en-GB" sz="1800" i="1" spc="-44" dirty="0" smtClean="0">
                <a:latin typeface="Times New Roman"/>
                <a:cs typeface="Times New Roman"/>
              </a:rPr>
              <a:t>Source:</a:t>
            </a:r>
            <a:r>
              <a:rPr lang="en-GB" sz="1800" i="1" spc="133" dirty="0" smtClean="0">
                <a:latin typeface="Times New Roman"/>
                <a:cs typeface="Times New Roman"/>
              </a:rPr>
              <a:t> </a:t>
            </a:r>
            <a:r>
              <a:rPr lang="en-GB" sz="1800" i="1" spc="-53" dirty="0" smtClean="0">
                <a:latin typeface="Times New Roman"/>
                <a:cs typeface="Times New Roman"/>
              </a:rPr>
              <a:t>ACLED</a:t>
            </a:r>
            <a:r>
              <a:rPr lang="en-GB" sz="1800" i="1" spc="-53" dirty="0">
                <a:latin typeface="Times New Roman"/>
                <a:cs typeface="Times New Roman"/>
              </a:rPr>
              <a:t>)</a:t>
            </a:r>
            <a:endParaRPr lang="en-GB"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1756" y="2315818"/>
            <a:ext cx="3931643" cy="3932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49584" y="2310271"/>
            <a:ext cx="4265816" cy="3861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000" b="1" kern="0" dirty="0">
                <a:cs typeface="Arial"/>
              </a:rPr>
              <a:t>1961-1974: Anti-colonial wars war</a:t>
            </a:r>
            <a:endParaRPr lang="en-GB" sz="2000" kern="0" dirty="0">
              <a:cs typeface="Arial"/>
            </a:endParaRPr>
          </a:p>
          <a:p>
            <a:pPr marL="22482"/>
            <a:r>
              <a:rPr sz="2000" kern="0" dirty="0" smtClean="0">
                <a:cs typeface="Calibri"/>
              </a:rPr>
              <a:t>Movements</a:t>
            </a:r>
            <a:r>
              <a:rPr sz="2000" kern="0" dirty="0">
                <a:cs typeface="Calibri"/>
              </a:rPr>
              <a:t>: MPLA, UNITA, FNLA</a:t>
            </a:r>
          </a:p>
          <a:p>
            <a:pPr>
              <a:spcBef>
                <a:spcPts val="14"/>
              </a:spcBef>
            </a:pPr>
            <a:endParaRPr sz="2000" kern="0" dirty="0">
              <a:cs typeface="Times New Roman"/>
            </a:endParaRPr>
          </a:p>
          <a:p>
            <a:pPr marL="22482"/>
            <a:r>
              <a:rPr sz="2000" b="1" kern="0" dirty="0">
                <a:cs typeface="Arial"/>
              </a:rPr>
              <a:t>1974-1975: State collapse</a:t>
            </a:r>
            <a:endParaRPr sz="2000" kern="0" dirty="0">
              <a:cs typeface="Arial"/>
            </a:endParaRPr>
          </a:p>
          <a:p>
            <a:pPr marL="22482" marR="8993">
              <a:lnSpc>
                <a:spcPct val="102600"/>
              </a:lnSpc>
              <a:spcBef>
                <a:spcPts val="558"/>
              </a:spcBef>
            </a:pPr>
            <a:r>
              <a:rPr sz="2000" kern="0" dirty="0">
                <a:cs typeface="Calibri"/>
              </a:rPr>
              <a:t>25 Apr 1974: Coup d’etat in Portugal </a:t>
            </a:r>
            <a:r>
              <a:rPr lang="de-DE" sz="2000" kern="0" dirty="0">
                <a:cs typeface="Calibri"/>
              </a:rPr>
              <a:t/>
            </a:r>
            <a:br>
              <a:rPr lang="de-DE" sz="2000" kern="0" dirty="0">
                <a:cs typeface="Calibri"/>
              </a:rPr>
            </a:br>
            <a:r>
              <a:rPr sz="2000" kern="0" dirty="0">
                <a:cs typeface="Calibri"/>
              </a:rPr>
              <a:t>11 Nov 1975</a:t>
            </a:r>
            <a:r>
              <a:rPr sz="2000" kern="0" dirty="0" smtClean="0">
                <a:cs typeface="Calibri"/>
              </a:rPr>
              <a:t>:</a:t>
            </a:r>
            <a:r>
              <a:rPr lang="de-DE" sz="2000" kern="0" dirty="0" smtClean="0">
                <a:cs typeface="Calibri"/>
              </a:rPr>
              <a:t> </a:t>
            </a:r>
            <a:r>
              <a:rPr sz="2000" kern="0" dirty="0" smtClean="0">
                <a:cs typeface="Calibri"/>
              </a:rPr>
              <a:t>Independence</a:t>
            </a:r>
            <a:endParaRPr sz="2000" kern="0" dirty="0">
              <a:cs typeface="Calibri"/>
            </a:endParaRPr>
          </a:p>
          <a:p>
            <a:pPr>
              <a:spcBef>
                <a:spcPts val="7"/>
              </a:spcBef>
            </a:pPr>
            <a:endParaRPr sz="2000" kern="0" dirty="0">
              <a:cs typeface="Times New Roman"/>
            </a:endParaRPr>
          </a:p>
          <a:p>
            <a:pPr marL="22482"/>
            <a:r>
              <a:rPr sz="2000" b="1" kern="0" dirty="0">
                <a:cs typeface="Arial"/>
              </a:rPr>
              <a:t>1975-2002: MPLA vs UNITA</a:t>
            </a:r>
            <a:endParaRPr sz="2000" kern="0" dirty="0">
              <a:cs typeface="Arial"/>
            </a:endParaRPr>
          </a:p>
          <a:p>
            <a:pPr marL="22482">
              <a:spcBef>
                <a:spcPts val="425"/>
              </a:spcBef>
            </a:pPr>
            <a:r>
              <a:rPr sz="2000" kern="0" dirty="0">
                <a:cs typeface="Calibri"/>
              </a:rPr>
              <a:t>1975-1991: ’Guerra fria’</a:t>
            </a:r>
          </a:p>
          <a:p>
            <a:pPr marL="22482">
              <a:spcBef>
                <a:spcPts val="62"/>
              </a:spcBef>
            </a:pPr>
            <a:r>
              <a:rPr sz="2000" kern="0" dirty="0">
                <a:cs typeface="Calibri"/>
              </a:rPr>
              <a:t>1992-1994: ’War of the </a:t>
            </a:r>
            <a:r>
              <a:rPr lang="de-DE" sz="2000" kern="0" dirty="0" smtClean="0">
                <a:cs typeface="Calibri"/>
              </a:rPr>
              <a:t>c</a:t>
            </a:r>
            <a:r>
              <a:rPr sz="2000" kern="0" dirty="0" smtClean="0">
                <a:cs typeface="Calibri"/>
              </a:rPr>
              <a:t>ities</a:t>
            </a:r>
            <a:r>
              <a:rPr sz="2000" kern="0" dirty="0">
                <a:cs typeface="Calibri"/>
              </a:rPr>
              <a:t>’</a:t>
            </a:r>
          </a:p>
          <a:p>
            <a:pPr marL="22482">
              <a:spcBef>
                <a:spcPts val="62"/>
              </a:spcBef>
            </a:pPr>
            <a:r>
              <a:rPr sz="2000" kern="0" dirty="0">
                <a:cs typeface="Calibri"/>
              </a:rPr>
              <a:t>1994-1998: ’Capacetes azuis</a:t>
            </a:r>
            <a:r>
              <a:rPr sz="2000" kern="0" dirty="0" smtClean="0">
                <a:cs typeface="Calibri"/>
              </a:rPr>
              <a:t>’</a:t>
            </a:r>
            <a:r>
              <a:rPr lang="de-DE" sz="2000" kern="0" dirty="0" smtClean="0">
                <a:cs typeface="Calibri"/>
              </a:rPr>
              <a:t> </a:t>
            </a:r>
            <a:r>
              <a:rPr sz="2000" kern="0" dirty="0" smtClean="0">
                <a:cs typeface="Calibri"/>
              </a:rPr>
              <a:t>(</a:t>
            </a:r>
            <a:r>
              <a:rPr sz="2000" kern="0" dirty="0">
                <a:cs typeface="Times New Roman"/>
              </a:rPr>
              <a:t>$</a:t>
            </a:r>
            <a:r>
              <a:rPr sz="2000" kern="0" dirty="0">
                <a:cs typeface="Calibri"/>
              </a:rPr>
              <a:t>1.6bn)</a:t>
            </a:r>
            <a:endParaRPr lang="de-DE" sz="2000" kern="0" dirty="0">
              <a:cs typeface="Calibri"/>
            </a:endParaRPr>
          </a:p>
          <a:p>
            <a:pPr marL="22482">
              <a:spcBef>
                <a:spcPts val="62"/>
              </a:spcBef>
            </a:pPr>
            <a:r>
              <a:rPr sz="2000" kern="0" dirty="0">
                <a:cs typeface="Calibri"/>
              </a:rPr>
              <a:t>1998-2002: ’</a:t>
            </a:r>
            <a:r>
              <a:rPr sz="2000" kern="0" dirty="0" smtClean="0">
                <a:cs typeface="Calibri"/>
              </a:rPr>
              <a:t>Confus</a:t>
            </a:r>
            <a:r>
              <a:rPr lang="de-DE" sz="2000" kern="0" dirty="0" smtClean="0">
                <a:cs typeface="Calibri"/>
              </a:rPr>
              <a:t>ã</a:t>
            </a:r>
            <a:r>
              <a:rPr sz="2000" kern="0" dirty="0" smtClean="0">
                <a:cs typeface="Calibri"/>
              </a:rPr>
              <a:t>o</a:t>
            </a:r>
            <a:r>
              <a:rPr sz="2000" kern="0" dirty="0">
                <a:cs typeface="Calibri"/>
              </a:rPr>
              <a:t>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 txBox="1"/>
          <p:nvPr/>
        </p:nvSpPr>
        <p:spPr>
          <a:xfrm>
            <a:off x="279384" y="820543"/>
            <a:ext cx="8071131" cy="548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400" b="1" spc="44" dirty="0" smtClean="0">
                <a:latin typeface="Calibri"/>
                <a:cs typeface="Calibri"/>
              </a:rPr>
              <a:t>Identification of the effects of wartime military service</a:t>
            </a:r>
          </a:p>
          <a:p>
            <a:pPr marL="22482"/>
            <a:endParaRPr lang="en-GB" sz="2500" kern="0" dirty="0" smtClean="0">
              <a:latin typeface="Calibri"/>
              <a:cs typeface="Calibri"/>
            </a:endParaRP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Previous (causal) approaches 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Veterans </a:t>
            </a:r>
            <a:r>
              <a:rPr lang="en-GB" sz="1900" kern="0" dirty="0" smtClean="0">
                <a:cs typeface="Calibri"/>
              </a:rPr>
              <a:t>vs. </a:t>
            </a:r>
            <a:r>
              <a:rPr lang="en-GB" sz="1900" kern="0" dirty="0">
                <a:cs typeface="Calibri"/>
              </a:rPr>
              <a:t>non-veterans (Angrist 1990, Blattman and Annan 2010)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Caveat 1: do not identify actual exposure/experiences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Caveat 2: all adult men in Huambo had served in the war on either side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</a:pPr>
            <a:endParaRPr lang="en-GB" sz="1100" kern="0" dirty="0" smtClean="0">
              <a:latin typeface="Times New Roman"/>
              <a:cs typeface="Times New Roman"/>
            </a:endParaRPr>
          </a:p>
          <a:p>
            <a:pPr marL="387807" marR="150626">
              <a:lnSpc>
                <a:spcPct val="102600"/>
              </a:lnSpc>
              <a:spcBef>
                <a:spcPts val="425"/>
              </a:spcBef>
            </a:pPr>
            <a:r>
              <a:rPr lang="en-GB" sz="1900" b="1" kern="0" dirty="0" smtClean="0">
                <a:solidFill>
                  <a:srgbClr val="0000FF"/>
                </a:solidFill>
                <a:latin typeface="Arial"/>
                <a:cs typeface="Arial"/>
              </a:rPr>
              <a:t>Our approach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Identify the causal effect of exposure to sexual violence (yes </a:t>
            </a:r>
            <a:r>
              <a:rPr lang="en-GB" sz="1900" kern="0" dirty="0" smtClean="0">
                <a:cs typeface="Calibri"/>
              </a:rPr>
              <a:t>vs. </a:t>
            </a:r>
            <a:r>
              <a:rPr lang="en-GB" sz="1900" kern="0" dirty="0">
                <a:cs typeface="Calibri"/>
              </a:rPr>
              <a:t>no)</a:t>
            </a:r>
          </a:p>
          <a:p>
            <a:pPr marL="730707" marR="150626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Angola lit: distinct episodes of increased MPLA violence against </a:t>
            </a:r>
            <a:r>
              <a:rPr lang="en-GB" sz="1900" kern="0" dirty="0" smtClean="0">
                <a:cs typeface="Calibri"/>
              </a:rPr>
              <a:t>civilians</a:t>
            </a:r>
            <a:endParaRPr lang="en-GB" sz="1900" kern="0" dirty="0">
              <a:cs typeface="Calibri"/>
            </a:endParaRPr>
          </a:p>
          <a:p>
            <a:pPr marL="730707" marR="150626" lvl="1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Source of variation 1: army indicator</a:t>
            </a:r>
          </a:p>
          <a:p>
            <a:pPr marL="730707" marR="150626" lvl="1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Source of variation 2: date of birth (→ time of service)</a:t>
            </a:r>
          </a:p>
          <a:p>
            <a:pPr marL="730707" marR="150626" lvl="1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kern="0" dirty="0">
                <a:cs typeface="Calibri"/>
              </a:rPr>
              <a:t>Identifying variation: interaction of army and date of birth</a:t>
            </a:r>
          </a:p>
          <a:p>
            <a:pPr marL="730707" marR="150626" lvl="1" indent="-342900">
              <a:lnSpc>
                <a:spcPct val="102600"/>
              </a:lnSpc>
              <a:spcBef>
                <a:spcPts val="425"/>
              </a:spcBef>
              <a:buFont typeface="Arial"/>
              <a:buChar char="•"/>
            </a:pPr>
            <a:r>
              <a:rPr lang="en-GB" sz="1900" u="sng" kern="0" dirty="0">
                <a:cs typeface="Calibri"/>
              </a:rPr>
              <a:t>Basic idea</a:t>
            </a:r>
            <a:r>
              <a:rPr lang="en-GB" sz="1900" kern="0" dirty="0">
                <a:cs typeface="Calibri"/>
              </a:rPr>
              <a:t>: joining MPLA </a:t>
            </a:r>
            <a:r>
              <a:rPr lang="en-GB" sz="1900" i="1" kern="0" dirty="0" smtClean="0">
                <a:cs typeface="Calibri"/>
              </a:rPr>
              <a:t>and</a:t>
            </a:r>
            <a:r>
              <a:rPr lang="en-GB" sz="1900" kern="0" dirty="0" smtClean="0">
                <a:cs typeface="Calibri"/>
              </a:rPr>
              <a:t> being </a:t>
            </a:r>
            <a:r>
              <a:rPr lang="en-GB" sz="1900" kern="0" dirty="0">
                <a:cs typeface="Calibri"/>
              </a:rPr>
              <a:t>born about 19 years before these episodes strongly increases likelihood of being exposed to sexual violence against civilians </a:t>
            </a:r>
          </a:p>
        </p:txBody>
      </p:sp>
    </p:spTree>
    <p:extLst>
      <p:ext uri="{BB962C8B-B14F-4D97-AF65-F5344CB8AC3E}">
        <p14:creationId xmlns:p14="http://schemas.microsoft.com/office/powerpoint/2010/main" val="9202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9383" y="820544"/>
            <a:ext cx="886461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82"/>
            <a:r>
              <a:rPr lang="en-GB" sz="2800" b="1" spc="44" dirty="0" smtClean="0">
                <a:cs typeface="Calibri"/>
              </a:rPr>
              <a:t>No difference between gov’t and rebel </a:t>
            </a:r>
            <a:r>
              <a:rPr lang="en-GB" sz="2800" b="1" u="sng" spc="44" dirty="0" smtClean="0">
                <a:cs typeface="Calibri"/>
              </a:rPr>
              <a:t>movements</a:t>
            </a:r>
            <a:endParaRPr lang="en-GB" sz="2800" b="1" u="sng" spc="44" dirty="0"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56536" y="2445861"/>
            <a:ext cx="6427250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40168" y="0"/>
                </a:lnTo>
              </a:path>
            </a:pathLst>
          </a:custGeom>
          <a:ln w="39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1346" y="2148140"/>
            <a:ext cx="7019167" cy="1321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2417">
              <a:tabLst>
                <a:tab pos="4331069" algn="l"/>
              </a:tabLst>
            </a:pPr>
            <a:r>
              <a:rPr sz="1800" b="1" spc="80" dirty="0" smtClean="0">
                <a:cs typeface="Calibri"/>
              </a:rPr>
              <a:t>MPLA</a:t>
            </a:r>
            <a:r>
              <a:rPr sz="1500" spc="80" dirty="0">
                <a:cs typeface="Calibri"/>
              </a:rPr>
              <a:t>	</a:t>
            </a:r>
            <a:r>
              <a:rPr sz="1800" b="1" spc="106" dirty="0" smtClean="0">
                <a:cs typeface="Calibri"/>
              </a:rPr>
              <a:t>UN</a:t>
            </a:r>
            <a:r>
              <a:rPr sz="1800" b="1" spc="89" dirty="0" smtClean="0">
                <a:cs typeface="Calibri"/>
              </a:rPr>
              <a:t>I</a:t>
            </a:r>
            <a:r>
              <a:rPr sz="1800" b="1" dirty="0" smtClean="0">
                <a:cs typeface="Calibri"/>
              </a:rPr>
              <a:t>T</a:t>
            </a:r>
            <a:r>
              <a:rPr sz="1800" b="1" spc="71" dirty="0" smtClean="0">
                <a:cs typeface="Calibri"/>
              </a:rPr>
              <a:t>A</a:t>
            </a:r>
            <a:endParaRPr sz="1800" b="1" dirty="0">
              <a:cs typeface="Calibri"/>
            </a:endParaRPr>
          </a:p>
          <a:p>
            <a:pPr marL="22482" marR="53956">
              <a:lnSpc>
                <a:spcPct val="145500"/>
              </a:lnSpc>
              <a:spcBef>
                <a:spcPts val="53"/>
              </a:spcBef>
            </a:pPr>
            <a:r>
              <a:rPr sz="1700" spc="-62" dirty="0">
                <a:cs typeface="Calibri"/>
              </a:rPr>
              <a:t>11 </a:t>
            </a:r>
            <a:r>
              <a:rPr sz="1700" spc="-18" dirty="0">
                <a:cs typeface="Calibri"/>
              </a:rPr>
              <a:t>Nov </a:t>
            </a:r>
            <a:r>
              <a:rPr sz="1700" spc="-35" dirty="0" smtClean="0">
                <a:cs typeface="Calibri"/>
              </a:rPr>
              <a:t>1975</a:t>
            </a:r>
            <a:r>
              <a:rPr lang="de-DE" sz="1700" spc="-35" dirty="0" smtClean="0">
                <a:cs typeface="Calibri"/>
              </a:rPr>
              <a:t>                    </a:t>
            </a:r>
            <a:r>
              <a:rPr sz="1500" spc="-35" dirty="0">
                <a:solidFill>
                  <a:srgbClr val="0000FF"/>
                </a:solidFill>
                <a:cs typeface="Calibri"/>
              </a:rPr>
              <a:t>”People’s </a:t>
            </a:r>
            <a:r>
              <a:rPr sz="1500" spc="9" dirty="0">
                <a:solidFill>
                  <a:srgbClr val="0000FF"/>
                </a:solidFill>
                <a:cs typeface="Calibri"/>
              </a:rPr>
              <a:t>Republic”</a:t>
            </a:r>
            <a:r>
              <a:rPr lang="de-DE" sz="1500" spc="9" dirty="0">
                <a:solidFill>
                  <a:srgbClr val="0000FF"/>
                </a:solidFill>
                <a:cs typeface="Calibri"/>
              </a:rPr>
              <a:t>     </a:t>
            </a:r>
            <a:r>
              <a:rPr lang="de-DE" sz="1500" spc="9" dirty="0" smtClean="0">
                <a:solidFill>
                  <a:srgbClr val="0000FF"/>
                </a:solidFill>
                <a:cs typeface="Calibri"/>
              </a:rPr>
              <a:t>       </a:t>
            </a:r>
            <a:r>
              <a:rPr sz="1500" spc="9" dirty="0">
                <a:solidFill>
                  <a:srgbClr val="0000FF"/>
                </a:solidFill>
                <a:cs typeface="Calibri"/>
              </a:rPr>
              <a:t>”Social Democratic </a:t>
            </a:r>
            <a:r>
              <a:rPr sz="1500" dirty="0">
                <a:solidFill>
                  <a:srgbClr val="0000FF"/>
                </a:solidFill>
                <a:cs typeface="Calibri"/>
              </a:rPr>
              <a:t>Republic”  </a:t>
            </a:r>
            <a:endParaRPr lang="de-DE" sz="1500" dirty="0">
              <a:solidFill>
                <a:srgbClr val="0000FF"/>
              </a:solidFill>
              <a:cs typeface="Calibri"/>
            </a:endParaRPr>
          </a:p>
          <a:p>
            <a:pPr marL="22482" marR="53956">
              <a:lnSpc>
                <a:spcPct val="145500"/>
              </a:lnSpc>
              <a:spcBef>
                <a:spcPts val="53"/>
              </a:spcBef>
            </a:pPr>
            <a:r>
              <a:rPr lang="en-GB" sz="1700" spc="62" dirty="0">
                <a:cs typeface="Calibri"/>
              </a:rPr>
              <a:t>Control</a:t>
            </a:r>
            <a:r>
              <a:rPr lang="de-DE" sz="1700" spc="62" dirty="0">
                <a:cs typeface="Calibri"/>
              </a:rPr>
              <a:t> </a:t>
            </a:r>
            <a:r>
              <a:rPr sz="1700" spc="62" dirty="0">
                <a:cs typeface="Calibri"/>
              </a:rPr>
              <a:t>Luanda</a:t>
            </a:r>
            <a:r>
              <a:rPr lang="de-DE" sz="1700" spc="62" dirty="0">
                <a:cs typeface="Calibri"/>
              </a:rPr>
              <a:t>	</a:t>
            </a:r>
            <a:r>
              <a:rPr lang="de-DE" sz="1500" spc="62" dirty="0">
                <a:cs typeface="Calibri"/>
              </a:rPr>
              <a:t>              </a:t>
            </a:r>
            <a:r>
              <a:rPr sz="1500" spc="62" dirty="0">
                <a:solidFill>
                  <a:srgbClr val="0000FF"/>
                </a:solidFill>
                <a:cs typeface="Calibri"/>
              </a:rPr>
              <a:t>YES</a:t>
            </a:r>
            <a:r>
              <a:rPr lang="de-DE" sz="1500" spc="62" dirty="0">
                <a:solidFill>
                  <a:srgbClr val="0000FF"/>
                </a:solidFill>
                <a:cs typeface="Calibri"/>
              </a:rPr>
              <a:t>	                 </a:t>
            </a:r>
            <a:r>
              <a:rPr lang="de-DE" sz="1500" spc="62" dirty="0" smtClean="0">
                <a:solidFill>
                  <a:srgbClr val="0000FF"/>
                </a:solidFill>
                <a:cs typeface="Calibri"/>
              </a:rPr>
              <a:t>          </a:t>
            </a:r>
            <a:r>
              <a:rPr sz="1500" spc="62" dirty="0">
                <a:solidFill>
                  <a:srgbClr val="0000FF"/>
                </a:solidFill>
                <a:cs typeface="Calibri"/>
              </a:rPr>
              <a:t>NO</a:t>
            </a:r>
            <a:endParaRPr sz="1500" dirty="0">
              <a:cs typeface="Calibri"/>
            </a:endParaRPr>
          </a:p>
          <a:p>
            <a:pPr marL="22482">
              <a:spcBef>
                <a:spcPts val="62"/>
              </a:spcBef>
            </a:pPr>
            <a:r>
              <a:rPr sz="1700" dirty="0">
                <a:cs typeface="Calibri"/>
              </a:rPr>
              <a:t>Status</a:t>
            </a:r>
            <a:r>
              <a:rPr lang="de-DE" sz="1500" dirty="0">
                <a:cs typeface="Calibri"/>
              </a:rPr>
              <a:t>	</a:t>
            </a:r>
            <a:r>
              <a:rPr lang="de-DE" sz="1500" dirty="0" smtClean="0">
                <a:cs typeface="Calibri"/>
              </a:rPr>
              <a:t>           </a:t>
            </a:r>
            <a:r>
              <a:rPr sz="1500" dirty="0">
                <a:solidFill>
                  <a:srgbClr val="0000FF"/>
                </a:solidFill>
                <a:cs typeface="Calibri"/>
              </a:rPr>
              <a:t>Government</a:t>
            </a:r>
            <a:r>
              <a:rPr lang="de-DE" sz="1500" dirty="0">
                <a:solidFill>
                  <a:srgbClr val="0000FF"/>
                </a:solidFill>
                <a:cs typeface="Calibri"/>
              </a:rPr>
              <a:t>	                    </a:t>
            </a:r>
            <a:r>
              <a:rPr lang="de-DE" sz="1500" dirty="0" smtClean="0">
                <a:solidFill>
                  <a:srgbClr val="0000FF"/>
                </a:solidFill>
                <a:cs typeface="Calibri"/>
              </a:rPr>
              <a:t>         </a:t>
            </a:r>
            <a:r>
              <a:rPr sz="1500" dirty="0">
                <a:solidFill>
                  <a:srgbClr val="0000FF"/>
                </a:solidFill>
                <a:cs typeface="Calibri"/>
              </a:rPr>
              <a:t>Rebels</a:t>
            </a:r>
            <a:endParaRPr sz="1500" dirty="0"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96016"/>
              </p:ext>
            </p:extLst>
          </p:nvPr>
        </p:nvGraphicFramePr>
        <p:xfrm>
          <a:off x="1312454" y="3557921"/>
          <a:ext cx="6470862" cy="2169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373"/>
                <a:gridCol w="1997179"/>
                <a:gridCol w="2307310"/>
              </a:tblGrid>
              <a:tr h="241924">
                <a:tc>
                  <a:txBody>
                    <a:bodyPr/>
                    <a:lstStyle/>
                    <a:p>
                      <a:pPr marL="22225">
                        <a:lnSpc>
                          <a:spcPts val="830"/>
                        </a:lnSpc>
                      </a:pPr>
                      <a:r>
                        <a:rPr sz="1700" spc="5" dirty="0">
                          <a:latin typeface="Calibri"/>
                          <a:cs typeface="Calibri"/>
                        </a:rPr>
                        <a:t>Strong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leadership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8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8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66307">
                <a:tc>
                  <a:txBody>
                    <a:bodyPr/>
                    <a:lstStyle/>
                    <a:p>
                      <a:pPr marL="22225">
                        <a:lnSpc>
                          <a:spcPts val="930"/>
                        </a:lnSpc>
                      </a:pPr>
                      <a:r>
                        <a:rPr sz="1700" spc="15" dirty="0">
                          <a:latin typeface="Calibri"/>
                          <a:cs typeface="Calibri"/>
                        </a:rPr>
                        <a:t>Natural</a:t>
                      </a:r>
                      <a:r>
                        <a:rPr sz="17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resources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66307">
                <a:tc>
                  <a:txBody>
                    <a:bodyPr/>
                    <a:lstStyle/>
                    <a:p>
                      <a:pPr marL="22225">
                        <a:lnSpc>
                          <a:spcPts val="930"/>
                        </a:lnSpc>
                      </a:pPr>
                      <a:r>
                        <a:rPr sz="1700" spc="5" dirty="0">
                          <a:latin typeface="Calibri"/>
                          <a:cs typeface="Calibri"/>
                        </a:rPr>
                        <a:t>Strong</a:t>
                      </a:r>
                      <a:r>
                        <a:rPr sz="17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allies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66307">
                <a:tc>
                  <a:txBody>
                    <a:bodyPr/>
                    <a:lstStyle/>
                    <a:p>
                      <a:pPr marL="22225">
                        <a:lnSpc>
                          <a:spcPts val="930"/>
                        </a:lnSpc>
                      </a:pPr>
                      <a:r>
                        <a:rPr sz="1700" spc="10" dirty="0">
                          <a:latin typeface="Calibri"/>
                          <a:cs typeface="Calibri"/>
                        </a:rPr>
                        <a:t>Anti-colonial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66307">
                <a:tc>
                  <a:txBody>
                    <a:bodyPr/>
                    <a:lstStyle/>
                    <a:p>
                      <a:pPr marL="22225">
                        <a:lnSpc>
                          <a:spcPts val="930"/>
                        </a:lnSpc>
                      </a:pPr>
                      <a:r>
                        <a:rPr sz="1700" spc="10" dirty="0">
                          <a:latin typeface="Calibri"/>
                          <a:cs typeface="Calibri"/>
                        </a:rPr>
                        <a:t>Nationalist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66307">
                <a:tc>
                  <a:txBody>
                    <a:bodyPr/>
                    <a:lstStyle/>
                    <a:p>
                      <a:pPr marL="22225">
                        <a:lnSpc>
                          <a:spcPts val="930"/>
                        </a:lnSpc>
                      </a:pPr>
                      <a:r>
                        <a:rPr sz="1700" spc="15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7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governance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8820">
                <a:tc>
                  <a:txBody>
                    <a:bodyPr/>
                    <a:lstStyle/>
                    <a:p>
                      <a:pPr marL="22225">
                        <a:lnSpc>
                          <a:spcPts val="930"/>
                        </a:lnSpc>
                      </a:pPr>
                      <a:r>
                        <a:rPr sz="1700" spc="10" dirty="0">
                          <a:latin typeface="Calibri"/>
                          <a:cs typeface="Calibri"/>
                        </a:rPr>
                        <a:t>Seeking</a:t>
                      </a:r>
                      <a:r>
                        <a:rPr sz="17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legitimacy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17313">
                <a:tc>
                  <a:txBody>
                    <a:bodyPr/>
                    <a:lstStyle/>
                    <a:p>
                      <a:pPr marL="22225">
                        <a:lnSpc>
                          <a:spcPts val="930"/>
                        </a:lnSpc>
                      </a:pPr>
                      <a:r>
                        <a:rPr lang="de-DE" sz="1700" spc="10" dirty="0" smtClean="0">
                          <a:latin typeface="Calibri"/>
                          <a:cs typeface="Calibri"/>
                        </a:rPr>
                        <a:t>Conscription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86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865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180">
                        <a:lnSpc>
                          <a:spcPts val="930"/>
                        </a:lnSpc>
                      </a:pPr>
                      <a:r>
                        <a:rPr sz="1700" spc="55" dirty="0">
                          <a:latin typeface="Calibri"/>
                          <a:cs typeface="Calibri"/>
                        </a:rPr>
                        <a:t>YES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865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1656</Words>
  <Application>Microsoft Macintosh PowerPoint</Application>
  <PresentationFormat>Bildschirmpräsentation (4:3)</PresentationFormat>
  <Paragraphs>357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Tilman Brück</cp:lastModifiedBy>
  <cp:revision>66</cp:revision>
  <cp:lastPrinted>2016-01-03T18:17:16Z</cp:lastPrinted>
  <dcterms:created xsi:type="dcterms:W3CDTF">2015-11-09T04:33:09Z</dcterms:created>
  <dcterms:modified xsi:type="dcterms:W3CDTF">2016-01-03T18:32:39Z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lpwstr>06/11/2015</vt:lpwstr>
  </property>
  <property fmtid="{D5CDD505-2E9C-101B-9397-08002B2CF9AE}" pid="3" name="Creator">
    <vt:lpwstr>LaTeX with Beamer class version 3.33</vt:lpwstr>
  </property>
  <property fmtid="{D5CDD505-2E9C-101B-9397-08002B2CF9AE}" pid="4" name="LastSaved">
    <vt:lpwstr>09/11/2015</vt:lpwstr>
  </property>
</Properties>
</file>