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5"/>
  </p:notesMasterIdLst>
  <p:handoutMasterIdLst>
    <p:handoutMasterId r:id="rId6"/>
  </p:handoutMasterIdLst>
  <p:sldIdLst>
    <p:sldId id="256" r:id="rId3"/>
    <p:sldId id="316" r:id="rId4"/>
  </p:sldIdLst>
  <p:sldSz cx="9144000" cy="6858000" type="screen4x3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0066"/>
    <a:srgbClr val="0099FF"/>
    <a:srgbClr val="000066"/>
    <a:srgbClr val="000099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14" autoAdjust="0"/>
  </p:normalViewPr>
  <p:slideViewPr>
    <p:cSldViewPr>
      <p:cViewPr>
        <p:scale>
          <a:sx n="110" d="100"/>
          <a:sy n="110" d="100"/>
        </p:scale>
        <p:origin x="-1608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2970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543CD-4297-4F39-8874-94DC70675D24}" type="datetimeFigureOut">
              <a:rPr lang="it-IT" smtClean="0"/>
              <a:pPr/>
              <a:t>30/12/2015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6C577-4A71-46A3-9675-9502AF1444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55864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64298E-C7F2-4A9F-B45E-4EC38DB95C8F}" type="datetimeFigureOut">
              <a:rPr lang="it-IT" smtClean="0"/>
              <a:pPr/>
              <a:t>30/12/2015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52116B-0618-4172-B6DF-E57C5976B75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1855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52116B-0618-4172-B6DF-E57C5976B755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52116B-0618-4172-B6DF-E57C5976B755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b="1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8EDE-8442-472C-9A8C-2968262DB6FF}" type="datetime1">
              <a:rPr lang="it-IT" smtClean="0"/>
              <a:pPr/>
              <a:t>30/12/2015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D333-2EAB-4BD3-889A-17103EF9AB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D5731-B42E-44D5-B328-7D66D8FB626F}" type="datetime1">
              <a:rPr lang="it-IT" smtClean="0"/>
              <a:pPr/>
              <a:t>30/12/2015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D333-2EAB-4BD3-889A-17103EF9AB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345E-E976-4552-8BC3-56183178B96C}" type="datetime1">
              <a:rPr lang="it-IT" smtClean="0"/>
              <a:pPr/>
              <a:t>30/12/2015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D333-2EAB-4BD3-889A-17103EF9AB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A3505-03F1-4FA5-8C71-DAE225445D5D}" type="datetime1">
              <a:rPr lang="it-IT" smtClean="0"/>
              <a:pPr/>
              <a:t>30/12/2015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7CF7F-E7E0-4454-97A6-51870EBD4C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3DA14-FC0F-4247-A4FA-D737395D3A07}" type="datetime1">
              <a:rPr lang="it-IT" smtClean="0"/>
              <a:pPr/>
              <a:t>30/12/2015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7CF7F-E7E0-4454-97A6-51870EBD4C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5535-4B51-4F15-B103-DCD0E88118F8}" type="datetime1">
              <a:rPr lang="it-IT" smtClean="0"/>
              <a:pPr/>
              <a:t>30/12/2015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7CF7F-E7E0-4454-97A6-51870EBD4C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C163-7DF3-4DAA-B29D-505F0DA10F51}" type="datetime1">
              <a:rPr lang="it-IT" smtClean="0"/>
              <a:pPr/>
              <a:t>30/12/2015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7CF7F-E7E0-4454-97A6-51870EBD4C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73EA-ED47-4FD4-873C-9AFBEEF8783E}" type="datetime1">
              <a:rPr lang="it-IT" smtClean="0"/>
              <a:pPr/>
              <a:t>30/12/2015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7CF7F-E7E0-4454-97A6-51870EBD4C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92C0A-3E07-4480-8BAF-8DAF815B751E}" type="datetime1">
              <a:rPr lang="it-IT" smtClean="0"/>
              <a:pPr/>
              <a:t>30/12/2015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7CF7F-E7E0-4454-97A6-51870EBD4C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4B88C-3141-4268-9951-6EA6FA8BADC7}" type="datetime1">
              <a:rPr lang="it-IT" smtClean="0"/>
              <a:pPr/>
              <a:t>30/12/2015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7CF7F-E7E0-4454-97A6-51870EBD4C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011C8-E422-4CD3-AE95-90A0329320D5}" type="datetime1">
              <a:rPr lang="it-IT" smtClean="0"/>
              <a:pPr/>
              <a:t>30/12/2015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7CF7F-E7E0-4454-97A6-51870EBD4C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2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3050" indent="-273050">
              <a:buSzPct val="125000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627063" indent="-271463"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982663" indent="-258763">
              <a:buSzPct val="90000"/>
              <a:buFont typeface="Courier New" pitchFamily="49" charset="0"/>
              <a:buChar char="o"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755576" y="6309320"/>
            <a:ext cx="3168352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it-IT" dirty="0" smtClean="0"/>
              <a:t> Giovanna </a:t>
            </a:r>
            <a:r>
              <a:rPr lang="it-IT" dirty="0" err="1" smtClean="0"/>
              <a:t>Vertova</a:t>
            </a:r>
            <a:r>
              <a:rPr lang="it-IT" dirty="0" smtClean="0"/>
              <a:t>, Università di Bergamo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100392" y="6309320"/>
            <a:ext cx="586408" cy="365125"/>
          </a:xfrm>
        </p:spPr>
        <p:txBody>
          <a:bodyPr/>
          <a:lstStyle/>
          <a:p>
            <a:fld id="{349BD333-2EAB-4BD3-889A-17103EF9AB6D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A755-B8C5-4F13-8B04-E7FF89D1A6FE}" type="datetime1">
              <a:rPr lang="it-IT" smtClean="0"/>
              <a:pPr/>
              <a:t>30/12/2015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7CF7F-E7E0-4454-97A6-51870EBD4C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7C86-88D1-462A-A359-ED93B28D5A92}" type="datetime1">
              <a:rPr lang="it-IT" smtClean="0"/>
              <a:pPr/>
              <a:t>30/12/2015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7CF7F-E7E0-4454-97A6-51870EBD4C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1E6F1-D689-407D-800A-6A0FC8033302}" type="datetime1">
              <a:rPr lang="it-IT" smtClean="0"/>
              <a:pPr/>
              <a:t>30/12/2015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7CF7F-E7E0-4454-97A6-51870EBD4C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39168-BDD4-42A4-A16E-7C208D6FF088}" type="datetime1">
              <a:rPr lang="it-IT" smtClean="0"/>
              <a:pPr/>
              <a:t>30/12/2015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D333-2EAB-4BD3-889A-17103EF9AB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B2F43-A9E5-4B15-B245-50EEE6A3EDFF}" type="datetime1">
              <a:rPr lang="it-IT" smtClean="0"/>
              <a:pPr/>
              <a:t>30/12/2015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D333-2EAB-4BD3-889A-17103EF9AB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AFD92-0A27-4603-BD11-FC2186E1FCA4}" type="datetime1">
              <a:rPr lang="it-IT" smtClean="0"/>
              <a:pPr/>
              <a:t>30/12/2015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D333-2EAB-4BD3-889A-17103EF9AB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378EA-9CCE-46AA-B37B-0CA42933CE97}" type="datetime1">
              <a:rPr lang="it-IT" smtClean="0"/>
              <a:pPr/>
              <a:t>30/12/2015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D333-2EAB-4BD3-889A-17103EF9AB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3B579-5CDD-4A97-B7F8-29FED3EF968C}" type="datetime1">
              <a:rPr lang="it-IT" smtClean="0"/>
              <a:pPr/>
              <a:t>30/12/2015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D333-2EAB-4BD3-889A-17103EF9AB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75FFA-8286-4F4D-80E4-97447EF9DB34}" type="datetime1">
              <a:rPr lang="it-IT" smtClean="0"/>
              <a:pPr/>
              <a:t>30/12/2015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D333-2EAB-4BD3-889A-17103EF9AB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C246-78CE-4D97-8CE0-7A5DD2AA572F}" type="datetime1">
              <a:rPr lang="it-IT" smtClean="0"/>
              <a:pPr/>
              <a:t>30/12/2015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D333-2EAB-4BD3-889A-17103EF9AB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347864" y="6309320"/>
            <a:ext cx="4752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03F3C-4C66-451C-9545-1F621CCEB74E}" type="datetime1">
              <a:rPr lang="it-IT" smtClean="0"/>
              <a:pPr/>
              <a:t>30/12/2015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67544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100392" y="6309320"/>
            <a:ext cx="58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BD333-2EAB-4BD3-889A-17103EF9AB6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rgbClr val="000099"/>
          </a:solidFill>
          <a:latin typeface="Tahoma" pitchFamily="34" charset="0"/>
          <a:ea typeface="Tahoma" pitchFamily="34" charset="0"/>
          <a:cs typeface="Tahom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B96CA-EB55-49B2-B02C-97159EAA77F8}" type="datetime1">
              <a:rPr lang="it-IT" smtClean="0"/>
              <a:pPr/>
              <a:t>30/12/2015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Giovanna Vertova, Università di Bergamo, 8/06/2011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7CF7F-E7E0-4454-97A6-51870EBD4C6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27584" y="980728"/>
            <a:ext cx="6912768" cy="1008112"/>
          </a:xfrm>
        </p:spPr>
        <p:txBody>
          <a:bodyPr>
            <a:normAutofit fontScale="90000"/>
          </a:bodyPr>
          <a:lstStyle/>
          <a:p>
            <a:r>
              <a:rPr lang="it-IT" sz="3600" dirty="0" smtClean="0">
                <a:solidFill>
                  <a:srgbClr val="000066"/>
                </a:solidFill>
              </a:rPr>
              <a:t>Università di Bergamo</a:t>
            </a:r>
            <a:r>
              <a:rPr lang="it-IT" sz="2800" dirty="0" smtClean="0">
                <a:solidFill>
                  <a:srgbClr val="FF0000"/>
                </a:solidFill>
              </a:rPr>
              <a:t/>
            </a:r>
            <a:br>
              <a:rPr lang="it-IT" sz="2800" dirty="0" smtClean="0">
                <a:solidFill>
                  <a:srgbClr val="FF0000"/>
                </a:solidFill>
              </a:rPr>
            </a:br>
            <a:endParaRPr lang="it-IT" sz="2800" dirty="0">
              <a:solidFill>
                <a:srgbClr val="FF0000"/>
              </a:solidFill>
            </a:endParaRPr>
          </a:p>
        </p:txBody>
      </p:sp>
      <p:pic>
        <p:nvPicPr>
          <p:cNvPr id="4" name="Picture 11" descr="Logo ufficiale Universit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620688"/>
            <a:ext cx="1368152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asellaDiTesto 6"/>
          <p:cNvSpPr txBox="1"/>
          <p:nvPr/>
        </p:nvSpPr>
        <p:spPr>
          <a:xfrm>
            <a:off x="657682" y="2924944"/>
            <a:ext cx="79845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 gender perspective of the crisis:</a:t>
            </a:r>
          </a:p>
          <a:p>
            <a:pPr algn="ctr"/>
            <a:r>
              <a:rPr lang="en-GB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the Italian case</a:t>
            </a:r>
          </a:p>
          <a:p>
            <a:pPr algn="ctr"/>
            <a:endParaRPr lang="en-GB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n-GB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Giovanna Vertova</a:t>
            </a:r>
          </a:p>
          <a:p>
            <a:pPr algn="ctr"/>
            <a:r>
              <a:rPr lang="en-GB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giovanna.vertova@unibg.it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el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504938"/>
              </p:ext>
            </p:extLst>
          </p:nvPr>
        </p:nvGraphicFramePr>
        <p:xfrm>
          <a:off x="251520" y="260647"/>
          <a:ext cx="8640960" cy="640871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36104"/>
                <a:gridCol w="3096344"/>
                <a:gridCol w="2448272"/>
                <a:gridCol w="2160240"/>
              </a:tblGrid>
              <a:tr h="784912">
                <a:tc>
                  <a:txBody>
                    <a:bodyPr/>
                    <a:lstStyle/>
                    <a:p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noProof="0" dirty="0"/>
                    </a:p>
                  </a:txBody>
                  <a:tcPr/>
                </a:tc>
              </a:tr>
              <a:tr h="1666732">
                <a:tc>
                  <a:txBody>
                    <a:bodyPr/>
                    <a:lstStyle/>
                    <a:p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noProof="0" dirty="0"/>
                    </a:p>
                  </a:txBody>
                  <a:tcPr/>
                </a:tc>
              </a:tr>
              <a:tr h="1319023">
                <a:tc>
                  <a:txBody>
                    <a:bodyPr/>
                    <a:lstStyle/>
                    <a:p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noProof="0" dirty="0"/>
                    </a:p>
                  </a:txBody>
                  <a:tcPr/>
                </a:tc>
              </a:tr>
              <a:tr h="1319023">
                <a:tc>
                  <a:txBody>
                    <a:bodyPr/>
                    <a:lstStyle/>
                    <a:p>
                      <a:endParaRPr lang="en-GB" sz="14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noProof="0" dirty="0"/>
                    </a:p>
                  </a:txBody>
                  <a:tcPr/>
                </a:tc>
              </a:tr>
              <a:tr h="1319023">
                <a:tc>
                  <a:txBody>
                    <a:bodyPr/>
                    <a:lstStyle/>
                    <a:p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CasellaDiTesto 15"/>
          <p:cNvSpPr txBox="1"/>
          <p:nvPr/>
        </p:nvSpPr>
        <p:spPr>
          <a:xfrm>
            <a:off x="431540" y="1700808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PS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323528" y="2924944"/>
            <a:ext cx="8280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Public SRS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323528" y="4444112"/>
            <a:ext cx="936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Familiar SRS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319461" y="5641275"/>
            <a:ext cx="8280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Gender norms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1313638" y="1177587"/>
            <a:ext cx="29163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u="sng" dirty="0" smtClean="0"/>
              <a:t>Quantitative inequalities</a:t>
            </a:r>
            <a:r>
              <a:rPr lang="en-GB" sz="1400" dirty="0" smtClean="0"/>
              <a:t>: lower female participation to labour market</a:t>
            </a:r>
          </a:p>
          <a:p>
            <a:pPr algn="ctr"/>
            <a:endParaRPr lang="en-GB" sz="1400" dirty="0"/>
          </a:p>
          <a:p>
            <a:pPr algn="ctr"/>
            <a:r>
              <a:rPr lang="en-GB" sz="1400" u="sng" dirty="0" smtClean="0"/>
              <a:t>Qualitative inequalities</a:t>
            </a:r>
            <a:r>
              <a:rPr lang="en-GB" sz="1400" dirty="0" smtClean="0"/>
              <a:t>:  occupational segregation, contractual inequality, gender pay gap, pension inequality</a:t>
            </a:r>
          </a:p>
        </p:txBody>
      </p:sp>
      <p:sp>
        <p:nvSpPr>
          <p:cNvPr id="21" name="CasellaDiTesto 20"/>
          <p:cNvSpPr txBox="1"/>
          <p:nvPr/>
        </p:nvSpPr>
        <p:spPr>
          <a:xfrm>
            <a:off x="1763688" y="2852936"/>
            <a:ext cx="20162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Neoliberal agenda: privatization and commodification of public goods/services</a:t>
            </a:r>
          </a:p>
        </p:txBody>
      </p:sp>
      <p:sp>
        <p:nvSpPr>
          <p:cNvPr id="22" name="CasellaDiTesto 21"/>
          <p:cNvSpPr txBox="1"/>
          <p:nvPr/>
        </p:nvSpPr>
        <p:spPr>
          <a:xfrm>
            <a:off x="1722327" y="4387473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Gendered (women for care and domestic labour)</a:t>
            </a:r>
          </a:p>
        </p:txBody>
      </p:sp>
      <p:sp>
        <p:nvSpPr>
          <p:cNvPr id="23" name="CasellaDiTesto 22"/>
          <p:cNvSpPr txBox="1"/>
          <p:nvPr/>
        </p:nvSpPr>
        <p:spPr>
          <a:xfrm>
            <a:off x="1366067" y="5611483"/>
            <a:ext cx="27363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Strong national differences (cultural beliefs, habits, traditions, </a:t>
            </a:r>
            <a:r>
              <a:rPr lang="en-GB" sz="1400" dirty="0" err="1" smtClean="0"/>
              <a:t>ect</a:t>
            </a:r>
            <a:r>
              <a:rPr lang="en-GB" sz="1400" dirty="0" smtClean="0"/>
              <a:t>.)</a:t>
            </a:r>
          </a:p>
        </p:txBody>
      </p:sp>
      <p:sp>
        <p:nvSpPr>
          <p:cNvPr id="24" name="CasellaDiTesto 23"/>
          <p:cNvSpPr txBox="1"/>
          <p:nvPr/>
        </p:nvSpPr>
        <p:spPr>
          <a:xfrm>
            <a:off x="4332447" y="1417149"/>
            <a:ext cx="23042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More male job loss</a:t>
            </a:r>
          </a:p>
          <a:p>
            <a:pPr algn="ctr"/>
            <a:endParaRPr lang="en-GB" sz="1400" dirty="0" smtClean="0"/>
          </a:p>
          <a:p>
            <a:pPr algn="ctr"/>
            <a:r>
              <a:rPr lang="en-GB" sz="1400" dirty="0" smtClean="0"/>
              <a:t>Occupational segregation as shielding mechanism</a:t>
            </a:r>
          </a:p>
        </p:txBody>
      </p:sp>
      <p:sp>
        <p:nvSpPr>
          <p:cNvPr id="25" name="CasellaDiTesto 24"/>
          <p:cNvSpPr txBox="1"/>
          <p:nvPr/>
        </p:nvSpPr>
        <p:spPr>
          <a:xfrm>
            <a:off x="4499992" y="2950395"/>
            <a:ext cx="20162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Fiscal stimulus packages without gender considerations</a:t>
            </a:r>
          </a:p>
        </p:txBody>
      </p:sp>
      <p:sp>
        <p:nvSpPr>
          <p:cNvPr id="26" name="CasellaDiTesto 25"/>
          <p:cNvSpPr txBox="1"/>
          <p:nvPr/>
        </p:nvSpPr>
        <p:spPr>
          <a:xfrm>
            <a:off x="4391980" y="4456276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Effects visible in the </a:t>
            </a:r>
          </a:p>
          <a:p>
            <a:pPr algn="ctr"/>
            <a:r>
              <a:rPr lang="en-GB" sz="1400" dirty="0" smtClean="0"/>
              <a:t>long-run</a:t>
            </a:r>
          </a:p>
        </p:txBody>
      </p:sp>
      <p:sp>
        <p:nvSpPr>
          <p:cNvPr id="27" name="CasellaDiTesto 26"/>
          <p:cNvSpPr txBox="1"/>
          <p:nvPr/>
        </p:nvSpPr>
        <p:spPr>
          <a:xfrm>
            <a:off x="4391980" y="5672052"/>
            <a:ext cx="223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Bringing back the male </a:t>
            </a:r>
            <a:r>
              <a:rPr lang="en-GB" sz="1400" dirty="0"/>
              <a:t>breadwinner family </a:t>
            </a:r>
            <a:r>
              <a:rPr lang="en-GB" sz="1400" dirty="0" smtClean="0"/>
              <a:t>model?</a:t>
            </a:r>
          </a:p>
        </p:txBody>
      </p:sp>
      <p:sp>
        <p:nvSpPr>
          <p:cNvPr id="28" name="CasellaDiTesto 27"/>
          <p:cNvSpPr txBox="1"/>
          <p:nvPr/>
        </p:nvSpPr>
        <p:spPr>
          <a:xfrm>
            <a:off x="6748182" y="1393030"/>
            <a:ext cx="20882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Substitution effect</a:t>
            </a:r>
          </a:p>
          <a:p>
            <a:pPr algn="ctr"/>
            <a:endParaRPr lang="en-GB" sz="1400" dirty="0" smtClean="0"/>
          </a:p>
          <a:p>
            <a:pPr algn="ctr"/>
            <a:r>
              <a:rPr lang="en-GB" sz="1400" dirty="0" smtClean="0"/>
              <a:t>New occupational segregation</a:t>
            </a:r>
          </a:p>
        </p:txBody>
      </p:sp>
      <p:sp>
        <p:nvSpPr>
          <p:cNvPr id="29" name="CasellaDiTesto 28"/>
          <p:cNvSpPr txBox="1"/>
          <p:nvPr/>
        </p:nvSpPr>
        <p:spPr>
          <a:xfrm>
            <a:off x="6732240" y="2852936"/>
            <a:ext cx="20882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Austerity fiscal policy</a:t>
            </a:r>
          </a:p>
          <a:p>
            <a:pPr algn="ctr"/>
            <a:endParaRPr lang="en-GB" sz="1400" dirty="0"/>
          </a:p>
          <a:p>
            <a:pPr algn="ctr"/>
            <a:r>
              <a:rPr lang="en-GB" sz="1400" dirty="0" smtClean="0"/>
              <a:t>Cut in public expenditure for social goods/services</a:t>
            </a:r>
          </a:p>
        </p:txBody>
      </p:sp>
      <p:sp>
        <p:nvSpPr>
          <p:cNvPr id="30" name="CasellaDiTesto 29"/>
          <p:cNvSpPr txBox="1"/>
          <p:nvPr/>
        </p:nvSpPr>
        <p:spPr>
          <a:xfrm>
            <a:off x="6732240" y="4198103"/>
            <a:ext cx="20882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Women as shock absorber</a:t>
            </a:r>
          </a:p>
          <a:p>
            <a:pPr algn="ctr"/>
            <a:endParaRPr lang="en-GB" sz="1400" dirty="0"/>
          </a:p>
          <a:p>
            <a:pPr algn="ctr"/>
            <a:r>
              <a:rPr lang="en-GB" sz="1400" dirty="0" smtClean="0"/>
              <a:t>Paradox</a:t>
            </a:r>
          </a:p>
        </p:txBody>
      </p:sp>
      <p:sp>
        <p:nvSpPr>
          <p:cNvPr id="32" name="CasellaDiTesto 31"/>
          <p:cNvSpPr txBox="1"/>
          <p:nvPr/>
        </p:nvSpPr>
        <p:spPr>
          <a:xfrm>
            <a:off x="1894095" y="404664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/>
              <a:t>Pre-crisis situation</a:t>
            </a:r>
          </a:p>
        </p:txBody>
      </p:sp>
      <p:sp>
        <p:nvSpPr>
          <p:cNvPr id="33" name="CasellaDiTesto 32"/>
          <p:cNvSpPr txBox="1"/>
          <p:nvPr/>
        </p:nvSpPr>
        <p:spPr>
          <a:xfrm>
            <a:off x="4476463" y="412371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/>
              <a:t>Impact of the crisis</a:t>
            </a:r>
          </a:p>
        </p:txBody>
      </p:sp>
      <p:sp>
        <p:nvSpPr>
          <p:cNvPr id="34" name="CasellaDiTesto 33"/>
          <p:cNvSpPr txBox="1"/>
          <p:nvPr/>
        </p:nvSpPr>
        <p:spPr>
          <a:xfrm>
            <a:off x="6840252" y="420078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/>
              <a:t>Today’s situation</a:t>
            </a:r>
          </a:p>
        </p:txBody>
      </p:sp>
      <p:sp>
        <p:nvSpPr>
          <p:cNvPr id="35" name="CasellaDiTesto 34"/>
          <p:cNvSpPr txBox="1"/>
          <p:nvPr/>
        </p:nvSpPr>
        <p:spPr>
          <a:xfrm>
            <a:off x="6840252" y="5719205"/>
            <a:ext cx="1980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Effects visible in the </a:t>
            </a:r>
          </a:p>
          <a:p>
            <a:pPr algn="ctr"/>
            <a:r>
              <a:rPr lang="en-GB" sz="1400" dirty="0" smtClean="0"/>
              <a:t>long-run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2" grpId="0"/>
      <p:bldP spid="33" grpId="0"/>
      <p:bldP spid="34" grpId="0"/>
      <p:bldP spid="35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3961</TotalTime>
  <Words>141</Words>
  <Application>Microsoft Office PowerPoint</Application>
  <PresentationFormat>Presentazione su schermo (4:3)</PresentationFormat>
  <Paragraphs>39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2</vt:i4>
      </vt:variant>
    </vt:vector>
  </HeadingPairs>
  <TitlesOfParts>
    <vt:vector size="4" baseType="lpstr">
      <vt:lpstr>Tema di Office</vt:lpstr>
      <vt:lpstr>Personalizza struttura</vt:lpstr>
      <vt:lpstr>Università di Bergamo 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Giovanna</dc:creator>
  <cp:lastModifiedBy>vertova</cp:lastModifiedBy>
  <cp:revision>160</cp:revision>
  <dcterms:created xsi:type="dcterms:W3CDTF">2011-05-24T15:41:22Z</dcterms:created>
  <dcterms:modified xsi:type="dcterms:W3CDTF">2015-12-30T10:34:48Z</dcterms:modified>
</cp:coreProperties>
</file>