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9" r:id="rId3"/>
    <p:sldId id="278" r:id="rId4"/>
    <p:sldId id="258" r:id="rId5"/>
    <p:sldId id="305" r:id="rId6"/>
    <p:sldId id="280" r:id="rId7"/>
    <p:sldId id="281" r:id="rId8"/>
    <p:sldId id="285" r:id="rId9"/>
    <p:sldId id="282" r:id="rId10"/>
    <p:sldId id="283" r:id="rId11"/>
    <p:sldId id="307" r:id="rId12"/>
    <p:sldId id="306" r:id="rId13"/>
    <p:sldId id="286" r:id="rId14"/>
    <p:sldId id="262" r:id="rId15"/>
    <p:sldId id="263" r:id="rId16"/>
    <p:sldId id="265" r:id="rId17"/>
    <p:sldId id="267" r:id="rId18"/>
    <p:sldId id="268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4" r:id="rId28"/>
    <p:sldId id="303" r:id="rId29"/>
    <p:sldId id="301" r:id="rId30"/>
    <p:sldId id="292" r:id="rId31"/>
    <p:sldId id="291" r:id="rId32"/>
    <p:sldId id="290" r:id="rId33"/>
    <p:sldId id="287" r:id="rId34"/>
    <p:sldId id="288" r:id="rId35"/>
    <p:sldId id="289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43404B-5A20-4A26-A9E3-C45116B4817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EA08A8-9E4E-4DB0-A13D-7BE3EE93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D8725-6201-44F3-B4C8-CE6C5BE8E687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947F2-94E9-41BA-9400-52DC05AD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75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06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40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5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87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08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62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30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97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77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3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Graduating with a major in Economics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vs. becoming an economist.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Graduating with a major in Psychology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vs. becoming an psychologist.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Graduate students learn to translate problems into formal models and to empirically study those problems using high-level statistical techniques.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9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83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52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75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21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08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58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37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6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4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4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3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68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70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the Numbers Workshop by Diego Mendez-Carbajo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September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8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overall goal of the proposed pedagogical strategy is to move students from lower-order cognitive processes of </a:t>
            </a:r>
            <a:r>
              <a:rPr lang="en-US" u="sng" dirty="0" smtClean="0"/>
              <a:t>knowledge</a:t>
            </a:r>
            <a:r>
              <a:rPr lang="en-US" dirty="0" smtClean="0"/>
              <a:t>, </a:t>
            </a:r>
            <a:r>
              <a:rPr lang="en-US" u="sng" dirty="0" smtClean="0"/>
              <a:t>comprehension</a:t>
            </a:r>
            <a:r>
              <a:rPr lang="en-US" dirty="0" smtClean="0"/>
              <a:t> and </a:t>
            </a:r>
            <a:r>
              <a:rPr lang="en-US" u="sng" dirty="0" smtClean="0"/>
              <a:t>application</a:t>
            </a:r>
            <a:r>
              <a:rPr lang="en-US" dirty="0" smtClean="0"/>
              <a:t> of economic abstract formal thinking to the higher-order cognitive processes of </a:t>
            </a:r>
            <a:r>
              <a:rPr lang="en-US" u="sng" dirty="0" smtClean="0"/>
              <a:t>analysis</a:t>
            </a:r>
            <a:r>
              <a:rPr lang="en-US" dirty="0" smtClean="0"/>
              <a:t>, </a:t>
            </a:r>
            <a:r>
              <a:rPr lang="en-US" u="sng" dirty="0" smtClean="0"/>
              <a:t>synthesis</a:t>
            </a:r>
            <a:r>
              <a:rPr lang="en-US" dirty="0" smtClean="0"/>
              <a:t> and </a:t>
            </a:r>
            <a:r>
              <a:rPr lang="en-US" u="sng" dirty="0" smtClean="0"/>
              <a:t>evaluation</a:t>
            </a:r>
            <a:r>
              <a:rPr lang="en-US" dirty="0" smtClean="0"/>
              <a:t> of this mode of thinking.</a:t>
            </a:r>
          </a:p>
          <a:p>
            <a:r>
              <a:rPr lang="en-US" dirty="0" smtClean="0"/>
              <a:t>The case method teaching pedagogy has three main components: the </a:t>
            </a:r>
            <a:r>
              <a:rPr lang="en-US" u="sng" dirty="0" smtClean="0"/>
              <a:t>case</a:t>
            </a:r>
            <a:r>
              <a:rPr lang="en-US" dirty="0" smtClean="0"/>
              <a:t> itself, the students’ </a:t>
            </a:r>
            <a:r>
              <a:rPr lang="en-US" u="sng" dirty="0" smtClean="0"/>
              <a:t>preparation</a:t>
            </a:r>
            <a:r>
              <a:rPr lang="en-US" dirty="0" smtClean="0"/>
              <a:t> for the case, and the </a:t>
            </a:r>
            <a:r>
              <a:rPr lang="en-US" u="sng" dirty="0" smtClean="0"/>
              <a:t>discussion</a:t>
            </a:r>
            <a:r>
              <a:rPr lang="en-US" dirty="0" smtClean="0"/>
              <a:t> that takes place in the classroom.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B233-B2B9-47AA-88CF-D8E209836C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1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252C-2FD1-4A41-B071-66038323060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1002D-F383-42CD-A540-700C06DC79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252C-2FD1-4A41-B071-66038323060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02D-F383-42CD-A540-700C06DC7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252C-2FD1-4A41-B071-66038323060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02D-F383-42CD-A540-700C06DC7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252C-2FD1-4A41-B071-66038323060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02D-F383-42CD-A540-700C06DC7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252C-2FD1-4A41-B071-66038323060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02D-F383-42CD-A540-700C06DC7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252C-2FD1-4A41-B071-66038323060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02D-F383-42CD-A540-700C06DC79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252C-2FD1-4A41-B071-66038323060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02D-F383-42CD-A540-700C06DC79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252C-2FD1-4A41-B071-66038323060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02D-F383-42CD-A540-700C06DC7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252C-2FD1-4A41-B071-66038323060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02D-F383-42CD-A540-700C06DC7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252C-2FD1-4A41-B071-66038323060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02D-F383-42CD-A540-700C06DC7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252C-2FD1-4A41-B071-66038323060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002D-F383-42CD-A540-700C06DC7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6DA252C-2FD1-4A41-B071-660383230605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21002D-F383-42CD-A540-700C06DC79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5"/>
            <a:ext cx="7315200" cy="197917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Visualizing Data in a Blended Learning Environment Using the Online FRED Database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SzPct val="80000"/>
              <a:defRPr/>
            </a:pPr>
            <a:r>
              <a:rPr lang="en-US" sz="2800" dirty="0"/>
              <a:t>Diego Mendez-Carbajo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en-US" sz="2400" i="1" dirty="0" smtClean="0"/>
              <a:t>Illinois </a:t>
            </a:r>
            <a:r>
              <a:rPr lang="en-US" sz="2400" i="1" dirty="0"/>
              <a:t>Wesleyan </a:t>
            </a:r>
            <a:r>
              <a:rPr lang="en-US" sz="2400" i="1" dirty="0" smtClean="0"/>
              <a:t>University, Economics </a:t>
            </a:r>
            <a:r>
              <a:rPr lang="en-US" sz="2400" i="1" dirty="0"/>
              <a:t>Department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en-US" sz="2400" dirty="0" smtClean="0"/>
              <a:t>January 2016</a:t>
            </a:r>
            <a:endParaRPr lang="en-US" sz="2400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4" name="Picture 3" descr="IWU-Seal_342-8640_4pw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33400"/>
            <a:ext cx="1167972" cy="116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Teaching and Learning with Data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815058"/>
              </p:ext>
            </p:extLst>
          </p:nvPr>
        </p:nvGraphicFramePr>
        <p:xfrm>
          <a:off x="380999" y="1676400"/>
          <a:ext cx="8305801" cy="47614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878359"/>
                <a:gridCol w="4427442"/>
              </a:tblGrid>
              <a:tr h="77713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Data leads; </a:t>
                      </a:r>
                      <a:r>
                        <a:rPr lang="en-US" sz="3200" dirty="0">
                          <a:effectLst/>
                        </a:rPr>
                        <a:t>Theory builds on visuals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86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effectLst/>
                        </a:rPr>
                        <a:t>Step #1</a:t>
                      </a:r>
                      <a:r>
                        <a:rPr lang="en-US" sz="2400" b="0" dirty="0">
                          <a:effectLst/>
                        </a:rPr>
                        <a:t>: Data plots introduce and illustrate concepts.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Step #2</a:t>
                      </a:r>
                      <a:r>
                        <a:rPr lang="en-US" sz="2400" dirty="0">
                          <a:effectLst/>
                        </a:rPr>
                        <a:t>: Data-focused discussions lead lecturing on abstract concepts.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46596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Example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02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effectLst/>
                        </a:rPr>
                        <a:t>“The CPI measures the cost of living. Is its plot a flat or an upward sloping line?”</a:t>
                      </a:r>
                      <a:endParaRPr lang="en-US" sz="2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“What does it mean, in terms of inflation, when the slope of the CPI plot becomes steeper?”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7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The Consumer Price Index</a:t>
            </a:r>
            <a:endParaRPr lang="en-US" dirty="0"/>
          </a:p>
        </p:txBody>
      </p:sp>
      <p:pic>
        <p:nvPicPr>
          <p:cNvPr id="2050" name="Picture 2" descr="https://research.stlouisfed.org/fredgraph.jpg?hires=1&amp;type=image/jpeg&amp;chart_type=line&amp;recession_bars=on&amp;log_scales=&amp;bgcolor=%23e1e9f0&amp;graph_bgcolor=%23ffffff&amp;fo=Open+Sans&amp;ts=12&amp;tts=12&amp;txtcolor=%23444444&amp;show_legend=yes&amp;show_axis_titles=yes&amp;drp=0&amp;cosd=1947-01-01&amp;coed=2015-10-01&amp;height=445&amp;stacking=&amp;range=&amp;mode=fred&amp;id=CPIAUCSL&amp;transformation=lin&amp;nd=&amp;ost=-99999&amp;oet=99999&amp;lsv=&amp;lev=&amp;scale=left&amp;line_color=%234572a7&amp;line_style=solid&amp;lw=2&amp;mark_type=none&amp;mw=2&amp;mma=0&amp;fml=a&amp;fgst=lin&amp;fgsnd=2007-12-01&amp;fq=Monthly&amp;fam=avg&amp;vintage_date=&amp;revision_date=&amp;width=6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71600"/>
            <a:ext cx="8001000" cy="53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/>
              <a:t>Theoretical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7315200" cy="448056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 Bloom’s (1956) educational </a:t>
            </a:r>
            <a:r>
              <a:rPr lang="en-US" sz="3000" dirty="0" err="1" smtClean="0"/>
              <a:t>taxomomy</a:t>
            </a:r>
            <a:endParaRPr lang="en-US" sz="3000" dirty="0" smtClean="0"/>
          </a:p>
          <a:p>
            <a:pPr marL="45720" indent="0">
              <a:buNone/>
            </a:pPr>
            <a:endParaRPr lang="en-US" sz="3000" dirty="0"/>
          </a:p>
          <a:p>
            <a:r>
              <a:rPr lang="en-US" sz="3000" dirty="0" smtClean="0"/>
              <a:t> </a:t>
            </a:r>
            <a:r>
              <a:rPr lang="en-US" sz="3000" dirty="0" err="1" smtClean="0"/>
              <a:t>Tufte</a:t>
            </a:r>
            <a:r>
              <a:rPr lang="en-US" sz="3000" dirty="0" smtClean="0"/>
              <a:t> (2001) reasoning through graphics</a:t>
            </a:r>
          </a:p>
          <a:p>
            <a:pPr marL="45720" indent="0">
              <a:buNone/>
            </a:pPr>
            <a:endParaRPr lang="en-US" sz="3000" dirty="0" smtClean="0"/>
          </a:p>
          <a:p>
            <a:r>
              <a:rPr lang="en-US" sz="3000" dirty="0"/>
              <a:t> </a:t>
            </a:r>
            <a:r>
              <a:rPr lang="en-US" sz="3000" dirty="0" smtClean="0"/>
              <a:t>Easton (1983) and </a:t>
            </a:r>
            <a:r>
              <a:rPr lang="en-US" sz="3000" dirty="0" err="1" smtClean="0"/>
              <a:t>Erskin</a:t>
            </a:r>
            <a:r>
              <a:rPr lang="en-US" sz="3000" dirty="0" smtClean="0"/>
              <a:t> </a:t>
            </a:r>
            <a:r>
              <a:rPr lang="en-US" sz="3000" i="1" dirty="0" smtClean="0"/>
              <a:t>et al. </a:t>
            </a:r>
            <a:r>
              <a:rPr lang="en-US" sz="3000" dirty="0" smtClean="0"/>
              <a:t>(1998) case method teaching pedagogy</a:t>
            </a:r>
          </a:p>
        </p:txBody>
      </p:sp>
    </p:spTree>
    <p:extLst>
      <p:ext uri="{BB962C8B-B14F-4D97-AF65-F5344CB8AC3E}">
        <p14:creationId xmlns:p14="http://schemas.microsoft.com/office/powerpoint/2010/main" val="11558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The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315200" cy="48615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Data visualization and analysis</a:t>
            </a:r>
          </a:p>
          <a:p>
            <a:pPr marL="45720" indent="0">
              <a:buNone/>
            </a:pPr>
            <a:endParaRPr lang="en-US" sz="3200" dirty="0" smtClean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000" dirty="0" smtClean="0"/>
              <a:t> Data collection and analysis guided through discussion questions</a:t>
            </a:r>
          </a:p>
          <a:p>
            <a:pPr marL="320040" lvl="1" indent="0">
              <a:spcBef>
                <a:spcPts val="1200"/>
              </a:spcBef>
              <a:buNone/>
            </a:pPr>
            <a:endParaRPr lang="en-US" sz="3000" dirty="0" smtClean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000" dirty="0"/>
              <a:t> </a:t>
            </a:r>
            <a:r>
              <a:rPr lang="en-US" sz="3000" dirty="0" smtClean="0"/>
              <a:t>Topics related to theoretical concepts and theories</a:t>
            </a:r>
          </a:p>
        </p:txBody>
      </p:sp>
    </p:spTree>
    <p:extLst>
      <p:ext uri="{BB962C8B-B14F-4D97-AF65-F5344CB8AC3E}">
        <p14:creationId xmlns:p14="http://schemas.microsoft.com/office/powerpoint/2010/main" val="25203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Setup – Information Session</a:t>
            </a:r>
            <a:endParaRPr lang="en-US" dirty="0"/>
          </a:p>
        </p:txBody>
      </p:sp>
      <p:pic>
        <p:nvPicPr>
          <p:cNvPr id="1028" name="Picture 4" descr="http://1.bp.blogspot.com/-tHrd3VIDLsw/TxsK0wVLKPI/AAAAAAAAAHc/HZhxkk-_uYQ/s1600/illinois-weslyan-libr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5412"/>
            <a:ext cx="35433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wu.edu/library/information/images/ilab1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54864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Setup – FRED Database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2221" t="7586" r="23280" b="3758"/>
          <a:stretch/>
        </p:blipFill>
        <p:spPr bwMode="auto">
          <a:xfrm>
            <a:off x="1066800" y="1262954"/>
            <a:ext cx="64770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4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Setup – Data Plotting</a:t>
            </a:r>
            <a:endParaRPr lang="en-US" dirty="0"/>
          </a:p>
        </p:txBody>
      </p:sp>
      <p:pic>
        <p:nvPicPr>
          <p:cNvPr id="4098" name="Picture 2" descr="https://research.stlouisfed.org/fredgraph.jpg?hires=1&amp;type=image/jpeg&amp;chart_type=line&amp;recession_bars=on&amp;log_scales=&amp;bgcolor=%23e1e9f0&amp;graph_bgcolor=%23ffffff&amp;fo=Open+Sans&amp;ts=12&amp;tts=12&amp;txtcolor=%23444444&amp;show_legend=yes&amp;show_axis_titles=yes&amp;drp=0&amp;cosd=1929-01-01%2C1929-01-01%2C1929-01-01%2C1929-01-01&amp;coed=2014-01-01%2C2014-01-01%2C2014-01-01%2C2014-01-01&amp;height=445&amp;stacking=&amp;range=&amp;mode=fred&amp;id=PCECA_GDPA%2CGPDIA_GDPA%2CA019RC1A027NBEA_GDPA%2CGCEA_GDPA&amp;transformation=lin_lin%2Clin_lin%2Clin_lin%2Clin_lin&amp;nd=_2007-12-01%2C_2007-12-01%2C_2007-12-01%2C_2007-12-01&amp;ost=-99999_-99999%2C-99999_-99999%2C-99999_-99999%2C-99999_-99999&amp;oet=99999_99999%2C99999_99999%2C99999_99999%2C99999_99999&amp;lsv=%2C%2C%2C&amp;lev=%2C%2C%2C&amp;scale=left%2Cleft%2Cleft%2Cleft&amp;line_color=%23aa4643%2C%2389a54e%2C%2380699b%2C%233d96ae&amp;line_style=solid%2Csolid%2Csolid%2Csolid&amp;lw=2%2C2%2C2%2C2&amp;mark_type=none%2C%2C%2C&amp;mw=2%2C2%2C2%2C2&amp;mma=0%2C0%2C0%2C0&amp;fml=(a%2Fb)*100%2C(a%2Fb)*100%2C(a%2Fb)*100%2C(a%2Fb)*100&amp;fgst=lin%2Clin%2Clin%2Clin&amp;fgsnd=2007-12-01%2C2007-12-01%2C2007-12-01%2C2007-12-01&amp;fq=Annual%2CAnnual%2CAnnual%2CAnnual&amp;fam=avg%2Cavg%2Cavg%2Cavg&amp;vintage_date=%2C%2C%2C&amp;revision_date=%2C%2C%2C&amp;width=6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71600"/>
            <a:ext cx="8001000" cy="53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446" y="11723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Setup – Discussion Questions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8060" r="784" b="4079"/>
          <a:stretch/>
        </p:blipFill>
        <p:spPr bwMode="auto">
          <a:xfrm>
            <a:off x="381000" y="1600200"/>
            <a:ext cx="8534400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87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446" y="11723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Setup – Class Discussion</a:t>
            </a:r>
            <a:endParaRPr lang="en-US" dirty="0"/>
          </a:p>
        </p:txBody>
      </p:sp>
      <p:pic>
        <p:nvPicPr>
          <p:cNvPr id="4098" name="Picture 2" descr="http://m9.i.pbase.com/g6/58/234758/2/90294319.J2Fc0cM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63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Example (I)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Setup – Theoretical Concept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543800" cy="48615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 The Fisher Equation: </a:t>
            </a:r>
            <a:r>
              <a:rPr lang="en-US" sz="3200" i="1" dirty="0" err="1" smtClean="0"/>
              <a:t>i</a:t>
            </a:r>
            <a:r>
              <a:rPr lang="en-US" sz="3200" i="1" dirty="0" smtClean="0"/>
              <a:t> = r + </a:t>
            </a:r>
            <a:r>
              <a:rPr lang="el-GR" sz="3200" i="1" dirty="0" smtClean="0"/>
              <a:t>π</a:t>
            </a:r>
            <a:endParaRPr lang="en-US" sz="3200" i="1" dirty="0" smtClean="0"/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3000" dirty="0" smtClean="0"/>
              <a:t> </a:t>
            </a:r>
            <a:r>
              <a:rPr lang="en-US" sz="3000" i="1" dirty="0" err="1" smtClean="0"/>
              <a:t>i</a:t>
            </a:r>
            <a:r>
              <a:rPr lang="en-US" sz="3000" dirty="0" smtClean="0"/>
              <a:t>, nominal interest rate</a:t>
            </a:r>
            <a:endParaRPr lang="en-US" sz="2800" dirty="0" smtClean="0"/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3000" dirty="0" smtClean="0"/>
              <a:t> </a:t>
            </a:r>
            <a:r>
              <a:rPr lang="en-US" sz="2800" i="1" dirty="0" smtClean="0"/>
              <a:t>r</a:t>
            </a:r>
            <a:r>
              <a:rPr lang="en-US" sz="2800" dirty="0" smtClean="0"/>
              <a:t>, real interest rate</a:t>
            </a:r>
            <a:endParaRPr lang="en-US" sz="2800" dirty="0"/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 </a:t>
            </a:r>
            <a:r>
              <a:rPr lang="el-GR" sz="2800" i="1" dirty="0" smtClean="0"/>
              <a:t>π</a:t>
            </a:r>
            <a:r>
              <a:rPr lang="en-US" sz="2800" dirty="0" smtClean="0"/>
              <a:t>, inflation rate</a:t>
            </a:r>
            <a:endParaRPr lang="en-US" sz="2800" i="1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en-US" sz="3000" i="1" dirty="0" smtClean="0"/>
          </a:p>
          <a:p>
            <a:pPr algn="ctr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3000" i="1" dirty="0" smtClean="0"/>
              <a:t> </a:t>
            </a:r>
            <a:r>
              <a:rPr lang="en-US" sz="3000" dirty="0" smtClean="0"/>
              <a:t>It follows: </a:t>
            </a:r>
            <a:r>
              <a:rPr lang="en-US" sz="3000" i="1" dirty="0" smtClean="0"/>
              <a:t>r </a:t>
            </a:r>
            <a:r>
              <a:rPr lang="en-US" sz="3000" i="1" dirty="0"/>
              <a:t>= </a:t>
            </a:r>
            <a:r>
              <a:rPr lang="en-US" sz="3000" i="1" dirty="0" err="1" smtClean="0"/>
              <a:t>i</a:t>
            </a:r>
            <a:r>
              <a:rPr lang="en-US" sz="3000" i="1" dirty="0" smtClean="0"/>
              <a:t> </a:t>
            </a:r>
            <a:r>
              <a:rPr lang="en-US" sz="3000" i="1" dirty="0"/>
              <a:t>-</a:t>
            </a:r>
            <a:r>
              <a:rPr lang="en-US" sz="3000" i="1" dirty="0" smtClean="0"/>
              <a:t> </a:t>
            </a:r>
            <a:r>
              <a:rPr lang="el-GR" sz="3000" i="1" dirty="0"/>
              <a:t>π</a:t>
            </a:r>
            <a:endParaRPr lang="en-US" sz="3000" i="1" dirty="0"/>
          </a:p>
          <a:p>
            <a:pPr marL="320040" lvl="1" indent="0">
              <a:spcBef>
                <a:spcPts val="1800"/>
              </a:spcBef>
              <a:buNone/>
            </a:pPr>
            <a:endParaRPr lang="en-US" sz="2000" dirty="0" smtClean="0"/>
          </a:p>
          <a:p>
            <a:pPr marL="320040" lvl="1" indent="0">
              <a:spcBef>
                <a:spcPts val="1800"/>
              </a:spcBef>
              <a:buNone/>
            </a:pPr>
            <a:r>
              <a:rPr lang="en-US" sz="2000" dirty="0" smtClean="0"/>
              <a:t>Fisher </a:t>
            </a:r>
            <a:r>
              <a:rPr lang="en-US" sz="2000" dirty="0"/>
              <a:t>I. 1930. </a:t>
            </a:r>
            <a:r>
              <a:rPr lang="en-US" sz="2000" i="1" dirty="0"/>
              <a:t>The Theory of Interest</a:t>
            </a:r>
            <a:r>
              <a:rPr lang="en-US" sz="2000" dirty="0"/>
              <a:t>. New York: A. M. Kelly</a:t>
            </a:r>
          </a:p>
        </p:txBody>
      </p:sp>
    </p:spTree>
    <p:extLst>
      <p:ext uri="{BB962C8B-B14F-4D97-AF65-F5344CB8AC3E}">
        <p14:creationId xmlns:p14="http://schemas.microsoft.com/office/powerpoint/2010/main" val="18506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Setup – FRED Database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543800" cy="48615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https</a:t>
            </a:r>
            <a:r>
              <a:rPr lang="en-US" sz="3200" dirty="0"/>
              <a:t>://research.stlouisfed.org/fred2/</a:t>
            </a:r>
            <a:endParaRPr lang="en-US" sz="3200" dirty="0" smtClean="0"/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3000" dirty="0" smtClean="0"/>
              <a:t> </a:t>
            </a:r>
            <a:r>
              <a:rPr lang="en-US" sz="2800" dirty="0" smtClean="0"/>
              <a:t>Graph: </a:t>
            </a:r>
            <a:r>
              <a:rPr lang="en-US" sz="2800" dirty="0"/>
              <a:t>FEDFUNDS</a:t>
            </a:r>
            <a:endParaRPr lang="en-US" sz="2800" dirty="0" smtClean="0"/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3000" dirty="0" smtClean="0"/>
              <a:t> </a:t>
            </a:r>
            <a:r>
              <a:rPr lang="en-US" sz="2800" dirty="0" smtClean="0"/>
              <a:t>Add Data Series &gt; Modify Existing Series</a:t>
            </a:r>
            <a:endParaRPr lang="en-US" sz="2800" dirty="0"/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 Type: CPI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Units: Percent Change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Create Your Own Data Transformation:</a:t>
            </a:r>
            <a:r>
              <a:rPr lang="en-US" sz="2800" dirty="0"/>
              <a:t> </a:t>
            </a:r>
            <a:endParaRPr lang="en-US" sz="2800" dirty="0" smtClean="0"/>
          </a:p>
          <a:p>
            <a:pPr marL="320040" lvl="1" indent="0" algn="ctr">
              <a:spcBef>
                <a:spcPts val="600"/>
              </a:spcBef>
              <a:buNone/>
            </a:pPr>
            <a:r>
              <a:rPr lang="en-US" sz="2800" dirty="0" smtClean="0"/>
              <a:t>Formula : a-b  &gt; Apply</a:t>
            </a:r>
          </a:p>
        </p:txBody>
      </p:sp>
    </p:spTree>
    <p:extLst>
      <p:ext uri="{BB962C8B-B14F-4D97-AF65-F5344CB8AC3E}">
        <p14:creationId xmlns:p14="http://schemas.microsoft.com/office/powerpoint/2010/main" val="35713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417" t="16297" r="8333" b="11852"/>
          <a:stretch/>
        </p:blipFill>
        <p:spPr>
          <a:xfrm>
            <a:off x="63610" y="838200"/>
            <a:ext cx="9012150" cy="59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417" t="15926" r="8333" b="11481"/>
          <a:stretch/>
        </p:blipFill>
        <p:spPr>
          <a:xfrm>
            <a:off x="76200" y="787400"/>
            <a:ext cx="89916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51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446" y="11723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Setup – Discussion Questions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543800" cy="48615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u="sng" dirty="0" smtClean="0"/>
              <a:t>Real Interest Rates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3000" dirty="0" smtClean="0"/>
              <a:t> </a:t>
            </a:r>
            <a:r>
              <a:rPr lang="en-US" sz="2800" dirty="0" smtClean="0"/>
              <a:t>How does the real Federal Funds rate change in value during expansions? Why?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3000" dirty="0" smtClean="0"/>
              <a:t> </a:t>
            </a:r>
            <a:r>
              <a:rPr lang="en-US" sz="2800" dirty="0"/>
              <a:t>How does the real Federal Funds rate change in value during </a:t>
            </a:r>
            <a:r>
              <a:rPr lang="en-US" sz="2800" dirty="0" smtClean="0"/>
              <a:t>contractions? </a:t>
            </a:r>
            <a:r>
              <a:rPr lang="en-US" sz="2800" dirty="0"/>
              <a:t>Why?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 What does a negative real Federal Funds rate </a:t>
            </a:r>
            <a:r>
              <a:rPr lang="en-US" sz="2800" i="1" u="sng" dirty="0" smtClean="0"/>
              <a:t>mean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37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Example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Setup – Theoretical Concept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543800" cy="48615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Absolute and Comparative Advantage</a:t>
            </a:r>
            <a:endParaRPr lang="en-US" sz="3200" i="1" dirty="0" smtClean="0"/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3000" dirty="0" smtClean="0"/>
              <a:t> </a:t>
            </a:r>
            <a:r>
              <a:rPr lang="en-US" sz="3000" dirty="0"/>
              <a:t>The cost of </a:t>
            </a:r>
            <a:r>
              <a:rPr lang="en-US" sz="3000" dirty="0" smtClean="0"/>
              <a:t>labor affects </a:t>
            </a:r>
            <a:r>
              <a:rPr lang="en-US" sz="3000" dirty="0"/>
              <a:t>the price of manufactured </a:t>
            </a:r>
            <a:r>
              <a:rPr lang="en-US" sz="3000" dirty="0" smtClean="0"/>
              <a:t>goods.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3000" dirty="0"/>
              <a:t> </a:t>
            </a:r>
            <a:r>
              <a:rPr lang="en-US" sz="3000" dirty="0" smtClean="0"/>
              <a:t>A comparison of </a:t>
            </a:r>
            <a:r>
              <a:rPr lang="en-US" sz="3000" dirty="0"/>
              <a:t>manufacturing </a:t>
            </a:r>
            <a:r>
              <a:rPr lang="en-US" sz="3000" dirty="0" smtClean="0"/>
              <a:t>labor </a:t>
            </a:r>
            <a:r>
              <a:rPr lang="en-US" sz="3000" dirty="0"/>
              <a:t>costs across countries </a:t>
            </a:r>
            <a:r>
              <a:rPr lang="en-US" sz="3000" dirty="0" smtClean="0"/>
              <a:t>quantifies </a:t>
            </a:r>
            <a:r>
              <a:rPr lang="en-US" sz="3000" dirty="0"/>
              <a:t>the comparative advantage of the United </a:t>
            </a:r>
            <a:r>
              <a:rPr lang="en-US" sz="3000" dirty="0" smtClean="0"/>
              <a:t>States.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311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Setup – FRED Database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543800" cy="48615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https</a:t>
            </a:r>
            <a:r>
              <a:rPr lang="en-US" sz="3200" dirty="0"/>
              <a:t>://research.stlouisfed.org/fred2/</a:t>
            </a:r>
            <a:endParaRPr lang="en-US" sz="3200" dirty="0" smtClean="0"/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3000" dirty="0" smtClean="0"/>
              <a:t> </a:t>
            </a:r>
            <a:r>
              <a:rPr lang="en-US" sz="2800" dirty="0" smtClean="0"/>
              <a:t>Graph: Benchmarked </a:t>
            </a:r>
            <a:r>
              <a:rPr lang="en-US" sz="2800" dirty="0"/>
              <a:t>Unit Labor </a:t>
            </a:r>
            <a:r>
              <a:rPr lang="en-US" sz="2800" dirty="0" smtClean="0"/>
              <a:t>Costs: </a:t>
            </a:r>
            <a:r>
              <a:rPr lang="en-US" sz="2800" dirty="0"/>
              <a:t>Manufacturing</a:t>
            </a:r>
            <a:r>
              <a:rPr lang="en-US" sz="2800" dirty="0" smtClean="0"/>
              <a:t> </a:t>
            </a:r>
            <a:r>
              <a:rPr lang="en-US" sz="2800" dirty="0"/>
              <a:t>for the United </a:t>
            </a:r>
            <a:r>
              <a:rPr lang="en-US" sz="2800" dirty="0" smtClean="0"/>
              <a:t>States ©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3000" dirty="0" smtClean="0"/>
              <a:t> </a:t>
            </a:r>
            <a:r>
              <a:rPr lang="en-US" sz="2800" dirty="0" smtClean="0"/>
              <a:t>Add Data Series</a:t>
            </a:r>
            <a:r>
              <a:rPr lang="en-US" sz="2800" dirty="0"/>
              <a:t>: Benchmarked Unit Labor </a:t>
            </a:r>
            <a:r>
              <a:rPr lang="en-US" sz="2800" dirty="0" smtClean="0"/>
              <a:t>Costs: Manufacturing </a:t>
            </a:r>
            <a:r>
              <a:rPr lang="en-US" sz="2800" dirty="0"/>
              <a:t>for </a:t>
            </a:r>
            <a:r>
              <a:rPr lang="en-US" sz="2800" dirty="0" smtClean="0"/>
              <a:t>Japan ©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 Units: Index </a:t>
            </a:r>
            <a:r>
              <a:rPr lang="en-US" sz="2800" dirty="0"/>
              <a:t>(Scale value to 100 for chosen period) &gt; or Observation Date: 1970-01-01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212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lh6.googleusercontent.com/_MGI2Q75PWEtBpwv-sLEJjlHFTKNwWmdem-7AI5B9wU3MXzGiraVUCixVxArv9sRGYdom8gkSoHMZ0vzk6wNLo5cCFCZdC6do-3Y3y-2BWPGt1unFXDtRplL5deNYV_YhUXqQZa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8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446" y="11723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Setup – Discussion Questions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543800" cy="48615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u="sng" dirty="0" smtClean="0"/>
              <a:t>Comparative Advantage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3000" dirty="0" smtClean="0"/>
              <a:t> </a:t>
            </a:r>
            <a:r>
              <a:rPr lang="en-US" sz="2800" dirty="0"/>
              <a:t>Where did unit labor costs grow faster between 1970 and </a:t>
            </a:r>
            <a:r>
              <a:rPr lang="en-US" sz="2800" dirty="0" smtClean="0"/>
              <a:t>1984?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3000" dirty="0" smtClean="0"/>
              <a:t> </a:t>
            </a:r>
            <a:r>
              <a:rPr lang="en-US" sz="2800" dirty="0"/>
              <a:t>Where did unit labor costs start to decline earlier</a:t>
            </a:r>
            <a:r>
              <a:rPr lang="en-US" sz="2800" dirty="0" smtClean="0"/>
              <a:t>?</a:t>
            </a:r>
            <a:endParaRPr lang="en-US" sz="2800" dirty="0"/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 </a:t>
            </a:r>
            <a:r>
              <a:rPr lang="en-US" sz="2800" dirty="0"/>
              <a:t>Since 1989, what country has had a comparative advantage in manufacturing unit labor costs?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138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Student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343400"/>
            <a:ext cx="6941748" cy="920509"/>
          </a:xfrm>
        </p:spPr>
        <p:txBody>
          <a:bodyPr>
            <a:normAutofit/>
          </a:bodyPr>
          <a:lstStyle/>
          <a:p>
            <a:pPr marL="320040" lvl="1" indent="0">
              <a:buNone/>
            </a:pPr>
            <a:r>
              <a:rPr lang="en-US" sz="4000" i="1" dirty="0" smtClean="0"/>
              <a:t>“Thinking like an economist”</a:t>
            </a:r>
          </a:p>
        </p:txBody>
      </p:sp>
      <p:pic>
        <p:nvPicPr>
          <p:cNvPr id="1026" name="Picture 2" descr="http://www.e-elgar.co.uk/images/books/84844579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51" y="1600200"/>
            <a:ext cx="1790700" cy="249555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583002" y="5486400"/>
            <a:ext cx="8179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/>
              <a:t>Siegfried, J., Bartlett, R., Hansen, L., (1991), The Status and Prospects of the Economics Major. Journal of Economic Education Vol. 251, No. 3, pp. 197-224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Pedagogical Resources</a:t>
            </a:r>
          </a:p>
        </p:txBody>
      </p:sp>
    </p:spTree>
    <p:extLst>
      <p:ext uri="{BB962C8B-B14F-4D97-AF65-F5344CB8AC3E}">
        <p14:creationId xmlns:p14="http://schemas.microsoft.com/office/powerpoint/2010/main" val="31204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543800" cy="4861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 </a:t>
            </a:r>
            <a:r>
              <a:rPr lang="en-US" sz="3200" dirty="0"/>
              <a:t>Starting </a:t>
            </a:r>
            <a:r>
              <a:rPr lang="en-US" sz="3200" dirty="0" smtClean="0"/>
              <a:t>Point: Teaching </a:t>
            </a:r>
            <a:r>
              <a:rPr lang="en-US" sz="3200" dirty="0"/>
              <a:t>and Learning Economics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3000" dirty="0" smtClean="0"/>
              <a:t> </a:t>
            </a:r>
            <a:r>
              <a:rPr lang="en-US" sz="2800" dirty="0" smtClean="0"/>
              <a:t>http</a:t>
            </a:r>
            <a:r>
              <a:rPr lang="en-US" sz="2800" dirty="0"/>
              <a:t>://</a:t>
            </a:r>
            <a:r>
              <a:rPr lang="en-US" sz="2800" dirty="0" smtClean="0"/>
              <a:t>serc.carleton.edu/econ/index.html</a:t>
            </a:r>
          </a:p>
          <a:p>
            <a:pPr>
              <a:spcBef>
                <a:spcPts val="0"/>
              </a:spcBef>
            </a:pPr>
            <a:endParaRPr lang="en-US" sz="3200" i="1" dirty="0" smtClean="0"/>
          </a:p>
          <a:p>
            <a:pPr>
              <a:spcBef>
                <a:spcPts val="0"/>
              </a:spcBef>
            </a:pPr>
            <a:r>
              <a:rPr lang="en-US" sz="3200" dirty="0" smtClean="0"/>
              <a:t> “</a:t>
            </a:r>
            <a:r>
              <a:rPr lang="en-US" sz="3200" dirty="0"/>
              <a:t>Data Visualization and the Online FRED </a:t>
            </a:r>
            <a:r>
              <a:rPr lang="en-US" sz="3200" dirty="0" smtClean="0"/>
              <a:t>Database”</a:t>
            </a:r>
            <a:endParaRPr lang="en-US" sz="3200" dirty="0"/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3000" dirty="0"/>
              <a:t> </a:t>
            </a:r>
            <a:r>
              <a:rPr lang="en-US" sz="2800" i="1" dirty="0"/>
              <a:t>Journal of Economic Education</a:t>
            </a:r>
            <a:r>
              <a:rPr lang="en-US" sz="2800" dirty="0"/>
              <a:t> 46:4, September 2015, 420-429</a:t>
            </a:r>
          </a:p>
          <a:p>
            <a:pPr marL="320040" lvl="1" indent="0">
              <a:spcBef>
                <a:spcPts val="180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71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200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Student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49579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dirty="0"/>
              <a:t> </a:t>
            </a:r>
            <a:r>
              <a:rPr lang="en-US" sz="3200" i="1" dirty="0"/>
              <a:t>“I feel using real data to help support economic theories was extremely useful</a:t>
            </a:r>
            <a:r>
              <a:rPr lang="en-US" sz="3200" i="1" dirty="0" smtClean="0"/>
              <a:t>”</a:t>
            </a:r>
          </a:p>
          <a:p>
            <a:pPr>
              <a:spcBef>
                <a:spcPts val="1200"/>
              </a:spcBef>
            </a:pPr>
            <a:r>
              <a:rPr lang="en-US" sz="3200" i="1" dirty="0" smtClean="0"/>
              <a:t> </a:t>
            </a:r>
            <a:r>
              <a:rPr lang="en-US" sz="3200" i="1" dirty="0"/>
              <a:t>“Learning how to analyze graphs and data and how to properly interpret that data were valuable skills to learn”</a:t>
            </a:r>
            <a:endParaRPr lang="en-US" sz="3200" i="1" dirty="0" smtClean="0"/>
          </a:p>
          <a:p>
            <a:pPr>
              <a:spcBef>
                <a:spcPts val="1200"/>
              </a:spcBef>
            </a:pPr>
            <a:r>
              <a:rPr lang="en-US" sz="3200" dirty="0" smtClean="0"/>
              <a:t> </a:t>
            </a:r>
            <a:r>
              <a:rPr lang="en-US" sz="3200" i="1" dirty="0" smtClean="0"/>
              <a:t>“</a:t>
            </a:r>
            <a:r>
              <a:rPr lang="en-US" sz="3200" i="1" dirty="0"/>
              <a:t>I have a better perspective on actual Economics, I feel better informed</a:t>
            </a:r>
            <a:r>
              <a:rPr lang="en-US" sz="3200" i="1" dirty="0" smtClean="0"/>
              <a:t>”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7952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Instructor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48615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dirty="0" smtClean="0"/>
              <a:t> Student thinking becomes more sophisticated and context-rich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 </a:t>
            </a:r>
            <a:r>
              <a:rPr lang="en-US" sz="3000" dirty="0" smtClean="0"/>
              <a:t>More fluid application of economic theories and concepts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 </a:t>
            </a:r>
            <a:r>
              <a:rPr lang="en-US" sz="3000" dirty="0" smtClean="0"/>
              <a:t>More critical assessment of theories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 </a:t>
            </a:r>
            <a:r>
              <a:rPr lang="en-US" sz="3000" dirty="0" smtClean="0"/>
              <a:t>Topics and research ideas carry on to the capstone course</a:t>
            </a:r>
          </a:p>
        </p:txBody>
      </p:sp>
    </p:spTree>
    <p:extLst>
      <p:ext uri="{BB962C8B-B14F-4D97-AF65-F5344CB8AC3E}">
        <p14:creationId xmlns:p14="http://schemas.microsoft.com/office/powerpoint/2010/main" val="13727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655685"/>
          </a:xfrm>
        </p:spPr>
        <p:txBody>
          <a:bodyPr>
            <a:normAutofit/>
          </a:bodyPr>
          <a:lstStyle/>
          <a:p>
            <a:r>
              <a:rPr lang="en-US" dirty="0" smtClean="0"/>
              <a:t>Thank You.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 descr="IWU-Seal_342-8640_4pw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28" y="4724400"/>
            <a:ext cx="1167972" cy="116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Traditional Pedagogy and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548592"/>
              </p:ext>
            </p:extLst>
          </p:nvPr>
        </p:nvGraphicFramePr>
        <p:xfrm>
          <a:off x="685800" y="1828800"/>
          <a:ext cx="8001000" cy="437597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255292"/>
                <a:gridCol w="3745708"/>
              </a:tblGrid>
              <a:tr h="69941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Theory first; </a:t>
                      </a:r>
                      <a:r>
                        <a:rPr lang="en-US" sz="3200" dirty="0">
                          <a:effectLst/>
                        </a:rPr>
                        <a:t>Data illustrates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1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u="none" dirty="0">
                          <a:effectLst/>
                        </a:rPr>
                        <a:t>Step #1</a:t>
                      </a:r>
                      <a:r>
                        <a:rPr lang="en-US" sz="2400" b="0" dirty="0">
                          <a:effectLst/>
                        </a:rPr>
                        <a:t>: Lecturing on abstract concepts.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Step #2</a:t>
                      </a:r>
                      <a:r>
                        <a:rPr lang="en-US" sz="2400" dirty="0">
                          <a:effectLst/>
                        </a:rPr>
                        <a:t>: Plotting data as illustrations.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41937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Example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41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effectLst/>
                        </a:rPr>
                        <a:t>“Inflation is the percentage growth of the CPI. The CPI is computed by first identifying the basket...”</a:t>
                      </a:r>
                      <a:endParaRPr lang="en-US" sz="24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“This is how the CPI or the inflation rate look like”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The Consumer Price Index</a:t>
            </a:r>
            <a:endParaRPr lang="en-US" dirty="0"/>
          </a:p>
        </p:txBody>
      </p:sp>
      <p:pic>
        <p:nvPicPr>
          <p:cNvPr id="2050" name="Picture 2" descr="https://research.stlouisfed.org/fredgraph.jpg?hires=1&amp;type=image/jpeg&amp;chart_type=line&amp;recession_bars=on&amp;log_scales=&amp;bgcolor=%23e1e9f0&amp;graph_bgcolor=%23ffffff&amp;fo=Open+Sans&amp;ts=12&amp;tts=12&amp;txtcolor=%23444444&amp;show_legend=yes&amp;show_axis_titles=yes&amp;drp=0&amp;cosd=1947-01-01&amp;coed=2015-10-01&amp;height=445&amp;stacking=&amp;range=&amp;mode=fred&amp;id=CPIAUCSL&amp;transformation=lin&amp;nd=&amp;ost=-99999&amp;oet=99999&amp;lsv=&amp;lev=&amp;scale=left&amp;line_color=%234572a7&amp;line_style=solid&amp;lw=2&amp;mark_type=none&amp;mw=2&amp;mma=0&amp;fml=a&amp;fgst=lin&amp;fgsnd=2007-12-01&amp;fq=Monthly&amp;fam=avg&amp;vintage_date=&amp;revision_date=&amp;width=6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71600"/>
            <a:ext cx="8001000" cy="53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A World Awash in Data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1295400"/>
            <a:ext cx="65532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19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Traditional Work with Data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r="75000" b="51567"/>
          <a:stretch/>
        </p:blipFill>
        <p:spPr bwMode="auto">
          <a:xfrm>
            <a:off x="1752600" y="1371600"/>
            <a:ext cx="52578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37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r>
              <a:rPr lang="en-US" dirty="0" smtClean="0"/>
              <a:t>Weak Output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6" b="11787"/>
          <a:stretch/>
        </p:blipFill>
        <p:spPr bwMode="auto">
          <a:xfrm>
            <a:off x="1440611" y="3124200"/>
            <a:ext cx="6477000" cy="35052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7" b="28832"/>
          <a:stretch/>
        </p:blipFill>
        <p:spPr bwMode="auto">
          <a:xfrm>
            <a:off x="1447800" y="1828800"/>
            <a:ext cx="6477000" cy="9906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142910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Description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771900"/>
            <a:ext cx="461665" cy="2209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Activity</a:t>
            </a:r>
          </a:p>
        </p:txBody>
      </p:sp>
    </p:spTree>
    <p:extLst>
      <p:ext uri="{BB962C8B-B14F-4D97-AF65-F5344CB8AC3E}">
        <p14:creationId xmlns:p14="http://schemas.microsoft.com/office/powerpoint/2010/main" val="9595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232</TotalTime>
  <Words>1102</Words>
  <Application>Microsoft Office PowerPoint</Application>
  <PresentationFormat>On-screen Show (4:3)</PresentationFormat>
  <Paragraphs>179</Paragraphs>
  <Slides>35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 New</vt:lpstr>
      <vt:lpstr>Times New Roman</vt:lpstr>
      <vt:lpstr>Wingdings</vt:lpstr>
      <vt:lpstr>Perspective</vt:lpstr>
      <vt:lpstr>Visualizing Data in a Blended Learning Environment Using the Online FRED Database</vt:lpstr>
      <vt:lpstr>Introduction</vt:lpstr>
      <vt:lpstr>Student Learning Goals</vt:lpstr>
      <vt:lpstr>Traditional Pedagogy and Data</vt:lpstr>
      <vt:lpstr>The Consumer Price Index</vt:lpstr>
      <vt:lpstr>A World Awash in Data</vt:lpstr>
      <vt:lpstr>Traditional Work with Data</vt:lpstr>
      <vt:lpstr>Weak Output</vt:lpstr>
      <vt:lpstr>The Activity</vt:lpstr>
      <vt:lpstr>Teaching and Learning with Data</vt:lpstr>
      <vt:lpstr>The Consumer Price Index</vt:lpstr>
      <vt:lpstr>Theoretical Foundation</vt:lpstr>
      <vt:lpstr>The Activity</vt:lpstr>
      <vt:lpstr>Setup – Information Session</vt:lpstr>
      <vt:lpstr>Setup – FRED Database</vt:lpstr>
      <vt:lpstr>Setup – Data Plotting</vt:lpstr>
      <vt:lpstr>Setup – Discussion Questions</vt:lpstr>
      <vt:lpstr>Setup – Class Discussion</vt:lpstr>
      <vt:lpstr>Hands-On Example (I)</vt:lpstr>
      <vt:lpstr>Setup – Theoretical Concept</vt:lpstr>
      <vt:lpstr>Setup – FRED Database</vt:lpstr>
      <vt:lpstr>PowerPoint Presentation</vt:lpstr>
      <vt:lpstr>PowerPoint Presentation</vt:lpstr>
      <vt:lpstr>Setup – Discussion Questions</vt:lpstr>
      <vt:lpstr>Hands-On Example (II)</vt:lpstr>
      <vt:lpstr>Setup – Theoretical Concept</vt:lpstr>
      <vt:lpstr>Setup – FRED Database</vt:lpstr>
      <vt:lpstr>PowerPoint Presentation</vt:lpstr>
      <vt:lpstr>Setup – Discussion Questions</vt:lpstr>
      <vt:lpstr>Additional Pedagogical Resources</vt:lpstr>
      <vt:lpstr>PowerPoint Presentation</vt:lpstr>
      <vt:lpstr>Conclusions</vt:lpstr>
      <vt:lpstr>Student Reflections</vt:lpstr>
      <vt:lpstr>Instructor Reflections</vt:lpstr>
      <vt:lpstr>Thank You. Questions?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Reasoning in Intermediate Macroeconomics</dc:title>
  <dc:creator>Diego Mendez-Carbajo</dc:creator>
  <cp:lastModifiedBy>Diego Mendez</cp:lastModifiedBy>
  <cp:revision>28</cp:revision>
  <cp:lastPrinted>2015-12-09T23:35:29Z</cp:lastPrinted>
  <dcterms:created xsi:type="dcterms:W3CDTF">2013-05-24T19:54:18Z</dcterms:created>
  <dcterms:modified xsi:type="dcterms:W3CDTF">2015-12-10T21:19:45Z</dcterms:modified>
</cp:coreProperties>
</file>