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65" r:id="rId2"/>
    <p:sldId id="364" r:id="rId3"/>
    <p:sldId id="374" r:id="rId4"/>
    <p:sldId id="373" r:id="rId5"/>
    <p:sldId id="394" r:id="rId6"/>
    <p:sldId id="376" r:id="rId7"/>
    <p:sldId id="378" r:id="rId8"/>
    <p:sldId id="291" r:id="rId9"/>
    <p:sldId id="354" r:id="rId10"/>
    <p:sldId id="379" r:id="rId11"/>
    <p:sldId id="312" r:id="rId12"/>
    <p:sldId id="310" r:id="rId13"/>
    <p:sldId id="383" r:id="rId14"/>
    <p:sldId id="381" r:id="rId15"/>
    <p:sldId id="395" r:id="rId16"/>
    <p:sldId id="267" r:id="rId17"/>
    <p:sldId id="356" r:id="rId18"/>
    <p:sldId id="351" r:id="rId19"/>
    <p:sldId id="382" r:id="rId20"/>
    <p:sldId id="345" r:id="rId21"/>
    <p:sldId id="358" r:id="rId22"/>
    <p:sldId id="357" r:id="rId23"/>
    <p:sldId id="346" r:id="rId24"/>
    <p:sldId id="370" r:id="rId25"/>
    <p:sldId id="384" r:id="rId26"/>
    <p:sldId id="385" r:id="rId27"/>
    <p:sldId id="386" r:id="rId28"/>
    <p:sldId id="387" r:id="rId29"/>
    <p:sldId id="388" r:id="rId30"/>
    <p:sldId id="389" r:id="rId31"/>
    <p:sldId id="393" r:id="rId32"/>
    <p:sldId id="390" r:id="rId33"/>
    <p:sldId id="391" r:id="rId34"/>
    <p:sldId id="339" r:id="rId35"/>
  </p:sldIdLst>
  <p:sldSz cx="10080625" cy="756126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laeminck Sven" initials="vl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3F3F"/>
    <a:srgbClr val="FFFFFF"/>
    <a:srgbClr val="CC3333"/>
    <a:srgbClr val="CF5933"/>
    <a:srgbClr val="CC5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2" autoAdjust="0"/>
    <p:restoredTop sz="94572" autoAdjust="0"/>
  </p:normalViewPr>
  <p:slideViewPr>
    <p:cSldViewPr>
      <p:cViewPr>
        <p:scale>
          <a:sx n="80" d="100"/>
          <a:sy n="80" d="100"/>
        </p:scale>
        <p:origin x="-2244" y="-116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62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092" y="0"/>
            <a:ext cx="2946065" cy="4962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7552C-1ACE-4270-BA00-E68CE1AB3161}" type="datetimeFigureOut">
              <a:rPr lang="de-DE" smtClean="0"/>
              <a:t>27.12.2015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60" y="4715194"/>
            <a:ext cx="5439355" cy="44662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750"/>
            <a:ext cx="2946065" cy="4962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092" y="9428750"/>
            <a:ext cx="2946065" cy="4962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3007A-C641-44B4-9324-86B77A1D1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53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3007A-C641-44B4-9324-86B77A1D1EF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84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3007A-C641-44B4-9324-86B77A1D1EF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841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888" algn="l"/>
                <a:tab pos="1447776" algn="l"/>
                <a:tab pos="2171664" algn="l"/>
                <a:tab pos="2895552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888" algn="l"/>
                <a:tab pos="1447776" algn="l"/>
                <a:tab pos="2171664" algn="l"/>
                <a:tab pos="2895552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888" algn="l"/>
                <a:tab pos="1447776" algn="l"/>
                <a:tab pos="2171664" algn="l"/>
                <a:tab pos="2895552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888" algn="l"/>
                <a:tab pos="1447776" algn="l"/>
                <a:tab pos="2171664" algn="l"/>
                <a:tab pos="2895552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888" algn="l"/>
                <a:tab pos="1447776" algn="l"/>
                <a:tab pos="2171664" algn="l"/>
                <a:tab pos="2895552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559" indent="-228596" defTabSz="44925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88" algn="l"/>
                <a:tab pos="1447776" algn="l"/>
                <a:tab pos="2171664" algn="l"/>
                <a:tab pos="2895552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750" indent="-228596" defTabSz="44925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88" algn="l"/>
                <a:tab pos="1447776" algn="l"/>
                <a:tab pos="2171664" algn="l"/>
                <a:tab pos="2895552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8943" indent="-228596" defTabSz="44925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88" algn="l"/>
                <a:tab pos="1447776" algn="l"/>
                <a:tab pos="2171664" algn="l"/>
                <a:tab pos="2895552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136" indent="-228596" defTabSz="44925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88" algn="l"/>
                <a:tab pos="1447776" algn="l"/>
                <a:tab pos="2171664" algn="l"/>
                <a:tab pos="2895552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B8E838A-2B6D-40BC-B362-F7C5BF936BFD}" type="slidenum">
              <a:rPr lang="de-DE" altLang="de-DE" sz="120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</a:t>
            </a:fld>
            <a:endParaRPr lang="de-DE" altLang="de-DE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6175" cy="3719512"/>
          </a:xfrm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6" y="4714655"/>
            <a:ext cx="5438748" cy="446675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de-DE" smtClean="0"/>
              <a:t>The paper argues that when "gross external debt reaches 60 percent of GDP", a country's annual growth declines by two percent, and "for levels of external debt in excess of 90 percent" GDP growth was "roughly cut in half."</a:t>
            </a:r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3007A-C641-44B4-9324-86B77A1D1EF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068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3007A-C641-44B4-9324-86B77A1D1EF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84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3007A-C641-44B4-9324-86B77A1D1EF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841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3007A-C641-44B4-9324-86B77A1D1EF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841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3007A-C641-44B4-9324-86B77A1D1EFB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84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intergr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87338"/>
            <a:ext cx="9528175" cy="596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logo_RatSW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28" y="6756449"/>
            <a:ext cx="1457648" cy="2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edawax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6229350"/>
            <a:ext cx="27352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044575"/>
            <a:ext cx="8569325" cy="162083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838450"/>
            <a:ext cx="7056438" cy="1931988"/>
          </a:xfrm>
        </p:spPr>
        <p:txBody>
          <a:bodyPr/>
          <a:lstStyle>
            <a:lvl1pPr marL="0" indent="0">
              <a:lnSpc>
                <a:spcPct val="120000"/>
              </a:lnSpc>
              <a:buFont typeface="ZBW Binary" pitchFamily="50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8" name="Picture 8" descr="http://www.edawax.de/wp-content/uploads/2014/06/diw_soep_logo_sw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60" y="6750569"/>
            <a:ext cx="1571564" cy="25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edawax.de/wp-content/uploads/2014/06/200_Logo_selbau_MPI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46" y="6722226"/>
            <a:ext cx="1544886" cy="3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ZBW_Logo_Querformat_deutsch_englisch_mini_R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68" y="6762750"/>
            <a:ext cx="2448272" cy="2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704" y="5801977"/>
            <a:ext cx="120173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2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18" descr="logo_RatSW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28" y="6756449"/>
            <a:ext cx="1457648" cy="2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edawax.de/wp-content/uploads/2014/06/diw_soep_logo_sw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60" y="6750569"/>
            <a:ext cx="1571564" cy="25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edawax.de/wp-content/uploads/2014/06/200_Logo_selbau_MPI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46" y="6722226"/>
            <a:ext cx="1544886" cy="3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ZBW_Logo_Querformat_deutsch_englisch_mini_RZ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68" y="6762750"/>
            <a:ext cx="2448272" cy="2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05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10438" y="576263"/>
            <a:ext cx="2266950" cy="55086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825" y="576263"/>
            <a:ext cx="6653213" cy="55086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18" descr="logo_RatSW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28" y="6756449"/>
            <a:ext cx="1457648" cy="2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edawax.de/wp-content/uploads/2014/06/diw_soep_logo_sw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60" y="6750569"/>
            <a:ext cx="1571564" cy="25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edawax.de/wp-content/uploads/2014/06/200_Logo_selbau_MPI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46" y="6722226"/>
            <a:ext cx="1544886" cy="3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ZBW_Logo_Querformat_deutsch_englisch_mini_RZ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68" y="6762750"/>
            <a:ext cx="2448272" cy="2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18" descr="logo_RatSW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28" y="6756449"/>
            <a:ext cx="1457648" cy="2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edawax.de/wp-content/uploads/2014/06/diw_soep_logo_sw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60" y="6750569"/>
            <a:ext cx="1571564" cy="25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edawax.de/wp-content/uploads/2014/06/200_Logo_selbau_MPI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46" y="6722226"/>
            <a:ext cx="1544886" cy="3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ZBW_Logo_Querformat_deutsch_englisch_mini_RZ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68" y="6762750"/>
            <a:ext cx="2448272" cy="2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784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7" name="Picture 18" descr="logo_RatSW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28" y="6756449"/>
            <a:ext cx="1457648" cy="2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edawax.de/wp-content/uploads/2014/06/diw_soep_logo_sw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60" y="6750569"/>
            <a:ext cx="1571564" cy="25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edawax.de/wp-content/uploads/2014/06/200_Logo_selbau_MPI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46" y="6722226"/>
            <a:ext cx="1544886" cy="3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ZBW_Logo_Querformat_deutsch_englisch_mini_RZ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68" y="6762750"/>
            <a:ext cx="2448272" cy="2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5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825" y="1908175"/>
            <a:ext cx="4459288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1908175"/>
            <a:ext cx="4460875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8" name="Picture 18" descr="logo_RatSW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28" y="6756449"/>
            <a:ext cx="1457648" cy="2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edawax.de/wp-content/uploads/2014/06/diw_soep_logo_sw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60" y="6750569"/>
            <a:ext cx="1571564" cy="25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edawax.de/wp-content/uploads/2014/06/200_Logo_selbau_MPI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46" y="6722226"/>
            <a:ext cx="1544886" cy="3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ZBW_Logo_Querformat_deutsch_englisch_mini_RZ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68" y="6762750"/>
            <a:ext cx="2448272" cy="2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34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10" name="Picture 18" descr="logo_RatSW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28" y="6756449"/>
            <a:ext cx="1457648" cy="2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ttp://www.edawax.de/wp-content/uploads/2014/06/diw_soep_logo_sw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60" y="6750569"/>
            <a:ext cx="1571564" cy="25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edawax.de/wp-content/uploads/2014/06/200_Logo_selbau_MPI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46" y="6722226"/>
            <a:ext cx="1544886" cy="3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ZBW_Logo_Querformat_deutsch_englisch_mini_RZ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68" y="6762750"/>
            <a:ext cx="2448272" cy="2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10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pic>
        <p:nvPicPr>
          <p:cNvPr id="6" name="Picture 18" descr="logo_RatSW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28" y="6767182"/>
            <a:ext cx="1457648" cy="2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www.edawax.de/wp-content/uploads/2014/06/diw_soep_logo_sw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60" y="6761302"/>
            <a:ext cx="1571564" cy="25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edawax.de/wp-content/uploads/2014/06/200_Logo_selbau_MPI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46" y="6732959"/>
            <a:ext cx="1544886" cy="3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ZBW_Logo_Querformat_deutsch_englisch_mini_RZ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68" y="6773483"/>
            <a:ext cx="2448272" cy="2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5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logo_RatSW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28" y="6756449"/>
            <a:ext cx="1457648" cy="2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www.edawax.de/wp-content/uploads/2014/06/diw_soep_logo_sw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60" y="6750569"/>
            <a:ext cx="1571564" cy="25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edawax.de/wp-content/uploads/2014/06/200_Logo_selbau_MPI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46" y="6722226"/>
            <a:ext cx="1544886" cy="3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ZBW_Logo_Querformat_deutsch_englisch_mini_RZ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68" y="6762750"/>
            <a:ext cx="2448272" cy="2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17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Picture 18" descr="logo_RatSW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28" y="6756449"/>
            <a:ext cx="1457648" cy="2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edawax.de/wp-content/uploads/2014/06/diw_soep_logo_sw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60" y="6750569"/>
            <a:ext cx="1571564" cy="25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edawax.de/wp-content/uploads/2014/06/200_Logo_selbau_MPI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46" y="6722226"/>
            <a:ext cx="1544886" cy="3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ZBW_Logo_Querformat_deutsch_englisch_mini_RZ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68" y="6762750"/>
            <a:ext cx="2448272" cy="2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83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Picture 18" descr="logo_RatSW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28" y="6756449"/>
            <a:ext cx="1457648" cy="2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edawax.de/wp-content/uploads/2014/06/diw_soep_logo_sw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60" y="6750569"/>
            <a:ext cx="1571564" cy="25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edawax.de/wp-content/uploads/2014/06/200_Logo_selbau_MPI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46" y="6722226"/>
            <a:ext cx="1544886" cy="3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ZBW_Logo_Querformat_deutsch_englisch_mini_RZ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68" y="6762750"/>
            <a:ext cx="2448272" cy="2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4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576263"/>
            <a:ext cx="907256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3" tIns="50402" rIns="100803" bIns="504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908175"/>
            <a:ext cx="9072563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3" tIns="50402" rIns="100803" bIns="504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8" name="Picture 8" descr="edawax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29350"/>
            <a:ext cx="27352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6"/>
          <p:cNvSpPr>
            <a:spLocks noChangeShapeType="1"/>
          </p:cNvSpPr>
          <p:nvPr/>
        </p:nvSpPr>
        <p:spPr bwMode="auto">
          <a:xfrm>
            <a:off x="623888" y="6300788"/>
            <a:ext cx="894873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defTabSz="1008063" rtl="0" eaLnBrk="1" fontAlgn="base" hangingPunct="1">
        <a:spcBef>
          <a:spcPct val="0"/>
        </a:spcBef>
        <a:spcAft>
          <a:spcPct val="0"/>
        </a:spcAft>
        <a:defRPr sz="3200">
          <a:solidFill>
            <a:srgbClr val="CC3333"/>
          </a:solidFill>
          <a:latin typeface="+mj-lt"/>
          <a:ea typeface="+mj-ea"/>
          <a:cs typeface="+mj-cs"/>
        </a:defRPr>
      </a:lvl1pPr>
      <a:lvl2pPr algn="l" defTabSz="1008063" rtl="0" eaLnBrk="1" fontAlgn="base" hangingPunct="1">
        <a:spcBef>
          <a:spcPct val="0"/>
        </a:spcBef>
        <a:spcAft>
          <a:spcPct val="0"/>
        </a:spcAft>
        <a:defRPr sz="3200">
          <a:solidFill>
            <a:srgbClr val="CC3333"/>
          </a:solidFill>
          <a:latin typeface="PF BeauSans Pro SemiBold" pitchFamily="50" charset="0"/>
          <a:cs typeface="Arial" charset="0"/>
        </a:defRPr>
      </a:lvl2pPr>
      <a:lvl3pPr algn="l" defTabSz="1008063" rtl="0" eaLnBrk="1" fontAlgn="base" hangingPunct="1">
        <a:spcBef>
          <a:spcPct val="0"/>
        </a:spcBef>
        <a:spcAft>
          <a:spcPct val="0"/>
        </a:spcAft>
        <a:defRPr sz="3200">
          <a:solidFill>
            <a:srgbClr val="CC3333"/>
          </a:solidFill>
          <a:latin typeface="PF BeauSans Pro SemiBold" pitchFamily="50" charset="0"/>
          <a:cs typeface="Arial" charset="0"/>
        </a:defRPr>
      </a:lvl3pPr>
      <a:lvl4pPr algn="l" defTabSz="1008063" rtl="0" eaLnBrk="1" fontAlgn="base" hangingPunct="1">
        <a:spcBef>
          <a:spcPct val="0"/>
        </a:spcBef>
        <a:spcAft>
          <a:spcPct val="0"/>
        </a:spcAft>
        <a:defRPr sz="3200">
          <a:solidFill>
            <a:srgbClr val="CC3333"/>
          </a:solidFill>
          <a:latin typeface="PF BeauSans Pro SemiBold" pitchFamily="50" charset="0"/>
          <a:cs typeface="Arial" charset="0"/>
        </a:defRPr>
      </a:lvl4pPr>
      <a:lvl5pPr algn="l" defTabSz="1008063" rtl="0" eaLnBrk="1" fontAlgn="base" hangingPunct="1">
        <a:spcBef>
          <a:spcPct val="0"/>
        </a:spcBef>
        <a:spcAft>
          <a:spcPct val="0"/>
        </a:spcAft>
        <a:defRPr sz="3200">
          <a:solidFill>
            <a:srgbClr val="CC3333"/>
          </a:solidFill>
          <a:latin typeface="PF BeauSans Pro SemiBold" pitchFamily="50" charset="0"/>
          <a:cs typeface="Arial" charset="0"/>
        </a:defRPr>
      </a:lvl5pPr>
      <a:lvl6pPr marL="457200" algn="l" defTabSz="1008063" rtl="0" eaLnBrk="1" fontAlgn="base" hangingPunct="1">
        <a:spcBef>
          <a:spcPct val="0"/>
        </a:spcBef>
        <a:spcAft>
          <a:spcPct val="0"/>
        </a:spcAft>
        <a:defRPr sz="3200">
          <a:solidFill>
            <a:srgbClr val="CC3333"/>
          </a:solidFill>
          <a:latin typeface="PF BeauSans Pro SemiBold" pitchFamily="50" charset="0"/>
          <a:cs typeface="Arial" charset="0"/>
        </a:defRPr>
      </a:lvl6pPr>
      <a:lvl7pPr marL="914400" algn="l" defTabSz="1008063" rtl="0" eaLnBrk="1" fontAlgn="base" hangingPunct="1">
        <a:spcBef>
          <a:spcPct val="0"/>
        </a:spcBef>
        <a:spcAft>
          <a:spcPct val="0"/>
        </a:spcAft>
        <a:defRPr sz="3200">
          <a:solidFill>
            <a:srgbClr val="CC3333"/>
          </a:solidFill>
          <a:latin typeface="PF BeauSans Pro SemiBold" pitchFamily="50" charset="0"/>
          <a:cs typeface="Arial" charset="0"/>
        </a:defRPr>
      </a:lvl7pPr>
      <a:lvl8pPr marL="1371600" algn="l" defTabSz="1008063" rtl="0" eaLnBrk="1" fontAlgn="base" hangingPunct="1">
        <a:spcBef>
          <a:spcPct val="0"/>
        </a:spcBef>
        <a:spcAft>
          <a:spcPct val="0"/>
        </a:spcAft>
        <a:defRPr sz="3200">
          <a:solidFill>
            <a:srgbClr val="CC3333"/>
          </a:solidFill>
          <a:latin typeface="PF BeauSans Pro SemiBold" pitchFamily="50" charset="0"/>
          <a:cs typeface="Arial" charset="0"/>
        </a:defRPr>
      </a:lvl8pPr>
      <a:lvl9pPr marL="1828800" algn="l" defTabSz="1008063" rtl="0" eaLnBrk="1" fontAlgn="base" hangingPunct="1">
        <a:spcBef>
          <a:spcPct val="0"/>
        </a:spcBef>
        <a:spcAft>
          <a:spcPct val="0"/>
        </a:spcAft>
        <a:defRPr sz="3200">
          <a:solidFill>
            <a:srgbClr val="CC3333"/>
          </a:solidFill>
          <a:latin typeface="PF BeauSans Pro SemiBold" pitchFamily="50" charset="0"/>
          <a:cs typeface="Arial" charset="0"/>
        </a:defRPr>
      </a:lvl9pPr>
    </p:titleStyle>
    <p:bodyStyle>
      <a:lvl1pPr marL="377825" indent="-377825" algn="l" defTabSz="1008063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Font typeface="ZBW Binary"/>
        <a:buChar char="&gt;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260475" indent="-252413" algn="l" defTabSz="1008063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63713" indent="-252413" algn="l" defTabSz="1008063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68538" indent="-252413" algn="l" defTabSz="10080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725738" indent="-252413" algn="l" defTabSz="10080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182938" indent="-252413" algn="l" defTabSz="10080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640138" indent="-252413" algn="l" defTabSz="10080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097338" indent="-252413" algn="l" defTabSz="100806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flickr.com/photos/88617187@N00/4763383357/in/photolist-8fVzVg-8fVF12-8fVGJ6-8fVAfP-8fYWoE-8fYTA9-8fVwD6-8fYPPN-8fYYP9-8fYUWA-8fYPdj-8fVuYi-8fVGkF-8fVCYp-8fYSbU-8fVCua-8fVxqc-8fYMjE-8fVz3D-8fVBcg-8fYNnL-8fVDXa-8fYVU7-8fVFu6-8fVHtB-8fYZUm-oppAN-8fYQMy-8fVyNv-c4L8Sh-c4L8Vd-c4L8Jw-c4L8PU-beqs1M-beqrST-5CTUXM-bPuEzH-dPfLPk-dPmsZC-dPfR66-8kBvmR-4Pdy56-4PdygH-52LCQS-52GwgR-52GwZP-52LDd5-4PkKjN-4KDeAW-52GxZB-4KDc8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secure.flickr.com/photos/worldeconomicforum/5392272899/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396255"/>
            <a:ext cx="8569325" cy="1620838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en-US" dirty="0" smtClean="0"/>
              <a:t>Data </a:t>
            </a:r>
            <a:r>
              <a:rPr lang="en-US" dirty="0"/>
              <a:t>policies and data archives as prerequisites of reproducible economic </a:t>
            </a:r>
            <a:r>
              <a:rPr lang="en-US" dirty="0" smtClean="0"/>
              <a:t>research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GB" altLang="de-DE" sz="2800" dirty="0"/>
              <a:t>Gert G. Wagner (DIW |  SOEP)  and Sven </a:t>
            </a:r>
            <a:r>
              <a:rPr lang="en-GB" altLang="de-DE" sz="2800" dirty="0" err="1"/>
              <a:t>Vlaeminck</a:t>
            </a:r>
            <a:r>
              <a:rPr lang="en-GB" altLang="de-DE" sz="2800" dirty="0"/>
              <a:t>  (ZBW) </a:t>
            </a:r>
            <a:br>
              <a:rPr lang="en-GB" altLang="de-DE" sz="2800" dirty="0"/>
            </a:br>
            <a:endParaRPr lang="de-DE" altLang="de-DE" sz="2800" dirty="0" smtClean="0"/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643433" y="5105297"/>
            <a:ext cx="941984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08063" eaLnBrk="0" hangingPunct="0">
              <a:spcBef>
                <a:spcPct val="20000"/>
              </a:spcBef>
              <a:buClr>
                <a:srgbClr val="CC3333"/>
              </a:buClr>
              <a:buFont typeface="ZBW Binary" pitchFamily="50" charset="0"/>
              <a:buChar char="&gt;"/>
              <a:defRPr sz="2600">
                <a:solidFill>
                  <a:schemeClr val="tx1"/>
                </a:solidFill>
                <a:latin typeface="PF BeauSans Pro Thin" pitchFamily="50" charset="0"/>
                <a:cs typeface="Arial" charset="0"/>
              </a:defRPr>
            </a:lvl1pPr>
            <a:lvl2pPr marL="819150" indent="-315913" defTabSz="10080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PF BeauSans Pro Thin" pitchFamily="50" charset="0"/>
                <a:cs typeface="Arial" charset="0"/>
              </a:defRPr>
            </a:lvl2pPr>
            <a:lvl3pPr marL="1260475" indent="-252413" defTabSz="1008063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PF BeauSans Pro Thin" pitchFamily="50" charset="0"/>
                <a:cs typeface="Arial" charset="0"/>
              </a:defRPr>
            </a:lvl3pPr>
            <a:lvl4pPr marL="1763713" indent="-252413" defTabSz="100806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PF BeauSans Pro Thin" pitchFamily="50" charset="0"/>
                <a:cs typeface="Arial" charset="0"/>
              </a:defRPr>
            </a:lvl4pPr>
            <a:lvl5pPr marL="2268538" indent="-252413" defTabSz="1008063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PF BeauSans Pro Thin" pitchFamily="50" charset="0"/>
                <a:cs typeface="Arial" charset="0"/>
              </a:defRPr>
            </a:lvl5pPr>
            <a:lvl6pPr marL="27257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PF BeauSans Pro Thin" pitchFamily="50" charset="0"/>
                <a:cs typeface="Arial" charset="0"/>
              </a:defRPr>
            </a:lvl6pPr>
            <a:lvl7pPr marL="31829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PF BeauSans Pro Thin" pitchFamily="50" charset="0"/>
                <a:cs typeface="Arial" charset="0"/>
              </a:defRPr>
            </a:lvl7pPr>
            <a:lvl8pPr marL="36401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PF BeauSans Pro Thin" pitchFamily="50" charset="0"/>
                <a:cs typeface="Arial" charset="0"/>
              </a:defRPr>
            </a:lvl8pPr>
            <a:lvl9pPr marL="40973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PF BeauSans Pro Thin" pitchFamily="50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GB" alt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4</a:t>
            </a:r>
            <a:r>
              <a:rPr lang="en-GB" alt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alt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Annual Meeting of the American Economic Association </a:t>
            </a:r>
            <a:endParaRPr lang="en-GB" altLang="de-DE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GB" alt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alt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Francisco | </a:t>
            </a:r>
            <a:r>
              <a:rPr lang="en-GB" alt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(German Science Foundation)</a:t>
            </a:r>
            <a:endParaRPr lang="de-DE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279003" y="5786675"/>
            <a:ext cx="728861" cy="442228"/>
            <a:chOff x="279003" y="5786675"/>
            <a:chExt cx="728861" cy="44222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49"/>
            <a:stretch/>
          </p:blipFill>
          <p:spPr bwMode="auto">
            <a:xfrm>
              <a:off x="287784" y="5979226"/>
              <a:ext cx="648072" cy="24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hteck 1"/>
            <p:cNvSpPr/>
            <p:nvPr/>
          </p:nvSpPr>
          <p:spPr bwMode="auto">
            <a:xfrm>
              <a:off x="279003" y="5786675"/>
              <a:ext cx="728861" cy="14972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Funded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3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1292225"/>
            <a:ext cx="8569325" cy="1620838"/>
          </a:xfrm>
        </p:spPr>
        <p:txBody>
          <a:bodyPr/>
          <a:lstStyle/>
          <a:p>
            <a:r>
              <a:rPr lang="de-DE" altLang="de-DE" smtClean="0"/>
              <a:t>2. </a:t>
            </a:r>
            <a:r>
              <a:rPr lang="de-DE" smtClean="0"/>
              <a:t>The Study</a:t>
            </a:r>
            <a:r>
              <a:rPr lang="de-DE"/>
              <a:t/>
            </a:r>
            <a:br>
              <a:rPr lang="de-DE"/>
            </a:br>
            <a:endParaRPr lang="de-DE" altLang="de-DE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073400"/>
            <a:ext cx="8388350" cy="1931988"/>
          </a:xfrm>
        </p:spPr>
        <p:txBody>
          <a:bodyPr/>
          <a:lstStyle/>
          <a:p>
            <a:r>
              <a:rPr lang="de-DE" altLang="de-DE"/>
              <a:t>&gt; 2.1 Approach &amp; methodology</a:t>
            </a:r>
          </a:p>
          <a:p>
            <a:r>
              <a:rPr lang="de-DE" altLang="de-DE" smtClean="0">
                <a:solidFill>
                  <a:schemeClr val="tx1"/>
                </a:solidFill>
              </a:rPr>
              <a:t>&gt; 2.2 Some characteristics of our research sample  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279003" y="5786675"/>
            <a:ext cx="728861" cy="442228"/>
            <a:chOff x="279003" y="5786675"/>
            <a:chExt cx="728861" cy="44222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49"/>
            <a:stretch/>
          </p:blipFill>
          <p:spPr bwMode="auto">
            <a:xfrm>
              <a:off x="287784" y="5979226"/>
              <a:ext cx="648072" cy="24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eck 5"/>
            <p:cNvSpPr/>
            <p:nvPr/>
          </p:nvSpPr>
          <p:spPr bwMode="auto">
            <a:xfrm>
              <a:off x="279003" y="5786675"/>
              <a:ext cx="728861" cy="14972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Funded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35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Primary </a:t>
            </a:r>
            <a:r>
              <a:rPr lang="de-DE" dirty="0" err="1" smtClean="0"/>
              <a:t>subject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r>
              <a:rPr lang="de-DE" dirty="0" smtClean="0"/>
              <a:t> </a:t>
            </a:r>
            <a:r>
              <a:rPr lang="de-DE" sz="2000" dirty="0" smtClean="0"/>
              <a:t>(n=346)</a:t>
            </a:r>
            <a:endParaRPr lang="de-D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5" y="1548382"/>
            <a:ext cx="9224661" cy="590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4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Publishers in sample (n=346)</a:t>
            </a:r>
            <a:endParaRPr lang="de-DE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3"/>
          <a:stretch/>
        </p:blipFill>
        <p:spPr bwMode="auto">
          <a:xfrm>
            <a:off x="364859" y="1804379"/>
            <a:ext cx="9571997" cy="543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3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Distribution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sample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rating</a:t>
            </a:r>
            <a:r>
              <a:rPr lang="de-DE" dirty="0" smtClean="0"/>
              <a:t> in </a:t>
            </a:r>
            <a:r>
              <a:rPr lang="de-DE" dirty="0" err="1" smtClean="0"/>
              <a:t>Germany‘s</a:t>
            </a:r>
            <a:r>
              <a:rPr lang="de-DE" dirty="0" smtClean="0"/>
              <a:t> „Handelsblatt </a:t>
            </a:r>
            <a:r>
              <a:rPr lang="de-DE" dirty="0" smtClean="0"/>
              <a:t>R</a:t>
            </a:r>
            <a:r>
              <a:rPr lang="de-DE" dirty="0" smtClean="0"/>
              <a:t>anking“ </a:t>
            </a:r>
            <a:r>
              <a:rPr lang="de-DE" dirty="0" smtClean="0"/>
              <a:t>2012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6"/>
          <a:stretch/>
        </p:blipFill>
        <p:spPr>
          <a:xfrm>
            <a:off x="503808" y="1715719"/>
            <a:ext cx="7848872" cy="454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5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1292225"/>
            <a:ext cx="8569325" cy="1620838"/>
          </a:xfrm>
        </p:spPr>
        <p:txBody>
          <a:bodyPr/>
          <a:lstStyle/>
          <a:p>
            <a:r>
              <a:rPr lang="de-DE" altLang="de-DE" smtClean="0"/>
              <a:t>3. </a:t>
            </a:r>
            <a:r>
              <a:rPr lang="de-DE" smtClean="0"/>
              <a:t>Some results of our study</a:t>
            </a:r>
            <a:endParaRPr lang="de-DE" altLang="de-DE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073400"/>
            <a:ext cx="8388350" cy="1931988"/>
          </a:xfrm>
        </p:spPr>
        <p:txBody>
          <a:bodyPr/>
          <a:lstStyle/>
          <a:p>
            <a:r>
              <a:rPr lang="de-DE" altLang="de-DE" smtClean="0">
                <a:solidFill>
                  <a:schemeClr val="accent4"/>
                </a:solidFill>
              </a:rPr>
              <a:t>&gt; 3.1 The number of journals equipped with data policies</a:t>
            </a:r>
          </a:p>
          <a:p>
            <a:r>
              <a:rPr lang="de-DE" altLang="de-DE" smtClean="0"/>
              <a:t>&gt; 3.2 Specifications of journal‘s data policies</a:t>
            </a:r>
            <a:endParaRPr lang="de-DE" altLang="de-DE"/>
          </a:p>
        </p:txBody>
      </p:sp>
      <p:grpSp>
        <p:nvGrpSpPr>
          <p:cNvPr id="4" name="Gruppieren 3"/>
          <p:cNvGrpSpPr/>
          <p:nvPr/>
        </p:nvGrpSpPr>
        <p:grpSpPr>
          <a:xfrm>
            <a:off x="279003" y="5786675"/>
            <a:ext cx="728861" cy="442228"/>
            <a:chOff x="279003" y="5786675"/>
            <a:chExt cx="728861" cy="44222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49"/>
            <a:stretch/>
          </p:blipFill>
          <p:spPr bwMode="auto">
            <a:xfrm>
              <a:off x="287784" y="5979226"/>
              <a:ext cx="648072" cy="24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eck 5"/>
            <p:cNvSpPr/>
            <p:nvPr/>
          </p:nvSpPr>
          <p:spPr bwMode="auto">
            <a:xfrm>
              <a:off x="279003" y="5786675"/>
              <a:ext cx="728861" cy="14972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Funded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28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</a:t>
            </a:r>
            <a:r>
              <a:rPr lang="de-DE" dirty="0" smtClean="0"/>
              <a:t>ote </a:t>
            </a:r>
            <a:r>
              <a:rPr lang="de-DE" dirty="0" err="1" smtClean="0"/>
              <a:t>please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825" y="1476375"/>
            <a:ext cx="9072563" cy="453650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Data Availability Policy                 (DAP)</a:t>
            </a:r>
          </a:p>
          <a:p>
            <a:endParaRPr lang="en-US" dirty="0" smtClean="0"/>
          </a:p>
          <a:p>
            <a:r>
              <a:rPr lang="en-US" dirty="0" smtClean="0"/>
              <a:t>Author Responsibility “Policy”       (ARP)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Data Policies im </a:t>
            </a:r>
            <a:r>
              <a:rPr lang="de-DE" altLang="de-DE"/>
              <a:t>S</a:t>
            </a:r>
            <a:r>
              <a:rPr lang="de-DE" altLang="de-DE" smtClean="0"/>
              <a:t>ample: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1470451"/>
            <a:ext cx="8856984" cy="591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smtClean="0"/>
              <a:t>Economics &amp; Business studies: Strong differences</a:t>
            </a:r>
            <a:endParaRPr lang="de-DE" sz="28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1620391"/>
            <a:ext cx="889051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2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Data policies and journals‘ rankings</a:t>
            </a: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5" y="1729958"/>
            <a:ext cx="9801421" cy="550705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 bwMode="auto">
          <a:xfrm>
            <a:off x="2952080" y="7165007"/>
            <a:ext cx="3096344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1292225"/>
            <a:ext cx="8569325" cy="1620838"/>
          </a:xfrm>
        </p:spPr>
        <p:txBody>
          <a:bodyPr/>
          <a:lstStyle/>
          <a:p>
            <a:r>
              <a:rPr lang="de-DE" altLang="de-DE" smtClean="0"/>
              <a:t>3. </a:t>
            </a:r>
            <a:r>
              <a:rPr lang="de-DE" smtClean="0"/>
              <a:t>Some results of our study</a:t>
            </a:r>
            <a:endParaRPr lang="de-DE" altLang="de-DE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073400"/>
            <a:ext cx="8388350" cy="1931988"/>
          </a:xfrm>
        </p:spPr>
        <p:txBody>
          <a:bodyPr/>
          <a:lstStyle/>
          <a:p>
            <a:r>
              <a:rPr lang="de-DE" altLang="de-DE" smtClean="0"/>
              <a:t>&gt; 3.1 The amount of journals equipped with data policies</a:t>
            </a:r>
          </a:p>
          <a:p>
            <a:r>
              <a:rPr lang="de-DE" altLang="de-DE" smtClean="0">
                <a:solidFill>
                  <a:schemeClr val="accent4"/>
                </a:solidFill>
              </a:rPr>
              <a:t>&gt; 3.2 Some specifications of journal‘s data policies</a:t>
            </a:r>
            <a:endParaRPr lang="de-DE" altLang="de-DE">
              <a:solidFill>
                <a:schemeClr val="accent4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279003" y="5786675"/>
            <a:ext cx="728861" cy="442228"/>
            <a:chOff x="279003" y="5786675"/>
            <a:chExt cx="728861" cy="44222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49"/>
            <a:stretch/>
          </p:blipFill>
          <p:spPr bwMode="auto">
            <a:xfrm>
              <a:off x="287784" y="5979226"/>
              <a:ext cx="648072" cy="24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eck 5"/>
            <p:cNvSpPr/>
            <p:nvPr/>
          </p:nvSpPr>
          <p:spPr bwMode="auto">
            <a:xfrm>
              <a:off x="279003" y="5786675"/>
              <a:ext cx="728861" cy="14972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Funded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82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Table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1. </a:t>
            </a:r>
            <a:r>
              <a:rPr lang="de-DE" dirty="0" err="1" smtClean="0"/>
              <a:t>Introduction</a:t>
            </a:r>
            <a:r>
              <a:rPr lang="de-DE" dirty="0" smtClean="0"/>
              <a:t> &amp; </a:t>
            </a:r>
            <a:r>
              <a:rPr lang="de-DE" dirty="0" err="1" smtClean="0"/>
              <a:t>motivation</a:t>
            </a:r>
            <a:endParaRPr lang="de-DE" dirty="0" smtClean="0"/>
          </a:p>
          <a:p>
            <a:r>
              <a:rPr lang="de-DE" dirty="0" smtClean="0"/>
              <a:t>2. The </a:t>
            </a:r>
            <a:r>
              <a:rPr lang="de-DE" dirty="0" err="1" smtClean="0"/>
              <a:t>study</a:t>
            </a:r>
            <a:endParaRPr lang="de-DE" dirty="0" smtClean="0"/>
          </a:p>
          <a:p>
            <a:pPr lvl="1"/>
            <a:r>
              <a:rPr lang="de-DE" sz="2400" dirty="0" smtClean="0">
                <a:ea typeface="+mn-ea"/>
              </a:rPr>
              <a:t>2.1 Approach </a:t>
            </a:r>
            <a:r>
              <a:rPr lang="de-DE" sz="2400" dirty="0" err="1">
                <a:ea typeface="+mn-ea"/>
              </a:rPr>
              <a:t>and</a:t>
            </a:r>
            <a:r>
              <a:rPr lang="de-DE" sz="2400" dirty="0">
                <a:ea typeface="+mn-ea"/>
              </a:rPr>
              <a:t> </a:t>
            </a:r>
            <a:r>
              <a:rPr lang="de-DE" sz="2400" dirty="0" err="1">
                <a:ea typeface="+mn-ea"/>
              </a:rPr>
              <a:t>methodology</a:t>
            </a:r>
            <a:endParaRPr lang="de-DE" sz="2400" dirty="0">
              <a:ea typeface="+mn-ea"/>
            </a:endParaRPr>
          </a:p>
          <a:p>
            <a:pPr lvl="1"/>
            <a:r>
              <a:rPr lang="de-DE" sz="2400" dirty="0" smtClean="0">
                <a:ea typeface="+mn-ea"/>
              </a:rPr>
              <a:t>2.2 </a:t>
            </a:r>
            <a:r>
              <a:rPr lang="de-DE" sz="2400" dirty="0" err="1" smtClean="0">
                <a:ea typeface="+mn-ea"/>
              </a:rPr>
              <a:t>C</a:t>
            </a:r>
            <a:r>
              <a:rPr lang="de-DE" altLang="de-DE" sz="2400" dirty="0" err="1" smtClean="0"/>
              <a:t>haracteristics</a:t>
            </a:r>
            <a:r>
              <a:rPr lang="de-DE" altLang="de-DE" sz="2400" dirty="0" smtClean="0"/>
              <a:t> </a:t>
            </a:r>
            <a:r>
              <a:rPr lang="de-DE" altLang="de-DE" sz="2400" dirty="0" err="1"/>
              <a:t>of</a:t>
            </a:r>
            <a:r>
              <a:rPr lang="de-DE" altLang="de-DE" sz="2400" dirty="0"/>
              <a:t> </a:t>
            </a:r>
            <a:r>
              <a:rPr lang="de-DE" altLang="de-DE" sz="2400" dirty="0" err="1"/>
              <a:t>our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research</a:t>
            </a:r>
            <a:r>
              <a:rPr lang="de-DE" altLang="de-DE" sz="2400" dirty="0"/>
              <a:t> sample </a:t>
            </a:r>
          </a:p>
          <a:p>
            <a:r>
              <a:rPr lang="de-DE" dirty="0"/>
              <a:t>3. </a:t>
            </a:r>
            <a:r>
              <a:rPr lang="de-DE" dirty="0" err="1" smtClean="0"/>
              <a:t>Empirical</a:t>
            </a:r>
            <a:r>
              <a:rPr lang="de-DE" dirty="0" smtClean="0"/>
              <a:t> </a:t>
            </a:r>
            <a:r>
              <a:rPr lang="de-DE" smtClean="0"/>
              <a:t>results</a:t>
            </a:r>
            <a:endParaRPr lang="de-DE" dirty="0" smtClean="0"/>
          </a:p>
          <a:p>
            <a:pPr lvl="1"/>
            <a:r>
              <a:rPr lang="de-DE" altLang="de-DE" sz="2400" dirty="0" smtClean="0">
                <a:ea typeface="+mn-ea"/>
              </a:rPr>
              <a:t>3.1 The </a:t>
            </a:r>
            <a:r>
              <a:rPr lang="de-DE" altLang="de-DE" sz="2400" dirty="0" err="1" smtClean="0">
                <a:ea typeface="+mn-ea"/>
              </a:rPr>
              <a:t>number</a:t>
            </a:r>
            <a:r>
              <a:rPr lang="de-DE" altLang="de-DE" sz="2400" dirty="0" smtClean="0">
                <a:ea typeface="+mn-ea"/>
              </a:rPr>
              <a:t> </a:t>
            </a:r>
            <a:r>
              <a:rPr lang="de-DE" altLang="de-DE" sz="2400" dirty="0" err="1" smtClean="0">
                <a:ea typeface="+mn-ea"/>
              </a:rPr>
              <a:t>of</a:t>
            </a:r>
            <a:r>
              <a:rPr lang="de-DE" altLang="de-DE" sz="2400" dirty="0" smtClean="0">
                <a:ea typeface="+mn-ea"/>
              </a:rPr>
              <a:t> </a:t>
            </a:r>
            <a:r>
              <a:rPr lang="de-DE" altLang="de-DE" sz="2400" dirty="0" err="1" smtClean="0">
                <a:ea typeface="+mn-ea"/>
              </a:rPr>
              <a:t>journals</a:t>
            </a:r>
            <a:r>
              <a:rPr lang="de-DE" altLang="de-DE" sz="2400" dirty="0" smtClean="0">
                <a:ea typeface="+mn-ea"/>
              </a:rPr>
              <a:t> </a:t>
            </a:r>
            <a:r>
              <a:rPr lang="de-DE" altLang="de-DE" sz="2400" dirty="0" err="1">
                <a:ea typeface="+mn-ea"/>
              </a:rPr>
              <a:t>equipped</a:t>
            </a:r>
            <a:r>
              <a:rPr lang="de-DE" altLang="de-DE" sz="2400" dirty="0">
                <a:ea typeface="+mn-ea"/>
              </a:rPr>
              <a:t> </a:t>
            </a:r>
            <a:r>
              <a:rPr lang="de-DE" altLang="de-DE" sz="2400" dirty="0" err="1">
                <a:ea typeface="+mn-ea"/>
              </a:rPr>
              <a:t>with</a:t>
            </a:r>
            <a:r>
              <a:rPr lang="de-DE" altLang="de-DE" sz="2400" dirty="0">
                <a:ea typeface="+mn-ea"/>
              </a:rPr>
              <a:t> </a:t>
            </a:r>
            <a:r>
              <a:rPr lang="de-DE" altLang="de-DE" sz="2400" dirty="0" err="1">
                <a:ea typeface="+mn-ea"/>
              </a:rPr>
              <a:t>data</a:t>
            </a:r>
            <a:r>
              <a:rPr lang="de-DE" altLang="de-DE" sz="2400" dirty="0">
                <a:ea typeface="+mn-ea"/>
              </a:rPr>
              <a:t> </a:t>
            </a:r>
            <a:r>
              <a:rPr lang="de-DE" altLang="de-DE" sz="2400" dirty="0" err="1">
                <a:ea typeface="+mn-ea"/>
              </a:rPr>
              <a:t>policies</a:t>
            </a:r>
            <a:endParaRPr lang="de-DE" altLang="de-DE" sz="2400" dirty="0">
              <a:ea typeface="+mn-ea"/>
            </a:endParaRPr>
          </a:p>
          <a:p>
            <a:pPr lvl="1"/>
            <a:r>
              <a:rPr lang="de-DE" altLang="de-DE" sz="2400" dirty="0">
                <a:ea typeface="+mn-ea"/>
              </a:rPr>
              <a:t>3.2 </a:t>
            </a:r>
            <a:r>
              <a:rPr lang="de-DE" altLang="de-DE" sz="2400" dirty="0" err="1" smtClean="0">
                <a:ea typeface="+mn-ea"/>
              </a:rPr>
              <a:t>Some</a:t>
            </a:r>
            <a:r>
              <a:rPr lang="de-DE" altLang="de-DE" sz="2400" dirty="0" smtClean="0">
                <a:ea typeface="+mn-ea"/>
              </a:rPr>
              <a:t> </a:t>
            </a:r>
            <a:r>
              <a:rPr lang="de-DE" altLang="de-DE" sz="2400" dirty="0" err="1" smtClean="0">
                <a:ea typeface="+mn-ea"/>
              </a:rPr>
              <a:t>specifications</a:t>
            </a:r>
            <a:r>
              <a:rPr lang="de-DE" altLang="de-DE" sz="2400" dirty="0" smtClean="0">
                <a:ea typeface="+mn-ea"/>
              </a:rPr>
              <a:t> </a:t>
            </a:r>
            <a:r>
              <a:rPr lang="de-DE" altLang="de-DE" sz="2400" dirty="0" err="1" smtClean="0">
                <a:ea typeface="+mn-ea"/>
              </a:rPr>
              <a:t>these</a:t>
            </a:r>
            <a:r>
              <a:rPr lang="de-DE" altLang="de-DE" sz="2400" dirty="0" smtClean="0">
                <a:ea typeface="+mn-ea"/>
              </a:rPr>
              <a:t> </a:t>
            </a:r>
            <a:r>
              <a:rPr lang="de-DE" altLang="de-DE" sz="2400" dirty="0" err="1" smtClean="0">
                <a:ea typeface="+mn-ea"/>
              </a:rPr>
              <a:t>data</a:t>
            </a:r>
            <a:r>
              <a:rPr lang="de-DE" altLang="de-DE" sz="2400" dirty="0" smtClean="0">
                <a:ea typeface="+mn-ea"/>
              </a:rPr>
              <a:t> </a:t>
            </a:r>
            <a:r>
              <a:rPr lang="de-DE" altLang="de-DE" sz="2400" dirty="0" err="1">
                <a:ea typeface="+mn-ea"/>
              </a:rPr>
              <a:t>policies</a:t>
            </a:r>
            <a:endParaRPr lang="de-DE" altLang="de-DE" sz="2400" dirty="0">
              <a:ea typeface="+mn-ea"/>
            </a:endParaRPr>
          </a:p>
          <a:p>
            <a:r>
              <a:rPr lang="de-DE" dirty="0" smtClean="0"/>
              <a:t>4</a:t>
            </a:r>
            <a:r>
              <a:rPr lang="de-DE" dirty="0"/>
              <a:t>. </a:t>
            </a:r>
            <a:r>
              <a:rPr lang="de-DE" dirty="0" err="1" smtClean="0"/>
              <a:t>Conclusion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‚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home</a:t>
            </a:r>
            <a:r>
              <a:rPr lang="de-DE" dirty="0" smtClean="0"/>
              <a:t> </a:t>
            </a:r>
            <a:r>
              <a:rPr lang="de-DE" dirty="0" err="1" smtClean="0"/>
              <a:t>messages</a:t>
            </a:r>
            <a:r>
              <a:rPr lang="de-DE" dirty="0" smtClean="0"/>
              <a:t>‘</a:t>
            </a:r>
            <a:endParaRPr lang="de-DE" dirty="0"/>
          </a:p>
          <a:p>
            <a:pPr lvl="1"/>
            <a:endParaRPr lang="de-DE" sz="2400" dirty="0" smtClean="0">
              <a:ea typeface="+mn-ea"/>
            </a:endParaRPr>
          </a:p>
          <a:p>
            <a:pPr lvl="1"/>
            <a:endParaRPr lang="de-DE" sz="2400" dirty="0">
              <a:ea typeface="+mn-ea"/>
            </a:endParaRP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51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Requirements of journals‘ data policies</a:t>
            </a:r>
            <a:endParaRPr lang="de-DE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1476375"/>
            <a:ext cx="8928992" cy="598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8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 share of mandatory policies</a:t>
            </a:r>
            <a:endParaRPr lang="de-D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1584356"/>
            <a:ext cx="8928992" cy="579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2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proprietary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" y="1908423"/>
            <a:ext cx="8496944" cy="553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0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Results: Data policies‘ specifications  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ARPs </a:t>
            </a:r>
            <a:r>
              <a:rPr lang="de-DE" sz="2400" dirty="0" err="1" smtClean="0"/>
              <a:t>define</a:t>
            </a:r>
            <a:r>
              <a:rPr lang="de-DE" sz="2400" dirty="0" smtClean="0"/>
              <a:t> </a:t>
            </a:r>
            <a:r>
              <a:rPr lang="de-DE" sz="2400" dirty="0" err="1" smtClean="0"/>
              <a:t>far</a:t>
            </a:r>
            <a:r>
              <a:rPr lang="de-DE" sz="2400" dirty="0" smtClean="0"/>
              <a:t> </a:t>
            </a:r>
            <a:r>
              <a:rPr lang="de-DE" sz="2400" dirty="0" err="1" smtClean="0"/>
              <a:t>less</a:t>
            </a:r>
            <a:r>
              <a:rPr lang="de-DE" sz="2400" dirty="0" smtClean="0"/>
              <a:t> </a:t>
            </a:r>
            <a:r>
              <a:rPr lang="de-DE" sz="2400" dirty="0" err="1" smtClean="0"/>
              <a:t>policy</a:t>
            </a:r>
            <a:r>
              <a:rPr lang="de-DE" sz="2400" dirty="0" smtClean="0"/>
              <a:t> </a:t>
            </a:r>
            <a:r>
              <a:rPr lang="de-DE" sz="2400" dirty="0" err="1" smtClean="0"/>
              <a:t>specifications</a:t>
            </a:r>
            <a:r>
              <a:rPr lang="de-DE" sz="2400" dirty="0" smtClean="0"/>
              <a:t> </a:t>
            </a:r>
            <a:r>
              <a:rPr lang="de-DE" sz="2400" dirty="0" err="1" smtClean="0"/>
              <a:t>than</a:t>
            </a:r>
            <a:r>
              <a:rPr lang="de-DE" sz="2400" dirty="0" smtClean="0"/>
              <a:t> DAPs = </a:t>
            </a:r>
            <a:r>
              <a:rPr lang="de-DE" sz="2400" dirty="0" err="1" smtClean="0"/>
              <a:t>weak</a:t>
            </a:r>
            <a:r>
              <a:rPr lang="de-DE" sz="2400" dirty="0" smtClean="0"/>
              <a:t> </a:t>
            </a:r>
            <a:r>
              <a:rPr lang="de-DE" sz="2400" dirty="0" err="1" smtClean="0"/>
              <a:t>policies</a:t>
            </a:r>
            <a:r>
              <a:rPr lang="de-DE" sz="2400" dirty="0" smtClean="0"/>
              <a:t> / „</a:t>
            </a:r>
            <a:r>
              <a:rPr lang="de-DE" sz="2400" dirty="0" err="1" smtClean="0"/>
              <a:t>window</a:t>
            </a:r>
            <a:r>
              <a:rPr lang="de-DE" sz="2400" dirty="0" smtClean="0"/>
              <a:t> </a:t>
            </a:r>
            <a:r>
              <a:rPr lang="de-DE" sz="2400" dirty="0" err="1" smtClean="0"/>
              <a:t>dressing</a:t>
            </a:r>
            <a:r>
              <a:rPr lang="de-DE" sz="2400" dirty="0" smtClean="0"/>
              <a:t>“</a:t>
            </a:r>
          </a:p>
          <a:p>
            <a:r>
              <a:rPr lang="de-DE" sz="2400" dirty="0" smtClean="0"/>
              <a:t>The </a:t>
            </a:r>
            <a:r>
              <a:rPr lang="de-DE" sz="2400" dirty="0" err="1" smtClean="0"/>
              <a:t>code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computation</a:t>
            </a:r>
            <a:r>
              <a:rPr lang="de-DE" sz="2400" dirty="0" smtClean="0"/>
              <a:t>/</a:t>
            </a:r>
            <a:r>
              <a:rPr lang="de-DE" sz="2400" dirty="0" err="1" smtClean="0"/>
              <a:t>syntax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requested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few</a:t>
            </a:r>
            <a:r>
              <a:rPr lang="de-DE" sz="2400" dirty="0" smtClean="0"/>
              <a:t>  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policies</a:t>
            </a:r>
            <a:r>
              <a:rPr lang="de-DE" sz="2400" dirty="0" smtClean="0"/>
              <a:t>. The same </a:t>
            </a:r>
            <a:r>
              <a:rPr lang="de-DE" sz="2400" dirty="0" err="1" smtClean="0"/>
              <a:t>applies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self-compiled</a:t>
            </a:r>
            <a:r>
              <a:rPr lang="de-DE" sz="2400" dirty="0" smtClean="0"/>
              <a:t> </a:t>
            </a:r>
            <a:r>
              <a:rPr lang="de-DE" sz="2400" dirty="0" err="1" smtClean="0"/>
              <a:t>software</a:t>
            </a:r>
            <a:endParaRPr lang="de-DE" sz="2400" dirty="0" smtClean="0"/>
          </a:p>
          <a:p>
            <a:r>
              <a:rPr lang="de-DE" sz="2400" dirty="0" smtClean="0"/>
              <a:t>Just 60</a:t>
            </a:r>
            <a:r>
              <a:rPr lang="de-DE" sz="2400" dirty="0" smtClean="0"/>
              <a:t>% </a:t>
            </a:r>
            <a:r>
              <a:rPr lang="de-DE" sz="2400" dirty="0" err="1" smtClean="0"/>
              <a:t>of</a:t>
            </a:r>
            <a:r>
              <a:rPr lang="de-DE" sz="2400" dirty="0" smtClean="0"/>
              <a:t> all DAPs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mandatory</a:t>
            </a:r>
            <a:r>
              <a:rPr lang="de-DE" sz="2400" dirty="0" smtClean="0"/>
              <a:t>; not </a:t>
            </a:r>
            <a:r>
              <a:rPr lang="de-DE" sz="2400" dirty="0" err="1" smtClean="0"/>
              <a:t>really</a:t>
            </a:r>
            <a:r>
              <a:rPr lang="de-DE" sz="2400" dirty="0" smtClean="0"/>
              <a:t> a </a:t>
            </a:r>
            <a:r>
              <a:rPr lang="de-DE" sz="2400" dirty="0" err="1" smtClean="0"/>
              <a:t>satisfactory</a:t>
            </a:r>
            <a:r>
              <a:rPr lang="de-DE" sz="2400" dirty="0" smtClean="0"/>
              <a:t> </a:t>
            </a:r>
            <a:r>
              <a:rPr lang="de-DE" sz="2400" dirty="0" err="1" smtClean="0"/>
              <a:t>result</a:t>
            </a:r>
            <a:endParaRPr lang="de-DE" sz="2400" dirty="0" smtClean="0"/>
          </a:p>
          <a:p>
            <a:r>
              <a:rPr lang="de-DE" sz="2400" dirty="0" err="1" smtClean="0"/>
              <a:t>Unfortunately</a:t>
            </a:r>
            <a:r>
              <a:rPr lang="de-DE" sz="2400" dirty="0" smtClean="0"/>
              <a:t>, </a:t>
            </a:r>
            <a:r>
              <a:rPr lang="de-DE" sz="2400" dirty="0" err="1" smtClean="0"/>
              <a:t>only</a:t>
            </a:r>
            <a:r>
              <a:rPr lang="de-DE" sz="2400" dirty="0" smtClean="0"/>
              <a:t> half </a:t>
            </a:r>
            <a:r>
              <a:rPr lang="de-DE" sz="2400" dirty="0" err="1" smtClean="0"/>
              <a:t>of</a:t>
            </a:r>
            <a:r>
              <a:rPr lang="de-DE" sz="2400" dirty="0" smtClean="0"/>
              <a:t> all DAPs </a:t>
            </a:r>
            <a:r>
              <a:rPr lang="de-DE" sz="2400" dirty="0" err="1" smtClean="0"/>
              <a:t>have</a:t>
            </a:r>
            <a:r>
              <a:rPr lang="de-DE" sz="2400" dirty="0" smtClean="0"/>
              <a:t> a </a:t>
            </a:r>
            <a:r>
              <a:rPr lang="de-DE" sz="2400" dirty="0" err="1" smtClean="0"/>
              <a:t>procedure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forster</a:t>
            </a:r>
            <a:r>
              <a:rPr lang="de-DE" sz="2400" dirty="0" smtClean="0"/>
              <a:t> </a:t>
            </a:r>
            <a:r>
              <a:rPr lang="de-DE" sz="2400" dirty="0" err="1" smtClean="0"/>
              <a:t>replicability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confidential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endParaRPr lang="de-DE" sz="2400" dirty="0" smtClean="0"/>
          </a:p>
          <a:p>
            <a:r>
              <a:rPr lang="de-DE" sz="2400" dirty="0" smtClean="0"/>
              <a:t>Intermediate </a:t>
            </a:r>
            <a:r>
              <a:rPr lang="de-DE" sz="2400" dirty="0" err="1" smtClean="0"/>
              <a:t>datasets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required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NONE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policies</a:t>
            </a:r>
            <a:r>
              <a:rPr lang="de-DE" sz="2400" dirty="0" smtClean="0"/>
              <a:t>; </a:t>
            </a:r>
            <a:r>
              <a:rPr lang="de-DE" sz="2400" dirty="0" err="1" smtClean="0"/>
              <a:t>less</a:t>
            </a:r>
            <a:r>
              <a:rPr lang="de-DE" sz="2400" dirty="0" smtClean="0"/>
              <a:t> </a:t>
            </a:r>
            <a:r>
              <a:rPr lang="de-DE" sz="2400" dirty="0" err="1" smtClean="0"/>
              <a:t>than</a:t>
            </a:r>
            <a:r>
              <a:rPr lang="de-DE" sz="2400" dirty="0" smtClean="0"/>
              <a:t> a </a:t>
            </a:r>
            <a:r>
              <a:rPr lang="de-DE" sz="2400" dirty="0" err="1" smtClean="0"/>
              <a:t>third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all DAPs </a:t>
            </a:r>
            <a:r>
              <a:rPr lang="de-DE" sz="2400" dirty="0" err="1" smtClean="0"/>
              <a:t>invites</a:t>
            </a:r>
            <a:r>
              <a:rPr lang="de-DE" sz="2400" dirty="0" smtClean="0"/>
              <a:t> </a:t>
            </a:r>
            <a:r>
              <a:rPr lang="de-DE" sz="2400" dirty="0" err="1" smtClean="0"/>
              <a:t>authors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submit</a:t>
            </a:r>
            <a:r>
              <a:rPr lang="de-DE" sz="2400" dirty="0" smtClean="0"/>
              <a:t> </a:t>
            </a:r>
            <a:r>
              <a:rPr lang="de-DE" sz="2400" dirty="0" err="1" smtClean="0"/>
              <a:t>these</a:t>
            </a:r>
            <a:r>
              <a:rPr lang="de-DE" sz="2400" dirty="0" smtClean="0"/>
              <a:t> </a:t>
            </a:r>
            <a:r>
              <a:rPr lang="de-DE" sz="2400" dirty="0" err="1" smtClean="0"/>
              <a:t>files</a:t>
            </a:r>
            <a:r>
              <a:rPr lang="de-DE" sz="2400" dirty="0" smtClean="0"/>
              <a:t> 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176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4. Take home messages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825" y="1764407"/>
            <a:ext cx="9072563" cy="4176713"/>
          </a:xfrm>
        </p:spPr>
        <p:txBody>
          <a:bodyPr/>
          <a:lstStyle/>
          <a:p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date</a:t>
            </a:r>
            <a:r>
              <a:rPr lang="de-DE" sz="2200" dirty="0" smtClean="0"/>
              <a:t>, </a:t>
            </a:r>
            <a:r>
              <a:rPr lang="de-DE" sz="2200" dirty="0" err="1" smtClean="0"/>
              <a:t>journals</a:t>
            </a:r>
            <a:r>
              <a:rPr lang="de-DE" sz="2200" dirty="0" smtClean="0"/>
              <a:t> </a:t>
            </a:r>
            <a:r>
              <a:rPr lang="de-DE" sz="2200" dirty="0" err="1" smtClean="0"/>
              <a:t>equipped</a:t>
            </a:r>
            <a:r>
              <a:rPr lang="de-DE" sz="2200" dirty="0" smtClean="0"/>
              <a:t> </a:t>
            </a:r>
            <a:r>
              <a:rPr lang="de-DE" sz="2200" dirty="0" err="1" smtClean="0"/>
              <a:t>with</a:t>
            </a:r>
            <a:r>
              <a:rPr lang="de-DE" sz="2200" dirty="0" smtClean="0"/>
              <a:t> </a:t>
            </a:r>
            <a:r>
              <a:rPr lang="de-DE" sz="2200" dirty="0" err="1" smtClean="0"/>
              <a:t>useful</a:t>
            </a:r>
            <a:r>
              <a:rPr lang="de-DE" sz="2200" dirty="0" smtClean="0"/>
              <a:t> </a:t>
            </a:r>
            <a:r>
              <a:rPr lang="de-DE" sz="2200" dirty="0" err="1" smtClean="0"/>
              <a:t>data</a:t>
            </a:r>
            <a:r>
              <a:rPr lang="de-DE" sz="2200" dirty="0" smtClean="0"/>
              <a:t> </a:t>
            </a:r>
            <a:r>
              <a:rPr lang="de-DE" sz="2200" dirty="0" err="1" smtClean="0"/>
              <a:t>availability</a:t>
            </a:r>
            <a:r>
              <a:rPr lang="de-DE" sz="2200" dirty="0" smtClean="0"/>
              <a:t> </a:t>
            </a:r>
            <a:r>
              <a:rPr lang="de-DE" sz="2200" dirty="0" err="1" smtClean="0"/>
              <a:t>policies</a:t>
            </a:r>
            <a:r>
              <a:rPr lang="de-DE" sz="2200" dirty="0" smtClean="0"/>
              <a:t> still </a:t>
            </a:r>
            <a:r>
              <a:rPr lang="de-DE" sz="2200" dirty="0" err="1" smtClean="0"/>
              <a:t>are</a:t>
            </a:r>
            <a:r>
              <a:rPr lang="de-DE" sz="2200" dirty="0" smtClean="0"/>
              <a:t> a </a:t>
            </a:r>
            <a:r>
              <a:rPr lang="de-DE" sz="2200" dirty="0" err="1" smtClean="0"/>
              <a:t>minority</a:t>
            </a:r>
            <a:endParaRPr lang="de-DE" sz="2200" dirty="0" smtClean="0"/>
          </a:p>
          <a:p>
            <a:r>
              <a:rPr lang="de-DE" sz="2200" dirty="0" smtClean="0"/>
              <a:t>But, </a:t>
            </a:r>
            <a:r>
              <a:rPr lang="de-DE" sz="2200" dirty="0" err="1" smtClean="0"/>
              <a:t>especially</a:t>
            </a:r>
            <a:r>
              <a:rPr lang="de-DE" sz="2200" dirty="0" smtClean="0"/>
              <a:t> in </a:t>
            </a:r>
            <a:r>
              <a:rPr lang="de-DE" sz="2200" dirty="0" err="1" smtClean="0"/>
              <a:t>economics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share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journals</a:t>
            </a:r>
            <a:r>
              <a:rPr lang="de-DE" sz="2200" dirty="0" smtClean="0"/>
              <a:t> </a:t>
            </a:r>
            <a:r>
              <a:rPr lang="de-DE" sz="2200" dirty="0" err="1" smtClean="0"/>
              <a:t>equipped</a:t>
            </a:r>
            <a:r>
              <a:rPr lang="de-DE" sz="2200" dirty="0" smtClean="0"/>
              <a:t> </a:t>
            </a:r>
            <a:r>
              <a:rPr lang="de-DE" sz="2200" dirty="0" err="1" smtClean="0"/>
              <a:t>with</a:t>
            </a:r>
            <a:r>
              <a:rPr lang="de-DE" sz="2200" dirty="0" smtClean="0"/>
              <a:t> such </a:t>
            </a:r>
            <a:r>
              <a:rPr lang="de-DE" sz="2200" dirty="0" err="1" smtClean="0"/>
              <a:t>policies</a:t>
            </a:r>
            <a:r>
              <a:rPr lang="de-DE" sz="2200" dirty="0" smtClean="0"/>
              <a:t> </a:t>
            </a:r>
            <a:r>
              <a:rPr lang="de-DE" sz="2200" dirty="0" err="1" smtClean="0"/>
              <a:t>rises</a:t>
            </a:r>
            <a:r>
              <a:rPr lang="de-DE" sz="2200" dirty="0" smtClean="0"/>
              <a:t> (&gt; 25% in </a:t>
            </a:r>
            <a:r>
              <a:rPr lang="de-DE" sz="2200" dirty="0" err="1" smtClean="0"/>
              <a:t>our</a:t>
            </a:r>
            <a:r>
              <a:rPr lang="de-DE" sz="2200" dirty="0" smtClean="0"/>
              <a:t> sample</a:t>
            </a:r>
            <a:r>
              <a:rPr lang="de-DE" sz="2200" dirty="0" smtClean="0"/>
              <a:t>)</a:t>
            </a:r>
            <a:endParaRPr lang="de-DE" sz="2200" dirty="0" smtClean="0"/>
          </a:p>
          <a:p>
            <a:r>
              <a:rPr lang="de-DE" sz="2200" dirty="0" smtClean="0"/>
              <a:t>On </a:t>
            </a:r>
            <a:r>
              <a:rPr lang="de-DE" sz="2200" dirty="0" err="1" smtClean="0"/>
              <a:t>average</a:t>
            </a:r>
            <a:r>
              <a:rPr lang="de-DE" sz="2200" dirty="0" smtClean="0"/>
              <a:t>, </a:t>
            </a:r>
            <a:r>
              <a:rPr lang="de-DE" sz="2200" dirty="0" err="1" smtClean="0"/>
              <a:t>journals</a:t>
            </a:r>
            <a:r>
              <a:rPr lang="de-DE" sz="2200" dirty="0" smtClean="0"/>
              <a:t> </a:t>
            </a:r>
            <a:r>
              <a:rPr lang="de-DE" sz="2200" dirty="0" err="1" smtClean="0"/>
              <a:t>with</a:t>
            </a:r>
            <a:r>
              <a:rPr lang="de-DE" sz="2200" dirty="0" smtClean="0"/>
              <a:t> such </a:t>
            </a:r>
            <a:r>
              <a:rPr lang="de-DE" sz="2200" dirty="0" err="1" smtClean="0"/>
              <a:t>policies</a:t>
            </a:r>
            <a:r>
              <a:rPr lang="de-DE" sz="2200" dirty="0" smtClean="0"/>
              <a:t> </a:t>
            </a:r>
            <a:r>
              <a:rPr lang="de-DE" sz="2200" dirty="0" err="1" smtClean="0"/>
              <a:t>are</a:t>
            </a:r>
            <a:r>
              <a:rPr lang="de-DE" sz="2200" dirty="0" smtClean="0"/>
              <a:t> </a:t>
            </a:r>
            <a:r>
              <a:rPr lang="de-DE" sz="2200" dirty="0" err="1" smtClean="0"/>
              <a:t>among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best</a:t>
            </a:r>
            <a:r>
              <a:rPr lang="de-DE" sz="2200" dirty="0" smtClean="0"/>
              <a:t> </a:t>
            </a:r>
            <a:r>
              <a:rPr lang="de-DE" sz="2200" dirty="0" err="1" smtClean="0"/>
              <a:t>rated</a:t>
            </a:r>
            <a:r>
              <a:rPr lang="de-DE" sz="2200" dirty="0" smtClean="0"/>
              <a:t> </a:t>
            </a:r>
            <a:r>
              <a:rPr lang="de-DE" sz="2200" dirty="0" err="1" smtClean="0"/>
              <a:t>journals</a:t>
            </a:r>
            <a:r>
              <a:rPr lang="de-DE" sz="2200" dirty="0" smtClean="0"/>
              <a:t> in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field</a:t>
            </a:r>
            <a:endParaRPr lang="de-DE" sz="2200" dirty="0" smtClean="0"/>
          </a:p>
          <a:p>
            <a:r>
              <a:rPr lang="de-DE" sz="2200" dirty="0" err="1"/>
              <a:t>Among</a:t>
            </a:r>
            <a:r>
              <a:rPr lang="de-DE" sz="2200" dirty="0"/>
              <a:t> </a:t>
            </a:r>
            <a:r>
              <a:rPr lang="de-DE" sz="2200" dirty="0" err="1"/>
              <a:t>data</a:t>
            </a:r>
            <a:r>
              <a:rPr lang="de-DE" sz="2200" dirty="0"/>
              <a:t> </a:t>
            </a:r>
            <a:r>
              <a:rPr lang="de-DE" sz="2200" dirty="0" err="1"/>
              <a:t>policies</a:t>
            </a:r>
            <a:r>
              <a:rPr lang="de-DE" sz="2200" dirty="0"/>
              <a:t>, </a:t>
            </a:r>
            <a:r>
              <a:rPr lang="de-DE" sz="2200" dirty="0" err="1"/>
              <a:t>there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light </a:t>
            </a:r>
            <a:r>
              <a:rPr lang="de-DE" sz="2200" dirty="0" err="1"/>
              <a:t>and</a:t>
            </a:r>
            <a:r>
              <a:rPr lang="de-DE" sz="2200" dirty="0"/>
              <a:t> </a:t>
            </a:r>
            <a:r>
              <a:rPr lang="de-DE" sz="2200" dirty="0" err="1"/>
              <a:t>shadow</a:t>
            </a:r>
            <a:r>
              <a:rPr lang="de-DE" sz="2200" dirty="0"/>
              <a:t>.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date</a:t>
            </a:r>
            <a:r>
              <a:rPr lang="de-DE" sz="2200" dirty="0"/>
              <a:t>, </a:t>
            </a:r>
            <a:r>
              <a:rPr lang="de-DE" sz="2200" dirty="0" err="1"/>
              <a:t>many</a:t>
            </a:r>
            <a:r>
              <a:rPr lang="de-DE" sz="2200" dirty="0"/>
              <a:t> </a:t>
            </a:r>
            <a:r>
              <a:rPr lang="de-DE" sz="2200" dirty="0" err="1" smtClean="0"/>
              <a:t>data</a:t>
            </a:r>
            <a:r>
              <a:rPr lang="de-DE" sz="2200" dirty="0" smtClean="0"/>
              <a:t> </a:t>
            </a:r>
            <a:r>
              <a:rPr lang="de-DE" sz="2200" dirty="0" err="1" smtClean="0"/>
              <a:t>policies</a:t>
            </a:r>
            <a:r>
              <a:rPr lang="de-DE" sz="2200" dirty="0" smtClean="0"/>
              <a:t> </a:t>
            </a:r>
            <a:r>
              <a:rPr lang="de-DE" sz="2200" dirty="0" err="1"/>
              <a:t>remain</a:t>
            </a:r>
            <a:r>
              <a:rPr lang="de-DE" sz="2200" dirty="0"/>
              <a:t> </a:t>
            </a:r>
            <a:r>
              <a:rPr lang="de-DE" sz="2200" dirty="0" err="1" smtClean="0"/>
              <a:t>weak</a:t>
            </a:r>
            <a:r>
              <a:rPr lang="de-DE" sz="2200" dirty="0" smtClean="0"/>
              <a:t>. But: A „</a:t>
            </a:r>
            <a:r>
              <a:rPr lang="de-DE" sz="2200" dirty="0" err="1" smtClean="0"/>
              <a:t>good</a:t>
            </a:r>
            <a:r>
              <a:rPr lang="de-DE" sz="2200" dirty="0" smtClean="0"/>
              <a:t> </a:t>
            </a:r>
            <a:r>
              <a:rPr lang="de-DE" sz="2200" dirty="0" err="1" smtClean="0"/>
              <a:t>practise</a:t>
            </a:r>
            <a:r>
              <a:rPr lang="de-DE" sz="2200" dirty="0" smtClean="0"/>
              <a:t>“ </a:t>
            </a:r>
            <a:r>
              <a:rPr lang="de-DE" sz="2200" dirty="0" err="1" smtClean="0"/>
              <a:t>policy</a:t>
            </a:r>
            <a:r>
              <a:rPr lang="de-DE" sz="2200" dirty="0" smtClean="0"/>
              <a:t> </a:t>
            </a:r>
            <a:r>
              <a:rPr lang="de-DE" sz="2200" dirty="0" err="1" smtClean="0"/>
              <a:t>has</a:t>
            </a:r>
            <a:r>
              <a:rPr lang="de-DE" sz="2200" dirty="0" smtClean="0"/>
              <a:t> </a:t>
            </a:r>
            <a:r>
              <a:rPr lang="de-DE" sz="2200" dirty="0" err="1" smtClean="0"/>
              <a:t>been</a:t>
            </a:r>
            <a:r>
              <a:rPr lang="de-DE" sz="2200" dirty="0" smtClean="0"/>
              <a:t> </a:t>
            </a:r>
            <a:r>
              <a:rPr lang="de-DE" sz="2200" dirty="0" err="1" smtClean="0"/>
              <a:t>implemented</a:t>
            </a:r>
            <a:r>
              <a:rPr lang="de-DE" sz="2200" dirty="0" smtClean="0"/>
              <a:t> </a:t>
            </a:r>
            <a:r>
              <a:rPr lang="de-DE" sz="2200" dirty="0" err="1" smtClean="0"/>
              <a:t>by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American </a:t>
            </a:r>
            <a:r>
              <a:rPr lang="de-DE" sz="2200" dirty="0" err="1" smtClean="0"/>
              <a:t>Economic</a:t>
            </a:r>
            <a:r>
              <a:rPr lang="de-DE" sz="2200" dirty="0" smtClean="0"/>
              <a:t> Review (AER</a:t>
            </a:r>
            <a:r>
              <a:rPr lang="de-DE" sz="2200" dirty="0" smtClean="0"/>
              <a:t>)</a:t>
            </a:r>
          </a:p>
          <a:p>
            <a:endParaRPr lang="de-DE" sz="2200" dirty="0" smtClean="0"/>
          </a:p>
          <a:p>
            <a:pPr marL="0" indent="0">
              <a:buNone/>
            </a:pPr>
            <a:endParaRPr lang="de-DE" sz="2400" b="1" i="1" dirty="0">
              <a:solidFill>
                <a:srgbClr val="CC3333"/>
              </a:solidFill>
              <a:ea typeface="+mj-ea"/>
              <a:cs typeface="+mj-cs"/>
            </a:endParaRPr>
          </a:p>
          <a:p>
            <a:endParaRPr lang="de-DE" sz="2200" dirty="0" smtClean="0"/>
          </a:p>
        </p:txBody>
      </p:sp>
    </p:spTree>
    <p:extLst>
      <p:ext uri="{BB962C8B-B14F-4D97-AF65-F5344CB8AC3E}">
        <p14:creationId xmlns:p14="http://schemas.microsoft.com/office/powerpoint/2010/main" val="26054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4. Take home messages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825" y="1764407"/>
            <a:ext cx="9072563" cy="4176713"/>
          </a:xfrm>
        </p:spPr>
        <p:txBody>
          <a:bodyPr/>
          <a:lstStyle/>
          <a:p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date</a:t>
            </a:r>
            <a:r>
              <a:rPr lang="de-DE" sz="2200" dirty="0" smtClean="0"/>
              <a:t>, </a:t>
            </a:r>
            <a:r>
              <a:rPr lang="de-DE" sz="2200" dirty="0" err="1" smtClean="0"/>
              <a:t>journals</a:t>
            </a:r>
            <a:r>
              <a:rPr lang="de-DE" sz="2200" dirty="0" smtClean="0"/>
              <a:t> </a:t>
            </a:r>
            <a:r>
              <a:rPr lang="de-DE" sz="2200" dirty="0" err="1" smtClean="0"/>
              <a:t>equipped</a:t>
            </a:r>
            <a:r>
              <a:rPr lang="de-DE" sz="2200" dirty="0" smtClean="0"/>
              <a:t> </a:t>
            </a:r>
            <a:r>
              <a:rPr lang="de-DE" sz="2200" dirty="0" err="1" smtClean="0"/>
              <a:t>with</a:t>
            </a:r>
            <a:r>
              <a:rPr lang="de-DE" sz="2200" dirty="0" smtClean="0"/>
              <a:t> </a:t>
            </a:r>
            <a:r>
              <a:rPr lang="de-DE" sz="2200" dirty="0" err="1" smtClean="0"/>
              <a:t>useful</a:t>
            </a:r>
            <a:r>
              <a:rPr lang="de-DE" sz="2200" dirty="0" smtClean="0"/>
              <a:t> </a:t>
            </a:r>
            <a:r>
              <a:rPr lang="de-DE" sz="2200" dirty="0" err="1" smtClean="0"/>
              <a:t>data</a:t>
            </a:r>
            <a:r>
              <a:rPr lang="de-DE" sz="2200" dirty="0" smtClean="0"/>
              <a:t> </a:t>
            </a:r>
            <a:r>
              <a:rPr lang="de-DE" sz="2200" dirty="0" err="1" smtClean="0"/>
              <a:t>availability</a:t>
            </a:r>
            <a:r>
              <a:rPr lang="de-DE" sz="2200" dirty="0" smtClean="0"/>
              <a:t> </a:t>
            </a:r>
            <a:r>
              <a:rPr lang="de-DE" sz="2200" dirty="0" err="1" smtClean="0"/>
              <a:t>policies</a:t>
            </a:r>
            <a:r>
              <a:rPr lang="de-DE" sz="2200" dirty="0" smtClean="0"/>
              <a:t> still </a:t>
            </a:r>
            <a:r>
              <a:rPr lang="de-DE" sz="2200" dirty="0" err="1" smtClean="0"/>
              <a:t>are</a:t>
            </a:r>
            <a:r>
              <a:rPr lang="de-DE" sz="2200" dirty="0" smtClean="0"/>
              <a:t> a </a:t>
            </a:r>
            <a:r>
              <a:rPr lang="de-DE" sz="2200" dirty="0" err="1" smtClean="0"/>
              <a:t>minority</a:t>
            </a:r>
            <a:endParaRPr lang="de-DE" sz="2200" dirty="0" smtClean="0"/>
          </a:p>
          <a:p>
            <a:r>
              <a:rPr lang="de-DE" sz="2200" dirty="0" smtClean="0"/>
              <a:t>But, </a:t>
            </a:r>
            <a:r>
              <a:rPr lang="de-DE" sz="2200" dirty="0" err="1" smtClean="0"/>
              <a:t>especially</a:t>
            </a:r>
            <a:r>
              <a:rPr lang="de-DE" sz="2200" dirty="0" smtClean="0"/>
              <a:t> in </a:t>
            </a:r>
            <a:r>
              <a:rPr lang="de-DE" sz="2200" dirty="0" err="1" smtClean="0"/>
              <a:t>economics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share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journals</a:t>
            </a:r>
            <a:r>
              <a:rPr lang="de-DE" sz="2200" dirty="0" smtClean="0"/>
              <a:t> </a:t>
            </a:r>
            <a:r>
              <a:rPr lang="de-DE" sz="2200" dirty="0" err="1" smtClean="0"/>
              <a:t>equipped</a:t>
            </a:r>
            <a:r>
              <a:rPr lang="de-DE" sz="2200" dirty="0" smtClean="0"/>
              <a:t> </a:t>
            </a:r>
            <a:r>
              <a:rPr lang="de-DE" sz="2200" dirty="0" err="1" smtClean="0"/>
              <a:t>with</a:t>
            </a:r>
            <a:r>
              <a:rPr lang="de-DE" sz="2200" dirty="0" smtClean="0"/>
              <a:t> such </a:t>
            </a:r>
            <a:r>
              <a:rPr lang="de-DE" sz="2200" dirty="0" err="1" smtClean="0"/>
              <a:t>policies</a:t>
            </a:r>
            <a:r>
              <a:rPr lang="de-DE" sz="2200" dirty="0" smtClean="0"/>
              <a:t> </a:t>
            </a:r>
            <a:r>
              <a:rPr lang="de-DE" sz="2200" dirty="0" err="1" smtClean="0"/>
              <a:t>rises</a:t>
            </a:r>
            <a:r>
              <a:rPr lang="de-DE" sz="2200" dirty="0" smtClean="0"/>
              <a:t> (&gt; 25% in </a:t>
            </a:r>
            <a:r>
              <a:rPr lang="de-DE" sz="2200" dirty="0" err="1" smtClean="0"/>
              <a:t>our</a:t>
            </a:r>
            <a:r>
              <a:rPr lang="de-DE" sz="2200" dirty="0" smtClean="0"/>
              <a:t> sample</a:t>
            </a:r>
            <a:r>
              <a:rPr lang="de-DE" sz="2200" dirty="0" smtClean="0"/>
              <a:t>)</a:t>
            </a:r>
            <a:endParaRPr lang="de-DE" sz="2200" dirty="0" smtClean="0"/>
          </a:p>
          <a:p>
            <a:r>
              <a:rPr lang="de-DE" sz="2200" dirty="0" smtClean="0"/>
              <a:t>On </a:t>
            </a:r>
            <a:r>
              <a:rPr lang="de-DE" sz="2200" dirty="0" err="1" smtClean="0"/>
              <a:t>average</a:t>
            </a:r>
            <a:r>
              <a:rPr lang="de-DE" sz="2200" dirty="0" smtClean="0"/>
              <a:t>, </a:t>
            </a:r>
            <a:r>
              <a:rPr lang="de-DE" sz="2200" dirty="0" err="1" smtClean="0"/>
              <a:t>journals</a:t>
            </a:r>
            <a:r>
              <a:rPr lang="de-DE" sz="2200" dirty="0" smtClean="0"/>
              <a:t> </a:t>
            </a:r>
            <a:r>
              <a:rPr lang="de-DE" sz="2200" dirty="0" err="1" smtClean="0"/>
              <a:t>with</a:t>
            </a:r>
            <a:r>
              <a:rPr lang="de-DE" sz="2200" dirty="0" smtClean="0"/>
              <a:t> such </a:t>
            </a:r>
            <a:r>
              <a:rPr lang="de-DE" sz="2200" dirty="0" err="1" smtClean="0"/>
              <a:t>policies</a:t>
            </a:r>
            <a:r>
              <a:rPr lang="de-DE" sz="2200" dirty="0" smtClean="0"/>
              <a:t> </a:t>
            </a:r>
            <a:r>
              <a:rPr lang="de-DE" sz="2200" dirty="0" err="1" smtClean="0"/>
              <a:t>are</a:t>
            </a:r>
            <a:r>
              <a:rPr lang="de-DE" sz="2200" dirty="0" smtClean="0"/>
              <a:t> </a:t>
            </a:r>
            <a:r>
              <a:rPr lang="de-DE" sz="2200" dirty="0" err="1" smtClean="0"/>
              <a:t>among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best</a:t>
            </a:r>
            <a:r>
              <a:rPr lang="de-DE" sz="2200" dirty="0" smtClean="0"/>
              <a:t> </a:t>
            </a:r>
            <a:r>
              <a:rPr lang="de-DE" sz="2200" dirty="0" err="1" smtClean="0"/>
              <a:t>rated</a:t>
            </a:r>
            <a:r>
              <a:rPr lang="de-DE" sz="2200" dirty="0" smtClean="0"/>
              <a:t> </a:t>
            </a:r>
            <a:r>
              <a:rPr lang="de-DE" sz="2200" dirty="0" err="1" smtClean="0"/>
              <a:t>journals</a:t>
            </a:r>
            <a:r>
              <a:rPr lang="de-DE" sz="2200" dirty="0" smtClean="0"/>
              <a:t> in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field</a:t>
            </a:r>
            <a:endParaRPr lang="de-DE" sz="2200" dirty="0" smtClean="0"/>
          </a:p>
          <a:p>
            <a:r>
              <a:rPr lang="de-DE" sz="2200" dirty="0" err="1"/>
              <a:t>Among</a:t>
            </a:r>
            <a:r>
              <a:rPr lang="de-DE" sz="2200" dirty="0"/>
              <a:t> </a:t>
            </a:r>
            <a:r>
              <a:rPr lang="de-DE" sz="2200" dirty="0" err="1"/>
              <a:t>data</a:t>
            </a:r>
            <a:r>
              <a:rPr lang="de-DE" sz="2200" dirty="0"/>
              <a:t> </a:t>
            </a:r>
            <a:r>
              <a:rPr lang="de-DE" sz="2200" dirty="0" err="1"/>
              <a:t>policies</a:t>
            </a:r>
            <a:r>
              <a:rPr lang="de-DE" sz="2200" dirty="0"/>
              <a:t>, </a:t>
            </a:r>
            <a:r>
              <a:rPr lang="de-DE" sz="2200" dirty="0" err="1"/>
              <a:t>there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light </a:t>
            </a:r>
            <a:r>
              <a:rPr lang="de-DE" sz="2200" dirty="0" err="1"/>
              <a:t>and</a:t>
            </a:r>
            <a:r>
              <a:rPr lang="de-DE" sz="2200" dirty="0"/>
              <a:t> </a:t>
            </a:r>
            <a:r>
              <a:rPr lang="de-DE" sz="2200" dirty="0" err="1"/>
              <a:t>shadow</a:t>
            </a:r>
            <a:r>
              <a:rPr lang="de-DE" sz="2200" dirty="0"/>
              <a:t>.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date</a:t>
            </a:r>
            <a:r>
              <a:rPr lang="de-DE" sz="2200" dirty="0"/>
              <a:t>, </a:t>
            </a:r>
            <a:r>
              <a:rPr lang="de-DE" sz="2200" dirty="0" err="1"/>
              <a:t>many</a:t>
            </a:r>
            <a:r>
              <a:rPr lang="de-DE" sz="2200" dirty="0"/>
              <a:t> </a:t>
            </a:r>
            <a:r>
              <a:rPr lang="de-DE" sz="2200" dirty="0" err="1" smtClean="0"/>
              <a:t>data</a:t>
            </a:r>
            <a:r>
              <a:rPr lang="de-DE" sz="2200" dirty="0" smtClean="0"/>
              <a:t> </a:t>
            </a:r>
            <a:r>
              <a:rPr lang="de-DE" sz="2200" dirty="0" err="1" smtClean="0"/>
              <a:t>policies</a:t>
            </a:r>
            <a:r>
              <a:rPr lang="de-DE" sz="2200" dirty="0" smtClean="0"/>
              <a:t> </a:t>
            </a:r>
            <a:r>
              <a:rPr lang="de-DE" sz="2200" dirty="0" err="1"/>
              <a:t>remain</a:t>
            </a:r>
            <a:r>
              <a:rPr lang="de-DE" sz="2200" dirty="0"/>
              <a:t> </a:t>
            </a:r>
            <a:r>
              <a:rPr lang="de-DE" sz="2200" dirty="0" err="1" smtClean="0"/>
              <a:t>weak</a:t>
            </a:r>
            <a:r>
              <a:rPr lang="de-DE" sz="2200" dirty="0" smtClean="0"/>
              <a:t>. But: A „</a:t>
            </a:r>
            <a:r>
              <a:rPr lang="de-DE" sz="2200" dirty="0" err="1" smtClean="0"/>
              <a:t>good</a:t>
            </a:r>
            <a:r>
              <a:rPr lang="de-DE" sz="2200" dirty="0" smtClean="0"/>
              <a:t> </a:t>
            </a:r>
            <a:r>
              <a:rPr lang="de-DE" sz="2200" dirty="0" err="1" smtClean="0"/>
              <a:t>practise</a:t>
            </a:r>
            <a:r>
              <a:rPr lang="de-DE" sz="2200" dirty="0" smtClean="0"/>
              <a:t>“ </a:t>
            </a:r>
            <a:r>
              <a:rPr lang="de-DE" sz="2200" dirty="0" err="1" smtClean="0"/>
              <a:t>policy</a:t>
            </a:r>
            <a:r>
              <a:rPr lang="de-DE" sz="2200" dirty="0" smtClean="0"/>
              <a:t> </a:t>
            </a:r>
            <a:r>
              <a:rPr lang="de-DE" sz="2200" dirty="0" err="1" smtClean="0"/>
              <a:t>has</a:t>
            </a:r>
            <a:r>
              <a:rPr lang="de-DE" sz="2200" dirty="0" smtClean="0"/>
              <a:t> </a:t>
            </a:r>
            <a:r>
              <a:rPr lang="de-DE" sz="2200" dirty="0" err="1" smtClean="0"/>
              <a:t>been</a:t>
            </a:r>
            <a:r>
              <a:rPr lang="de-DE" sz="2200" dirty="0" smtClean="0"/>
              <a:t> </a:t>
            </a:r>
            <a:r>
              <a:rPr lang="de-DE" sz="2200" dirty="0" err="1" smtClean="0"/>
              <a:t>implemented</a:t>
            </a:r>
            <a:r>
              <a:rPr lang="de-DE" sz="2200" dirty="0" smtClean="0"/>
              <a:t> </a:t>
            </a:r>
            <a:r>
              <a:rPr lang="de-DE" sz="2200" dirty="0" err="1" smtClean="0"/>
              <a:t>by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American </a:t>
            </a:r>
            <a:r>
              <a:rPr lang="de-DE" sz="2200" dirty="0" err="1" smtClean="0"/>
              <a:t>Economic</a:t>
            </a:r>
            <a:r>
              <a:rPr lang="de-DE" sz="2200" dirty="0" smtClean="0"/>
              <a:t> Review (AER</a:t>
            </a:r>
            <a:r>
              <a:rPr lang="de-DE" sz="2200" dirty="0" smtClean="0"/>
              <a:t>)</a:t>
            </a:r>
          </a:p>
          <a:p>
            <a:r>
              <a:rPr lang="de-DE" sz="2200" dirty="0" smtClean="0"/>
              <a:t>ZBW </a:t>
            </a:r>
            <a:r>
              <a:rPr lang="de-DE" sz="2200" dirty="0" err="1" smtClean="0"/>
              <a:t>is</a:t>
            </a:r>
            <a:r>
              <a:rPr lang="de-DE" sz="2200" dirty="0" smtClean="0"/>
              <a:t> </a:t>
            </a:r>
            <a:r>
              <a:rPr lang="de-DE" sz="2200" dirty="0" err="1" smtClean="0"/>
              <a:t>planning</a:t>
            </a:r>
            <a:r>
              <a:rPr lang="de-DE" sz="2200" dirty="0" smtClean="0"/>
              <a:t> an „</a:t>
            </a:r>
            <a:r>
              <a:rPr lang="de-DE" sz="2200" i="1" dirty="0"/>
              <a:t>International Journal </a:t>
            </a:r>
            <a:r>
              <a:rPr lang="de-DE" sz="2200" i="1" dirty="0" err="1"/>
              <a:t>of</a:t>
            </a:r>
            <a:r>
              <a:rPr lang="de-DE" sz="2200" i="1" dirty="0"/>
              <a:t> </a:t>
            </a:r>
            <a:r>
              <a:rPr lang="de-DE" sz="2200" i="1" dirty="0" err="1"/>
              <a:t>Economic</a:t>
            </a:r>
            <a:r>
              <a:rPr lang="de-DE" sz="2200" i="1" dirty="0"/>
              <a:t> Micro Data" (IJEMD</a:t>
            </a:r>
            <a:r>
              <a:rPr lang="de-DE" sz="2200" i="1" dirty="0" smtClean="0"/>
              <a:t>)“</a:t>
            </a:r>
            <a:r>
              <a:rPr lang="de-DE" sz="2200" dirty="0" smtClean="0"/>
              <a:t> </a:t>
            </a:r>
            <a:endParaRPr lang="de-DE" sz="2200" dirty="0" smtClean="0"/>
          </a:p>
          <a:p>
            <a:endParaRPr lang="de-DE" sz="2200" dirty="0" smtClean="0"/>
          </a:p>
          <a:p>
            <a:pPr marL="0" indent="0">
              <a:buNone/>
            </a:pPr>
            <a:endParaRPr lang="de-DE" sz="2400" b="1" i="1" dirty="0">
              <a:solidFill>
                <a:srgbClr val="CC3333"/>
              </a:solidFill>
              <a:ea typeface="+mj-ea"/>
              <a:cs typeface="+mj-cs"/>
            </a:endParaRPr>
          </a:p>
          <a:p>
            <a:endParaRPr lang="de-DE" sz="2200" dirty="0" smtClean="0"/>
          </a:p>
        </p:txBody>
      </p:sp>
    </p:spTree>
    <p:extLst>
      <p:ext uri="{BB962C8B-B14F-4D97-AF65-F5344CB8AC3E}">
        <p14:creationId xmlns:p14="http://schemas.microsoft.com/office/powerpoint/2010/main" val="27341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4. Take home messages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825" y="1764407"/>
            <a:ext cx="9072563" cy="4176713"/>
          </a:xfrm>
        </p:spPr>
        <p:txBody>
          <a:bodyPr/>
          <a:lstStyle/>
          <a:p>
            <a:r>
              <a:rPr lang="de-DE" sz="2200" dirty="0" smtClean="0"/>
              <a:t>ZBW (</a:t>
            </a:r>
            <a:r>
              <a:rPr lang="de-DE" sz="2200" dirty="0" err="1" smtClean="0"/>
              <a:t>Germany‘s</a:t>
            </a:r>
            <a:r>
              <a:rPr lang="de-DE" sz="2200" dirty="0" smtClean="0"/>
              <a:t> Information Center </a:t>
            </a:r>
            <a:r>
              <a:rPr lang="de-DE" sz="2200" dirty="0" err="1" smtClean="0"/>
              <a:t>for</a:t>
            </a:r>
            <a:r>
              <a:rPr lang="de-DE" sz="2200" dirty="0" smtClean="0"/>
              <a:t> Economics)  </a:t>
            </a:r>
            <a:r>
              <a:rPr lang="de-DE" sz="2200" dirty="0" err="1" smtClean="0"/>
              <a:t>is</a:t>
            </a:r>
            <a:r>
              <a:rPr lang="de-DE" sz="2200" dirty="0" smtClean="0"/>
              <a:t> </a:t>
            </a:r>
            <a:r>
              <a:rPr lang="de-DE" sz="2200" dirty="0" err="1" smtClean="0"/>
              <a:t>planning</a:t>
            </a:r>
            <a:r>
              <a:rPr lang="de-DE" sz="2200" dirty="0" smtClean="0"/>
              <a:t> an „</a:t>
            </a:r>
            <a:r>
              <a:rPr lang="de-DE" sz="2200" i="1" dirty="0"/>
              <a:t>International Journal </a:t>
            </a:r>
            <a:r>
              <a:rPr lang="de-DE" sz="2200" i="1" dirty="0" err="1"/>
              <a:t>of</a:t>
            </a:r>
            <a:r>
              <a:rPr lang="de-DE" sz="2200" i="1" dirty="0"/>
              <a:t> </a:t>
            </a:r>
            <a:r>
              <a:rPr lang="de-DE" sz="2200" i="1" dirty="0" err="1"/>
              <a:t>Economic</a:t>
            </a:r>
            <a:r>
              <a:rPr lang="de-DE" sz="2200" i="1" dirty="0"/>
              <a:t> Micro Data" (IJEMD</a:t>
            </a:r>
            <a:r>
              <a:rPr lang="de-DE" sz="2200" i="1" dirty="0" smtClean="0"/>
              <a:t>)“</a:t>
            </a:r>
            <a:r>
              <a:rPr lang="de-DE" sz="2200" dirty="0" smtClean="0"/>
              <a:t> </a:t>
            </a:r>
          </a:p>
          <a:p>
            <a:pPr lvl="1"/>
            <a:endParaRPr lang="de-DE" sz="2400" dirty="0" smtClean="0"/>
          </a:p>
          <a:p>
            <a:endParaRPr lang="de-DE" sz="2200" dirty="0" smtClean="0"/>
          </a:p>
          <a:p>
            <a:pPr marL="0" indent="0">
              <a:buNone/>
            </a:pPr>
            <a:endParaRPr lang="de-DE" sz="2400" b="1" i="1" dirty="0">
              <a:solidFill>
                <a:srgbClr val="CC3333"/>
              </a:solidFill>
              <a:ea typeface="+mj-ea"/>
              <a:cs typeface="+mj-cs"/>
            </a:endParaRPr>
          </a:p>
          <a:p>
            <a:endParaRPr lang="de-DE" sz="2200" dirty="0" smtClean="0"/>
          </a:p>
        </p:txBody>
      </p:sp>
    </p:spTree>
    <p:extLst>
      <p:ext uri="{BB962C8B-B14F-4D97-AF65-F5344CB8AC3E}">
        <p14:creationId xmlns:p14="http://schemas.microsoft.com/office/powerpoint/2010/main" val="8500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4. Take home messages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825" y="1764407"/>
            <a:ext cx="9072563" cy="4176713"/>
          </a:xfrm>
        </p:spPr>
        <p:txBody>
          <a:bodyPr/>
          <a:lstStyle/>
          <a:p>
            <a:r>
              <a:rPr lang="de-DE" sz="2200" dirty="0" smtClean="0"/>
              <a:t>ZBW (</a:t>
            </a:r>
            <a:r>
              <a:rPr lang="de-DE" sz="2200" dirty="0" err="1" smtClean="0"/>
              <a:t>Germany‘s</a:t>
            </a:r>
            <a:r>
              <a:rPr lang="de-DE" sz="2200" dirty="0" smtClean="0"/>
              <a:t> Information Center </a:t>
            </a:r>
            <a:r>
              <a:rPr lang="de-DE" sz="2200" dirty="0" err="1" smtClean="0"/>
              <a:t>for</a:t>
            </a:r>
            <a:r>
              <a:rPr lang="de-DE" sz="2200" dirty="0" smtClean="0"/>
              <a:t> Economics)  </a:t>
            </a:r>
            <a:r>
              <a:rPr lang="de-DE" sz="2200" dirty="0" err="1" smtClean="0"/>
              <a:t>is</a:t>
            </a:r>
            <a:r>
              <a:rPr lang="de-DE" sz="2200" dirty="0" smtClean="0"/>
              <a:t> </a:t>
            </a:r>
            <a:r>
              <a:rPr lang="de-DE" sz="2200" dirty="0" err="1" smtClean="0"/>
              <a:t>planning</a:t>
            </a:r>
            <a:r>
              <a:rPr lang="de-DE" sz="2200" dirty="0" smtClean="0"/>
              <a:t> an „</a:t>
            </a:r>
            <a:r>
              <a:rPr lang="de-DE" sz="2200" i="1" dirty="0"/>
              <a:t>International Journal </a:t>
            </a:r>
            <a:r>
              <a:rPr lang="de-DE" sz="2200" i="1" dirty="0" err="1"/>
              <a:t>of</a:t>
            </a:r>
            <a:r>
              <a:rPr lang="de-DE" sz="2200" i="1" dirty="0"/>
              <a:t> </a:t>
            </a:r>
            <a:r>
              <a:rPr lang="de-DE" sz="2200" i="1" dirty="0" err="1"/>
              <a:t>Economic</a:t>
            </a:r>
            <a:r>
              <a:rPr lang="de-DE" sz="2200" i="1" dirty="0"/>
              <a:t> Micro Data" (IJEMD</a:t>
            </a:r>
            <a:r>
              <a:rPr lang="de-DE" sz="2200" i="1" dirty="0" smtClean="0"/>
              <a:t>)“</a:t>
            </a:r>
            <a:r>
              <a:rPr lang="de-DE" sz="2200" dirty="0" smtClean="0"/>
              <a:t> </a:t>
            </a:r>
          </a:p>
          <a:p>
            <a:pPr lvl="1"/>
            <a:r>
              <a:rPr lang="de-DE" sz="2400" dirty="0"/>
              <a:t>O</a:t>
            </a:r>
            <a:r>
              <a:rPr lang="de-DE" sz="2400" dirty="0" smtClean="0"/>
              <a:t>nline </a:t>
            </a:r>
            <a:r>
              <a:rPr lang="de-DE" sz="2400" dirty="0" err="1" smtClean="0"/>
              <a:t>journal</a:t>
            </a:r>
            <a:r>
              <a:rPr lang="de-DE" sz="2400" dirty="0" smtClean="0"/>
              <a:t> will </a:t>
            </a:r>
            <a:r>
              <a:rPr lang="de-DE" sz="2400" dirty="0" err="1" smtClean="0"/>
              <a:t>be</a:t>
            </a:r>
            <a:r>
              <a:rPr lang="de-DE" sz="2400" dirty="0" smtClean="0"/>
              <a:t> an open </a:t>
            </a:r>
            <a:r>
              <a:rPr lang="de-DE" sz="2400" dirty="0" err="1" smtClean="0"/>
              <a:t>access</a:t>
            </a:r>
            <a:r>
              <a:rPr lang="de-DE" sz="2400" dirty="0" smtClean="0"/>
              <a:t> </a:t>
            </a:r>
            <a:r>
              <a:rPr lang="de-DE" sz="2400" dirty="0" err="1" smtClean="0"/>
              <a:t>journal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</a:t>
            </a:r>
            <a:r>
              <a:rPr lang="de-DE" sz="2400" dirty="0" err="1" smtClean="0"/>
              <a:t>wo</a:t>
            </a:r>
            <a:r>
              <a:rPr lang="de-DE" sz="2400" dirty="0" smtClean="0"/>
              <a:t> </a:t>
            </a:r>
            <a:r>
              <a:rPr lang="de-DE" sz="2400" dirty="0" err="1" smtClean="0"/>
              <a:t>main</a:t>
            </a:r>
            <a:r>
              <a:rPr lang="de-DE" sz="2400" dirty="0" smtClean="0"/>
              <a:t> </a:t>
            </a:r>
            <a:r>
              <a:rPr lang="de-DE" sz="2400" dirty="0" err="1" smtClean="0"/>
              <a:t>sections</a:t>
            </a:r>
            <a:r>
              <a:rPr lang="de-DE" sz="2400" dirty="0" smtClean="0"/>
              <a:t>:</a:t>
            </a:r>
          </a:p>
          <a:p>
            <a:pPr lvl="1"/>
            <a:endParaRPr lang="de-DE" sz="2400" dirty="0"/>
          </a:p>
          <a:p>
            <a:pPr lvl="1"/>
            <a:endParaRPr lang="de-DE" sz="2400" dirty="0" smtClean="0"/>
          </a:p>
          <a:p>
            <a:endParaRPr lang="de-DE" sz="2200" dirty="0" smtClean="0"/>
          </a:p>
          <a:p>
            <a:pPr marL="0" indent="0">
              <a:buNone/>
            </a:pPr>
            <a:endParaRPr lang="de-DE" sz="2400" b="1" i="1" dirty="0">
              <a:solidFill>
                <a:srgbClr val="CC3333"/>
              </a:solidFill>
              <a:ea typeface="+mj-ea"/>
              <a:cs typeface="+mj-cs"/>
            </a:endParaRPr>
          </a:p>
          <a:p>
            <a:endParaRPr lang="de-DE" sz="2200" dirty="0" smtClean="0"/>
          </a:p>
        </p:txBody>
      </p:sp>
    </p:spTree>
    <p:extLst>
      <p:ext uri="{BB962C8B-B14F-4D97-AF65-F5344CB8AC3E}">
        <p14:creationId xmlns:p14="http://schemas.microsoft.com/office/powerpoint/2010/main" val="2281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4. Take home messages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825" y="1764407"/>
            <a:ext cx="9072563" cy="4176713"/>
          </a:xfrm>
        </p:spPr>
        <p:txBody>
          <a:bodyPr/>
          <a:lstStyle/>
          <a:p>
            <a:r>
              <a:rPr lang="de-DE" sz="2200" dirty="0" smtClean="0"/>
              <a:t>ZBW (</a:t>
            </a:r>
            <a:r>
              <a:rPr lang="de-DE" sz="2200" dirty="0" err="1" smtClean="0"/>
              <a:t>Germany‘s</a:t>
            </a:r>
            <a:r>
              <a:rPr lang="de-DE" sz="2200" dirty="0" smtClean="0"/>
              <a:t> Information Center </a:t>
            </a:r>
            <a:r>
              <a:rPr lang="de-DE" sz="2200" dirty="0" err="1" smtClean="0"/>
              <a:t>for</a:t>
            </a:r>
            <a:r>
              <a:rPr lang="de-DE" sz="2200" dirty="0" smtClean="0"/>
              <a:t> Economics)  </a:t>
            </a:r>
            <a:r>
              <a:rPr lang="de-DE" sz="2200" dirty="0" err="1" smtClean="0"/>
              <a:t>is</a:t>
            </a:r>
            <a:r>
              <a:rPr lang="de-DE" sz="2200" dirty="0" smtClean="0"/>
              <a:t> </a:t>
            </a:r>
            <a:r>
              <a:rPr lang="de-DE" sz="2200" dirty="0" err="1" smtClean="0"/>
              <a:t>planning</a:t>
            </a:r>
            <a:r>
              <a:rPr lang="de-DE" sz="2200" dirty="0" smtClean="0"/>
              <a:t> an „</a:t>
            </a:r>
            <a:r>
              <a:rPr lang="de-DE" sz="2200" i="1" dirty="0"/>
              <a:t>International Journal </a:t>
            </a:r>
            <a:r>
              <a:rPr lang="de-DE" sz="2200" i="1" dirty="0" err="1"/>
              <a:t>of</a:t>
            </a:r>
            <a:r>
              <a:rPr lang="de-DE" sz="2200" i="1" dirty="0"/>
              <a:t> </a:t>
            </a:r>
            <a:r>
              <a:rPr lang="de-DE" sz="2200" i="1" dirty="0" err="1"/>
              <a:t>Economic</a:t>
            </a:r>
            <a:r>
              <a:rPr lang="de-DE" sz="2200" i="1" dirty="0"/>
              <a:t> Micro Data" (IJEMD</a:t>
            </a:r>
            <a:r>
              <a:rPr lang="de-DE" sz="2200" i="1" dirty="0" smtClean="0"/>
              <a:t>)“</a:t>
            </a:r>
            <a:r>
              <a:rPr lang="de-DE" sz="2200" dirty="0" smtClean="0"/>
              <a:t> </a:t>
            </a:r>
          </a:p>
          <a:p>
            <a:pPr lvl="1"/>
            <a:r>
              <a:rPr lang="de-DE" sz="2400" dirty="0"/>
              <a:t>O</a:t>
            </a:r>
            <a:r>
              <a:rPr lang="de-DE" sz="2400" dirty="0" smtClean="0"/>
              <a:t>nline </a:t>
            </a:r>
            <a:r>
              <a:rPr lang="de-DE" sz="2400" dirty="0" err="1" smtClean="0"/>
              <a:t>journal</a:t>
            </a:r>
            <a:r>
              <a:rPr lang="de-DE" sz="2400" dirty="0" smtClean="0"/>
              <a:t> will </a:t>
            </a:r>
            <a:r>
              <a:rPr lang="de-DE" sz="2400" dirty="0" err="1" smtClean="0"/>
              <a:t>be</a:t>
            </a:r>
            <a:r>
              <a:rPr lang="de-DE" sz="2400" dirty="0" smtClean="0"/>
              <a:t> an open </a:t>
            </a:r>
            <a:r>
              <a:rPr lang="de-DE" sz="2400" dirty="0" err="1" smtClean="0"/>
              <a:t>access</a:t>
            </a:r>
            <a:r>
              <a:rPr lang="de-DE" sz="2400" dirty="0" smtClean="0"/>
              <a:t> </a:t>
            </a:r>
            <a:r>
              <a:rPr lang="de-DE" sz="2400" dirty="0" err="1" smtClean="0"/>
              <a:t>journal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</a:t>
            </a:r>
            <a:r>
              <a:rPr lang="de-DE" sz="2400" dirty="0" err="1" smtClean="0"/>
              <a:t>wo</a:t>
            </a:r>
            <a:r>
              <a:rPr lang="de-DE" sz="2400" dirty="0" smtClean="0"/>
              <a:t> </a:t>
            </a:r>
            <a:r>
              <a:rPr lang="de-DE" sz="2400" dirty="0" err="1" smtClean="0"/>
              <a:t>main</a:t>
            </a:r>
            <a:r>
              <a:rPr lang="de-DE" sz="2400" dirty="0" smtClean="0"/>
              <a:t> </a:t>
            </a:r>
            <a:r>
              <a:rPr lang="de-DE" sz="2400" dirty="0" err="1" smtClean="0"/>
              <a:t>sections</a:t>
            </a:r>
            <a:r>
              <a:rPr lang="de-DE" sz="2400" dirty="0" smtClean="0"/>
              <a:t>:</a:t>
            </a:r>
          </a:p>
          <a:p>
            <a:pPr lvl="2"/>
            <a:r>
              <a:rPr lang="de-DE" sz="2200" dirty="0" err="1" smtClean="0"/>
              <a:t>Descriptions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documentations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interesting</a:t>
            </a:r>
            <a:r>
              <a:rPr lang="de-DE" sz="2200" dirty="0" smtClean="0"/>
              <a:t> </a:t>
            </a:r>
            <a:r>
              <a:rPr lang="de-DE" sz="2200" dirty="0" err="1" smtClean="0"/>
              <a:t>data</a:t>
            </a:r>
            <a:r>
              <a:rPr lang="de-DE" sz="2200" dirty="0" smtClean="0"/>
              <a:t> </a:t>
            </a:r>
            <a:r>
              <a:rPr lang="de-DE" sz="2200" dirty="0" err="1" smtClean="0"/>
              <a:t>sets</a:t>
            </a:r>
            <a:endParaRPr lang="de-DE" sz="2200" dirty="0" smtClean="0"/>
          </a:p>
          <a:p>
            <a:pPr marL="1008062" lvl="2" indent="0">
              <a:buNone/>
            </a:pPr>
            <a:r>
              <a:rPr lang="de-DE" sz="2200" dirty="0"/>
              <a:t> </a:t>
            </a:r>
            <a:r>
              <a:rPr lang="de-DE" sz="2200" dirty="0" smtClean="0"/>
              <a:t>   </a:t>
            </a:r>
            <a:endParaRPr lang="de-DE" sz="2400" dirty="0"/>
          </a:p>
          <a:p>
            <a:pPr lvl="1"/>
            <a:endParaRPr lang="de-DE" sz="2400" dirty="0" smtClean="0"/>
          </a:p>
          <a:p>
            <a:endParaRPr lang="de-DE" sz="2200" dirty="0" smtClean="0"/>
          </a:p>
          <a:p>
            <a:pPr marL="0" indent="0">
              <a:buNone/>
            </a:pPr>
            <a:endParaRPr lang="de-DE" sz="2400" b="1" i="1" dirty="0">
              <a:solidFill>
                <a:srgbClr val="CC3333"/>
              </a:solidFill>
              <a:ea typeface="+mj-ea"/>
              <a:cs typeface="+mj-cs"/>
            </a:endParaRPr>
          </a:p>
          <a:p>
            <a:endParaRPr lang="de-DE" sz="2200" dirty="0" smtClean="0"/>
          </a:p>
        </p:txBody>
      </p:sp>
    </p:spTree>
    <p:extLst>
      <p:ext uri="{BB962C8B-B14F-4D97-AF65-F5344CB8AC3E}">
        <p14:creationId xmlns:p14="http://schemas.microsoft.com/office/powerpoint/2010/main" val="2281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4. Take home messages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825" y="1764407"/>
            <a:ext cx="9072563" cy="4176713"/>
          </a:xfrm>
        </p:spPr>
        <p:txBody>
          <a:bodyPr/>
          <a:lstStyle/>
          <a:p>
            <a:r>
              <a:rPr lang="de-DE" sz="2200" dirty="0" smtClean="0"/>
              <a:t>ZBW (</a:t>
            </a:r>
            <a:r>
              <a:rPr lang="de-DE" sz="2200" dirty="0" err="1" smtClean="0"/>
              <a:t>Germany‘s</a:t>
            </a:r>
            <a:r>
              <a:rPr lang="de-DE" sz="2200" dirty="0" smtClean="0"/>
              <a:t> Information Center </a:t>
            </a:r>
            <a:r>
              <a:rPr lang="de-DE" sz="2200" dirty="0" err="1" smtClean="0"/>
              <a:t>for</a:t>
            </a:r>
            <a:r>
              <a:rPr lang="de-DE" sz="2200" dirty="0" smtClean="0"/>
              <a:t> Economics)  </a:t>
            </a:r>
            <a:r>
              <a:rPr lang="de-DE" sz="2200" dirty="0" err="1" smtClean="0"/>
              <a:t>is</a:t>
            </a:r>
            <a:r>
              <a:rPr lang="de-DE" sz="2200" dirty="0" smtClean="0"/>
              <a:t> </a:t>
            </a:r>
            <a:r>
              <a:rPr lang="de-DE" sz="2200" dirty="0" err="1" smtClean="0"/>
              <a:t>planning</a:t>
            </a:r>
            <a:r>
              <a:rPr lang="de-DE" sz="2200" dirty="0" smtClean="0"/>
              <a:t> an „</a:t>
            </a:r>
            <a:r>
              <a:rPr lang="de-DE" sz="2200" i="1" dirty="0"/>
              <a:t>International Journal </a:t>
            </a:r>
            <a:r>
              <a:rPr lang="de-DE" sz="2200" i="1" dirty="0" err="1"/>
              <a:t>of</a:t>
            </a:r>
            <a:r>
              <a:rPr lang="de-DE" sz="2200" i="1" dirty="0"/>
              <a:t> </a:t>
            </a:r>
            <a:r>
              <a:rPr lang="de-DE" sz="2200" i="1" dirty="0" err="1"/>
              <a:t>Economic</a:t>
            </a:r>
            <a:r>
              <a:rPr lang="de-DE" sz="2200" i="1" dirty="0"/>
              <a:t> Micro Data" (IJEMD</a:t>
            </a:r>
            <a:r>
              <a:rPr lang="de-DE" sz="2200" i="1" dirty="0" smtClean="0"/>
              <a:t>)“</a:t>
            </a:r>
            <a:r>
              <a:rPr lang="de-DE" sz="2200" dirty="0" smtClean="0"/>
              <a:t> </a:t>
            </a:r>
          </a:p>
          <a:p>
            <a:pPr lvl="1"/>
            <a:r>
              <a:rPr lang="de-DE" sz="2400" dirty="0"/>
              <a:t>O</a:t>
            </a:r>
            <a:r>
              <a:rPr lang="de-DE" sz="2400" dirty="0" smtClean="0"/>
              <a:t>nline </a:t>
            </a:r>
            <a:r>
              <a:rPr lang="de-DE" sz="2400" dirty="0" err="1" smtClean="0"/>
              <a:t>journal</a:t>
            </a:r>
            <a:r>
              <a:rPr lang="de-DE" sz="2400" dirty="0" smtClean="0"/>
              <a:t> will </a:t>
            </a:r>
            <a:r>
              <a:rPr lang="de-DE" sz="2400" dirty="0" err="1" smtClean="0"/>
              <a:t>be</a:t>
            </a:r>
            <a:r>
              <a:rPr lang="de-DE" sz="2400" dirty="0" smtClean="0"/>
              <a:t> an open </a:t>
            </a:r>
            <a:r>
              <a:rPr lang="de-DE" sz="2400" dirty="0" err="1" smtClean="0"/>
              <a:t>access</a:t>
            </a:r>
            <a:r>
              <a:rPr lang="de-DE" sz="2400" dirty="0" smtClean="0"/>
              <a:t> </a:t>
            </a:r>
            <a:r>
              <a:rPr lang="de-DE" sz="2400" dirty="0" err="1" smtClean="0"/>
              <a:t>journal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</a:t>
            </a:r>
            <a:r>
              <a:rPr lang="de-DE" sz="2400" dirty="0" err="1" smtClean="0"/>
              <a:t>wo</a:t>
            </a:r>
            <a:r>
              <a:rPr lang="de-DE" sz="2400" dirty="0" smtClean="0"/>
              <a:t> </a:t>
            </a:r>
            <a:r>
              <a:rPr lang="de-DE" sz="2400" dirty="0" err="1" smtClean="0"/>
              <a:t>main</a:t>
            </a:r>
            <a:r>
              <a:rPr lang="de-DE" sz="2400" dirty="0" smtClean="0"/>
              <a:t> </a:t>
            </a:r>
            <a:r>
              <a:rPr lang="de-DE" sz="2400" dirty="0" err="1" smtClean="0"/>
              <a:t>sections</a:t>
            </a:r>
            <a:r>
              <a:rPr lang="de-DE" sz="2400" dirty="0" smtClean="0"/>
              <a:t>:</a:t>
            </a:r>
          </a:p>
          <a:p>
            <a:pPr lvl="2"/>
            <a:r>
              <a:rPr lang="de-DE" sz="2200" dirty="0" err="1" smtClean="0"/>
              <a:t>Descriptions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documentations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interesting</a:t>
            </a:r>
            <a:r>
              <a:rPr lang="de-DE" sz="2200" dirty="0" smtClean="0"/>
              <a:t> </a:t>
            </a:r>
            <a:r>
              <a:rPr lang="de-DE" sz="2200" dirty="0" err="1" smtClean="0"/>
              <a:t>data</a:t>
            </a:r>
            <a:r>
              <a:rPr lang="de-DE" sz="2200" dirty="0" smtClean="0"/>
              <a:t> </a:t>
            </a:r>
            <a:r>
              <a:rPr lang="de-DE" sz="2200" dirty="0" err="1" smtClean="0"/>
              <a:t>sets</a:t>
            </a:r>
            <a:endParaRPr lang="de-DE" sz="2200" dirty="0" smtClean="0"/>
          </a:p>
          <a:p>
            <a:pPr marL="1008062" lvl="2" indent="0">
              <a:buNone/>
            </a:pPr>
            <a:r>
              <a:rPr lang="de-DE" sz="2200" dirty="0"/>
              <a:t> </a:t>
            </a:r>
            <a:r>
              <a:rPr lang="de-DE" sz="2200" dirty="0" smtClean="0"/>
              <a:t>   („</a:t>
            </a:r>
            <a:r>
              <a:rPr lang="de-DE" sz="2200" dirty="0" err="1" smtClean="0"/>
              <a:t>giving</a:t>
            </a:r>
            <a:r>
              <a:rPr lang="de-DE" sz="2200" dirty="0" smtClean="0"/>
              <a:t> </a:t>
            </a:r>
            <a:r>
              <a:rPr lang="de-DE" sz="2200" dirty="0" err="1" smtClean="0"/>
              <a:t>credit</a:t>
            </a:r>
            <a:r>
              <a:rPr lang="de-DE" sz="2200" dirty="0" smtClean="0"/>
              <a:t> </a:t>
            </a:r>
            <a:r>
              <a:rPr lang="de-DE" sz="2200" dirty="0" err="1" smtClean="0"/>
              <a:t>where</a:t>
            </a:r>
            <a:r>
              <a:rPr lang="de-DE" sz="2200" dirty="0" smtClean="0"/>
              <a:t> </a:t>
            </a:r>
            <a:r>
              <a:rPr lang="de-DE" sz="2200" dirty="0" err="1" smtClean="0"/>
              <a:t>credit</a:t>
            </a:r>
            <a:r>
              <a:rPr lang="de-DE" sz="2200" dirty="0" smtClean="0"/>
              <a:t> </a:t>
            </a:r>
            <a:r>
              <a:rPr lang="de-DE" sz="2200" dirty="0" err="1" smtClean="0"/>
              <a:t>is</a:t>
            </a:r>
            <a:r>
              <a:rPr lang="de-DE" sz="2200" dirty="0" smtClean="0"/>
              <a:t> due“)</a:t>
            </a:r>
            <a:endParaRPr lang="de-DE" sz="2200" dirty="0" smtClean="0"/>
          </a:p>
          <a:p>
            <a:pPr lvl="1"/>
            <a:endParaRPr lang="de-DE" sz="2400" dirty="0"/>
          </a:p>
          <a:p>
            <a:pPr lvl="1"/>
            <a:endParaRPr lang="de-DE" sz="2400" dirty="0" smtClean="0"/>
          </a:p>
          <a:p>
            <a:endParaRPr lang="de-DE" sz="2200" dirty="0" smtClean="0"/>
          </a:p>
          <a:p>
            <a:pPr marL="0" indent="0">
              <a:buNone/>
            </a:pPr>
            <a:endParaRPr lang="de-DE" sz="2400" b="1" i="1" dirty="0">
              <a:solidFill>
                <a:srgbClr val="CC3333"/>
              </a:solidFill>
              <a:ea typeface="+mj-ea"/>
              <a:cs typeface="+mj-cs"/>
            </a:endParaRPr>
          </a:p>
          <a:p>
            <a:endParaRPr lang="de-DE" sz="2200" dirty="0" smtClean="0"/>
          </a:p>
        </p:txBody>
      </p:sp>
    </p:spTree>
    <p:extLst>
      <p:ext uri="{BB962C8B-B14F-4D97-AF65-F5344CB8AC3E}">
        <p14:creationId xmlns:p14="http://schemas.microsoft.com/office/powerpoint/2010/main" val="2281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1292225"/>
            <a:ext cx="8569325" cy="1620838"/>
          </a:xfrm>
        </p:spPr>
        <p:txBody>
          <a:bodyPr/>
          <a:lstStyle/>
          <a:p>
            <a:r>
              <a:rPr lang="de-DE" altLang="de-DE" smtClean="0"/>
              <a:t>1. Introduction &amp; Motivation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073400"/>
            <a:ext cx="8388350" cy="1931988"/>
          </a:xfrm>
        </p:spPr>
        <p:txBody>
          <a:bodyPr/>
          <a:lstStyle/>
          <a:p>
            <a:endParaRPr lang="de-DE" altLang="de-DE" smtClean="0"/>
          </a:p>
        </p:txBody>
      </p:sp>
      <p:grpSp>
        <p:nvGrpSpPr>
          <p:cNvPr id="4" name="Gruppieren 3"/>
          <p:cNvGrpSpPr/>
          <p:nvPr/>
        </p:nvGrpSpPr>
        <p:grpSpPr>
          <a:xfrm>
            <a:off x="279003" y="5786675"/>
            <a:ext cx="728861" cy="442228"/>
            <a:chOff x="279003" y="5786675"/>
            <a:chExt cx="728861" cy="44222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49"/>
            <a:stretch/>
          </p:blipFill>
          <p:spPr bwMode="auto">
            <a:xfrm>
              <a:off x="287784" y="5979226"/>
              <a:ext cx="648072" cy="24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eck 5"/>
            <p:cNvSpPr/>
            <p:nvPr/>
          </p:nvSpPr>
          <p:spPr bwMode="auto">
            <a:xfrm>
              <a:off x="279003" y="5786675"/>
              <a:ext cx="728861" cy="14972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Funded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5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4. Take home messages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825" y="1764407"/>
            <a:ext cx="9072563" cy="4176713"/>
          </a:xfrm>
        </p:spPr>
        <p:txBody>
          <a:bodyPr/>
          <a:lstStyle/>
          <a:p>
            <a:r>
              <a:rPr lang="de-DE" sz="2200" dirty="0" smtClean="0"/>
              <a:t>ZBW (</a:t>
            </a:r>
            <a:r>
              <a:rPr lang="de-DE" sz="2200" dirty="0" err="1" smtClean="0"/>
              <a:t>Germany‘s</a:t>
            </a:r>
            <a:r>
              <a:rPr lang="de-DE" sz="2200" dirty="0" smtClean="0"/>
              <a:t> Information Center </a:t>
            </a:r>
            <a:r>
              <a:rPr lang="de-DE" sz="2200" dirty="0" err="1" smtClean="0"/>
              <a:t>for</a:t>
            </a:r>
            <a:r>
              <a:rPr lang="de-DE" sz="2200" dirty="0" smtClean="0"/>
              <a:t> Economics)  </a:t>
            </a:r>
            <a:r>
              <a:rPr lang="de-DE" sz="2200" dirty="0" err="1" smtClean="0"/>
              <a:t>is</a:t>
            </a:r>
            <a:r>
              <a:rPr lang="de-DE" sz="2200" dirty="0" smtClean="0"/>
              <a:t> </a:t>
            </a:r>
            <a:r>
              <a:rPr lang="de-DE" sz="2200" dirty="0" err="1" smtClean="0"/>
              <a:t>planning</a:t>
            </a:r>
            <a:r>
              <a:rPr lang="de-DE" sz="2200" dirty="0" smtClean="0"/>
              <a:t> an „</a:t>
            </a:r>
            <a:r>
              <a:rPr lang="de-DE" sz="2200" i="1" dirty="0"/>
              <a:t>International Journal </a:t>
            </a:r>
            <a:r>
              <a:rPr lang="de-DE" sz="2200" i="1" dirty="0" err="1"/>
              <a:t>of</a:t>
            </a:r>
            <a:r>
              <a:rPr lang="de-DE" sz="2200" i="1" dirty="0"/>
              <a:t> </a:t>
            </a:r>
            <a:r>
              <a:rPr lang="de-DE" sz="2200" i="1" dirty="0" err="1"/>
              <a:t>Economic</a:t>
            </a:r>
            <a:r>
              <a:rPr lang="de-DE" sz="2200" i="1" dirty="0"/>
              <a:t> Micro Data" (IJEMD</a:t>
            </a:r>
            <a:r>
              <a:rPr lang="de-DE" sz="2200" i="1" dirty="0" smtClean="0"/>
              <a:t>)“</a:t>
            </a:r>
            <a:r>
              <a:rPr lang="de-DE" sz="2200" dirty="0" smtClean="0"/>
              <a:t> </a:t>
            </a:r>
          </a:p>
          <a:p>
            <a:pPr lvl="1"/>
            <a:r>
              <a:rPr lang="de-DE" sz="2400" dirty="0"/>
              <a:t>O</a:t>
            </a:r>
            <a:r>
              <a:rPr lang="de-DE" sz="2400" dirty="0" smtClean="0"/>
              <a:t>nline </a:t>
            </a:r>
            <a:r>
              <a:rPr lang="de-DE" sz="2400" dirty="0" err="1" smtClean="0"/>
              <a:t>journal</a:t>
            </a:r>
            <a:r>
              <a:rPr lang="de-DE" sz="2400" dirty="0" smtClean="0"/>
              <a:t> will </a:t>
            </a:r>
            <a:r>
              <a:rPr lang="de-DE" sz="2400" dirty="0" err="1" smtClean="0"/>
              <a:t>be</a:t>
            </a:r>
            <a:r>
              <a:rPr lang="de-DE" sz="2400" dirty="0" smtClean="0"/>
              <a:t> an open </a:t>
            </a:r>
            <a:r>
              <a:rPr lang="de-DE" sz="2400" dirty="0" err="1" smtClean="0"/>
              <a:t>access</a:t>
            </a:r>
            <a:r>
              <a:rPr lang="de-DE" sz="2400" dirty="0" smtClean="0"/>
              <a:t> </a:t>
            </a:r>
            <a:r>
              <a:rPr lang="de-DE" sz="2400" dirty="0" err="1" smtClean="0"/>
              <a:t>journal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</a:t>
            </a:r>
            <a:r>
              <a:rPr lang="de-DE" sz="2400" dirty="0" err="1" smtClean="0"/>
              <a:t>wo</a:t>
            </a:r>
            <a:r>
              <a:rPr lang="de-DE" sz="2400" dirty="0" smtClean="0"/>
              <a:t> </a:t>
            </a:r>
            <a:r>
              <a:rPr lang="de-DE" sz="2400" dirty="0" err="1" smtClean="0"/>
              <a:t>main</a:t>
            </a:r>
            <a:r>
              <a:rPr lang="de-DE" sz="2400" dirty="0" smtClean="0"/>
              <a:t> </a:t>
            </a:r>
            <a:r>
              <a:rPr lang="de-DE" sz="2400" dirty="0" err="1" smtClean="0"/>
              <a:t>sections</a:t>
            </a:r>
            <a:r>
              <a:rPr lang="de-DE" sz="2400" dirty="0" smtClean="0"/>
              <a:t>:</a:t>
            </a:r>
          </a:p>
          <a:p>
            <a:pPr lvl="2"/>
            <a:r>
              <a:rPr lang="de-DE" sz="2200" dirty="0" err="1" smtClean="0"/>
              <a:t>Descriptions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documentations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interesting</a:t>
            </a:r>
            <a:r>
              <a:rPr lang="de-DE" sz="2200" dirty="0" smtClean="0"/>
              <a:t> </a:t>
            </a:r>
            <a:r>
              <a:rPr lang="de-DE" sz="2200" dirty="0" err="1" smtClean="0"/>
              <a:t>data</a:t>
            </a:r>
            <a:r>
              <a:rPr lang="de-DE" sz="2200" dirty="0" smtClean="0"/>
              <a:t> </a:t>
            </a:r>
            <a:r>
              <a:rPr lang="de-DE" sz="2200" dirty="0" err="1" smtClean="0"/>
              <a:t>sets</a:t>
            </a:r>
            <a:endParaRPr lang="de-DE" sz="2200" dirty="0" smtClean="0"/>
          </a:p>
          <a:p>
            <a:pPr marL="1008062" lvl="2" indent="0">
              <a:buNone/>
            </a:pPr>
            <a:r>
              <a:rPr lang="de-DE" sz="2200" dirty="0"/>
              <a:t> </a:t>
            </a:r>
            <a:r>
              <a:rPr lang="de-DE" sz="2200" dirty="0" smtClean="0"/>
              <a:t>   („</a:t>
            </a:r>
            <a:r>
              <a:rPr lang="de-DE" sz="2200" dirty="0" err="1" smtClean="0"/>
              <a:t>giving</a:t>
            </a:r>
            <a:r>
              <a:rPr lang="de-DE" sz="2200" dirty="0" smtClean="0"/>
              <a:t> </a:t>
            </a:r>
            <a:r>
              <a:rPr lang="de-DE" sz="2200" dirty="0" err="1" smtClean="0"/>
              <a:t>credit</a:t>
            </a:r>
            <a:r>
              <a:rPr lang="de-DE" sz="2200" dirty="0" smtClean="0"/>
              <a:t> </a:t>
            </a:r>
            <a:r>
              <a:rPr lang="de-DE" sz="2200" dirty="0" err="1" smtClean="0"/>
              <a:t>where</a:t>
            </a:r>
            <a:r>
              <a:rPr lang="de-DE" sz="2200" dirty="0" smtClean="0"/>
              <a:t> </a:t>
            </a:r>
            <a:r>
              <a:rPr lang="de-DE" sz="2200" dirty="0" err="1" smtClean="0"/>
              <a:t>credit</a:t>
            </a:r>
            <a:r>
              <a:rPr lang="de-DE" sz="2200" dirty="0" smtClean="0"/>
              <a:t> </a:t>
            </a:r>
            <a:r>
              <a:rPr lang="de-DE" sz="2200" dirty="0" err="1" smtClean="0"/>
              <a:t>is</a:t>
            </a:r>
            <a:r>
              <a:rPr lang="de-DE" sz="2200" dirty="0" smtClean="0"/>
              <a:t> due“)</a:t>
            </a:r>
            <a:endParaRPr lang="de-DE" sz="2200" dirty="0" smtClean="0"/>
          </a:p>
          <a:p>
            <a:pPr lvl="2"/>
            <a:r>
              <a:rPr lang="de-DE" sz="2200" dirty="0" err="1" smtClean="0"/>
              <a:t>Replications</a:t>
            </a:r>
            <a:endParaRPr lang="de-DE" sz="2200" dirty="0" smtClean="0"/>
          </a:p>
          <a:p>
            <a:endParaRPr lang="de-DE" sz="2200" dirty="0" smtClean="0"/>
          </a:p>
          <a:p>
            <a:pPr marL="0" indent="0">
              <a:buNone/>
            </a:pPr>
            <a:endParaRPr lang="de-DE" sz="2400" b="1" i="1" dirty="0">
              <a:solidFill>
                <a:srgbClr val="CC3333"/>
              </a:solidFill>
              <a:ea typeface="+mj-ea"/>
              <a:cs typeface="+mj-cs"/>
            </a:endParaRPr>
          </a:p>
          <a:p>
            <a:endParaRPr lang="de-DE" sz="2200" dirty="0" smtClean="0"/>
          </a:p>
        </p:txBody>
      </p:sp>
    </p:spTree>
    <p:extLst>
      <p:ext uri="{BB962C8B-B14F-4D97-AF65-F5344CB8AC3E}">
        <p14:creationId xmlns:p14="http://schemas.microsoft.com/office/powerpoint/2010/main" val="2281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4. Take home messages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825" y="1764407"/>
            <a:ext cx="9072563" cy="4176713"/>
          </a:xfrm>
        </p:spPr>
        <p:txBody>
          <a:bodyPr/>
          <a:lstStyle/>
          <a:p>
            <a:r>
              <a:rPr lang="de-DE" sz="2200" dirty="0" smtClean="0"/>
              <a:t>ZBW (</a:t>
            </a:r>
            <a:r>
              <a:rPr lang="de-DE" sz="2200" dirty="0" err="1" smtClean="0"/>
              <a:t>Germany‘s</a:t>
            </a:r>
            <a:r>
              <a:rPr lang="de-DE" sz="2200" dirty="0" smtClean="0"/>
              <a:t> Information Center </a:t>
            </a:r>
            <a:r>
              <a:rPr lang="de-DE" sz="2200" dirty="0" err="1" smtClean="0"/>
              <a:t>for</a:t>
            </a:r>
            <a:r>
              <a:rPr lang="de-DE" sz="2200" dirty="0" smtClean="0"/>
              <a:t> Economics)  </a:t>
            </a:r>
            <a:r>
              <a:rPr lang="de-DE" sz="2200" dirty="0" err="1" smtClean="0"/>
              <a:t>is</a:t>
            </a:r>
            <a:r>
              <a:rPr lang="de-DE" sz="2200" dirty="0" smtClean="0"/>
              <a:t> </a:t>
            </a:r>
            <a:r>
              <a:rPr lang="de-DE" sz="2200" dirty="0" err="1" smtClean="0"/>
              <a:t>planning</a:t>
            </a:r>
            <a:r>
              <a:rPr lang="de-DE" sz="2200" dirty="0" smtClean="0"/>
              <a:t> an „</a:t>
            </a:r>
            <a:r>
              <a:rPr lang="de-DE" sz="2200" i="1" dirty="0"/>
              <a:t>International Journal </a:t>
            </a:r>
            <a:r>
              <a:rPr lang="de-DE" sz="2200" i="1" dirty="0" err="1"/>
              <a:t>of</a:t>
            </a:r>
            <a:r>
              <a:rPr lang="de-DE" sz="2200" i="1" dirty="0"/>
              <a:t> </a:t>
            </a:r>
            <a:r>
              <a:rPr lang="de-DE" sz="2200" i="1" dirty="0" err="1"/>
              <a:t>Economic</a:t>
            </a:r>
            <a:r>
              <a:rPr lang="de-DE" sz="2200" i="1" dirty="0"/>
              <a:t> Micro Data" (IJEMD</a:t>
            </a:r>
            <a:r>
              <a:rPr lang="de-DE" sz="2200" i="1" dirty="0" smtClean="0"/>
              <a:t>)“</a:t>
            </a:r>
            <a:r>
              <a:rPr lang="de-DE" sz="2200" dirty="0" smtClean="0"/>
              <a:t> </a:t>
            </a:r>
          </a:p>
          <a:p>
            <a:pPr lvl="1"/>
            <a:r>
              <a:rPr lang="de-DE" sz="2400" dirty="0"/>
              <a:t>O</a:t>
            </a:r>
            <a:r>
              <a:rPr lang="de-DE" sz="2400" dirty="0" smtClean="0"/>
              <a:t>nline </a:t>
            </a:r>
            <a:r>
              <a:rPr lang="de-DE" sz="2400" dirty="0" err="1" smtClean="0"/>
              <a:t>journal</a:t>
            </a:r>
            <a:r>
              <a:rPr lang="de-DE" sz="2400" dirty="0" smtClean="0"/>
              <a:t> will </a:t>
            </a:r>
            <a:r>
              <a:rPr lang="de-DE" sz="2400" dirty="0" err="1" smtClean="0"/>
              <a:t>be</a:t>
            </a:r>
            <a:r>
              <a:rPr lang="de-DE" sz="2400" dirty="0" smtClean="0"/>
              <a:t> an open </a:t>
            </a:r>
            <a:r>
              <a:rPr lang="de-DE" sz="2400" dirty="0" err="1" smtClean="0"/>
              <a:t>access</a:t>
            </a:r>
            <a:r>
              <a:rPr lang="de-DE" sz="2400" dirty="0" smtClean="0"/>
              <a:t> </a:t>
            </a:r>
            <a:r>
              <a:rPr lang="de-DE" sz="2400" dirty="0" err="1" smtClean="0"/>
              <a:t>journal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</a:t>
            </a:r>
            <a:r>
              <a:rPr lang="de-DE" sz="2400" dirty="0" err="1" smtClean="0"/>
              <a:t>wo</a:t>
            </a:r>
            <a:r>
              <a:rPr lang="de-DE" sz="2400" dirty="0" smtClean="0"/>
              <a:t> </a:t>
            </a:r>
            <a:r>
              <a:rPr lang="de-DE" sz="2400" dirty="0" err="1" smtClean="0"/>
              <a:t>main</a:t>
            </a:r>
            <a:r>
              <a:rPr lang="de-DE" sz="2400" dirty="0" smtClean="0"/>
              <a:t> </a:t>
            </a:r>
            <a:r>
              <a:rPr lang="de-DE" sz="2400" dirty="0" err="1" smtClean="0"/>
              <a:t>sections</a:t>
            </a:r>
            <a:r>
              <a:rPr lang="de-DE" sz="2400" dirty="0" smtClean="0"/>
              <a:t>:</a:t>
            </a:r>
          </a:p>
          <a:p>
            <a:pPr lvl="2"/>
            <a:r>
              <a:rPr lang="de-DE" sz="2200" dirty="0" err="1" smtClean="0"/>
              <a:t>Descriptions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documentations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interesting</a:t>
            </a:r>
            <a:r>
              <a:rPr lang="de-DE" sz="2200" dirty="0" smtClean="0"/>
              <a:t> </a:t>
            </a:r>
            <a:r>
              <a:rPr lang="de-DE" sz="2200" dirty="0" err="1" smtClean="0"/>
              <a:t>data</a:t>
            </a:r>
            <a:r>
              <a:rPr lang="de-DE" sz="2200" dirty="0" smtClean="0"/>
              <a:t> </a:t>
            </a:r>
            <a:r>
              <a:rPr lang="de-DE" sz="2200" dirty="0" err="1" smtClean="0"/>
              <a:t>sets</a:t>
            </a:r>
            <a:endParaRPr lang="de-DE" sz="2200" dirty="0" smtClean="0"/>
          </a:p>
          <a:p>
            <a:pPr marL="1008062" lvl="2" indent="0">
              <a:buNone/>
            </a:pPr>
            <a:r>
              <a:rPr lang="de-DE" sz="2200" dirty="0"/>
              <a:t> </a:t>
            </a:r>
            <a:r>
              <a:rPr lang="de-DE" sz="2200" dirty="0" smtClean="0"/>
              <a:t>   („</a:t>
            </a:r>
            <a:r>
              <a:rPr lang="de-DE" sz="2200" dirty="0" err="1" smtClean="0"/>
              <a:t>giving</a:t>
            </a:r>
            <a:r>
              <a:rPr lang="de-DE" sz="2200" dirty="0" smtClean="0"/>
              <a:t> </a:t>
            </a:r>
            <a:r>
              <a:rPr lang="de-DE" sz="2200" dirty="0" err="1" smtClean="0"/>
              <a:t>credit</a:t>
            </a:r>
            <a:r>
              <a:rPr lang="de-DE" sz="2200" dirty="0" smtClean="0"/>
              <a:t> </a:t>
            </a:r>
            <a:r>
              <a:rPr lang="de-DE" sz="2200" dirty="0" err="1" smtClean="0"/>
              <a:t>where</a:t>
            </a:r>
            <a:r>
              <a:rPr lang="de-DE" sz="2200" dirty="0" smtClean="0"/>
              <a:t> </a:t>
            </a:r>
            <a:r>
              <a:rPr lang="de-DE" sz="2200" dirty="0" err="1" smtClean="0"/>
              <a:t>credit</a:t>
            </a:r>
            <a:r>
              <a:rPr lang="de-DE" sz="2200" dirty="0" smtClean="0"/>
              <a:t> </a:t>
            </a:r>
            <a:r>
              <a:rPr lang="de-DE" sz="2200" dirty="0" err="1" smtClean="0"/>
              <a:t>is</a:t>
            </a:r>
            <a:r>
              <a:rPr lang="de-DE" sz="2200" dirty="0" smtClean="0"/>
              <a:t> due“)</a:t>
            </a:r>
            <a:endParaRPr lang="de-DE" sz="2200" dirty="0" smtClean="0"/>
          </a:p>
          <a:p>
            <a:pPr lvl="2"/>
            <a:r>
              <a:rPr lang="de-DE" sz="2200" dirty="0" err="1" smtClean="0"/>
              <a:t>Replications</a:t>
            </a:r>
            <a:endParaRPr lang="de-DE" sz="2200" dirty="0" smtClean="0"/>
          </a:p>
          <a:p>
            <a:pPr lvl="1"/>
            <a:r>
              <a:rPr lang="de-DE" sz="2400" dirty="0" smtClean="0"/>
              <a:t>DFG (German Science </a:t>
            </a:r>
            <a:r>
              <a:rPr lang="de-DE" sz="2400" dirty="0" err="1" smtClean="0"/>
              <a:t>Foundation</a:t>
            </a:r>
            <a:r>
              <a:rPr lang="de-DE" sz="2400" dirty="0" smtClean="0"/>
              <a:t>) will </a:t>
            </a:r>
            <a:r>
              <a:rPr lang="de-DE" sz="2400" dirty="0" err="1" smtClean="0"/>
              <a:t>support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first</a:t>
            </a:r>
            <a:r>
              <a:rPr lang="de-DE" sz="2400" dirty="0" smtClean="0"/>
              <a:t> </a:t>
            </a:r>
            <a:r>
              <a:rPr lang="de-DE" sz="2400" dirty="0" err="1" smtClean="0"/>
              <a:t>years</a:t>
            </a:r>
            <a:endParaRPr lang="de-DE" sz="2400" dirty="0" smtClean="0"/>
          </a:p>
          <a:p>
            <a:pPr lvl="1"/>
            <a:endParaRPr lang="de-DE" sz="2400" dirty="0" smtClean="0"/>
          </a:p>
          <a:p>
            <a:endParaRPr lang="de-DE" sz="2200" dirty="0" smtClean="0"/>
          </a:p>
          <a:p>
            <a:pPr marL="0" indent="0">
              <a:buNone/>
            </a:pPr>
            <a:endParaRPr lang="de-DE" sz="2400" b="1" i="1" dirty="0">
              <a:solidFill>
                <a:srgbClr val="CC3333"/>
              </a:solidFill>
              <a:ea typeface="+mj-ea"/>
              <a:cs typeface="+mj-cs"/>
            </a:endParaRPr>
          </a:p>
          <a:p>
            <a:endParaRPr lang="de-DE" sz="2200" dirty="0" smtClean="0"/>
          </a:p>
        </p:txBody>
      </p:sp>
    </p:spTree>
    <p:extLst>
      <p:ext uri="{BB962C8B-B14F-4D97-AF65-F5344CB8AC3E}">
        <p14:creationId xmlns:p14="http://schemas.microsoft.com/office/powerpoint/2010/main" val="13002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4. Take home messages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825" y="1764407"/>
            <a:ext cx="9072563" cy="4176713"/>
          </a:xfrm>
        </p:spPr>
        <p:txBody>
          <a:bodyPr/>
          <a:lstStyle/>
          <a:p>
            <a:r>
              <a:rPr lang="de-DE" sz="2200" dirty="0" smtClean="0"/>
              <a:t>ZBW (</a:t>
            </a:r>
            <a:r>
              <a:rPr lang="de-DE" sz="2200" dirty="0" err="1" smtClean="0"/>
              <a:t>Germany‘s</a:t>
            </a:r>
            <a:r>
              <a:rPr lang="de-DE" sz="2200" dirty="0" smtClean="0"/>
              <a:t> Information Center </a:t>
            </a:r>
            <a:r>
              <a:rPr lang="de-DE" sz="2200" dirty="0" err="1" smtClean="0"/>
              <a:t>for</a:t>
            </a:r>
            <a:r>
              <a:rPr lang="de-DE" sz="2200" dirty="0" smtClean="0"/>
              <a:t> Economics)  </a:t>
            </a:r>
            <a:r>
              <a:rPr lang="de-DE" sz="2200" dirty="0" err="1" smtClean="0"/>
              <a:t>is</a:t>
            </a:r>
            <a:r>
              <a:rPr lang="de-DE" sz="2200" dirty="0" smtClean="0"/>
              <a:t> </a:t>
            </a:r>
            <a:r>
              <a:rPr lang="de-DE" sz="2200" dirty="0" err="1" smtClean="0"/>
              <a:t>planning</a:t>
            </a:r>
            <a:r>
              <a:rPr lang="de-DE" sz="2200" dirty="0" smtClean="0"/>
              <a:t> an „</a:t>
            </a:r>
            <a:r>
              <a:rPr lang="de-DE" sz="2200" i="1" dirty="0"/>
              <a:t>International Journal </a:t>
            </a:r>
            <a:r>
              <a:rPr lang="de-DE" sz="2200" i="1" dirty="0" err="1"/>
              <a:t>of</a:t>
            </a:r>
            <a:r>
              <a:rPr lang="de-DE" sz="2200" i="1" dirty="0"/>
              <a:t> </a:t>
            </a:r>
            <a:r>
              <a:rPr lang="de-DE" sz="2200" i="1" dirty="0" err="1"/>
              <a:t>Economic</a:t>
            </a:r>
            <a:r>
              <a:rPr lang="de-DE" sz="2200" i="1" dirty="0"/>
              <a:t> Micro Data" (IJEMD</a:t>
            </a:r>
            <a:r>
              <a:rPr lang="de-DE" sz="2200" i="1" dirty="0" smtClean="0"/>
              <a:t>)“</a:t>
            </a:r>
            <a:r>
              <a:rPr lang="de-DE" sz="2200" dirty="0" smtClean="0"/>
              <a:t> </a:t>
            </a:r>
          </a:p>
          <a:p>
            <a:pPr lvl="1"/>
            <a:r>
              <a:rPr lang="de-DE" sz="2400" dirty="0"/>
              <a:t>O</a:t>
            </a:r>
            <a:r>
              <a:rPr lang="de-DE" sz="2400" dirty="0" smtClean="0"/>
              <a:t>nline </a:t>
            </a:r>
            <a:r>
              <a:rPr lang="de-DE" sz="2400" dirty="0" err="1" smtClean="0"/>
              <a:t>journal</a:t>
            </a:r>
            <a:r>
              <a:rPr lang="de-DE" sz="2400" dirty="0" smtClean="0"/>
              <a:t> will </a:t>
            </a:r>
            <a:r>
              <a:rPr lang="de-DE" sz="2400" dirty="0" err="1" smtClean="0"/>
              <a:t>be</a:t>
            </a:r>
            <a:r>
              <a:rPr lang="de-DE" sz="2400" dirty="0" smtClean="0"/>
              <a:t> an open </a:t>
            </a:r>
            <a:r>
              <a:rPr lang="de-DE" sz="2400" dirty="0" err="1" smtClean="0"/>
              <a:t>access</a:t>
            </a:r>
            <a:r>
              <a:rPr lang="de-DE" sz="2400" dirty="0" smtClean="0"/>
              <a:t> </a:t>
            </a:r>
            <a:r>
              <a:rPr lang="de-DE" sz="2400" dirty="0" err="1" smtClean="0"/>
              <a:t>journal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</a:t>
            </a:r>
            <a:r>
              <a:rPr lang="de-DE" sz="2400" dirty="0" err="1" smtClean="0"/>
              <a:t>wo</a:t>
            </a:r>
            <a:r>
              <a:rPr lang="de-DE" sz="2400" dirty="0" smtClean="0"/>
              <a:t> </a:t>
            </a:r>
            <a:r>
              <a:rPr lang="de-DE" sz="2400" dirty="0" err="1" smtClean="0"/>
              <a:t>main</a:t>
            </a:r>
            <a:r>
              <a:rPr lang="de-DE" sz="2400" dirty="0" smtClean="0"/>
              <a:t> </a:t>
            </a:r>
            <a:r>
              <a:rPr lang="de-DE" sz="2400" dirty="0" err="1" smtClean="0"/>
              <a:t>sections</a:t>
            </a:r>
            <a:r>
              <a:rPr lang="de-DE" sz="2400" dirty="0" smtClean="0"/>
              <a:t>:</a:t>
            </a:r>
          </a:p>
          <a:p>
            <a:pPr lvl="2"/>
            <a:r>
              <a:rPr lang="de-DE" sz="2200" dirty="0" err="1" smtClean="0"/>
              <a:t>Descriptions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documentations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interesting</a:t>
            </a:r>
            <a:r>
              <a:rPr lang="de-DE" sz="2200" dirty="0" smtClean="0"/>
              <a:t> </a:t>
            </a:r>
            <a:r>
              <a:rPr lang="de-DE" sz="2200" dirty="0" err="1" smtClean="0"/>
              <a:t>data</a:t>
            </a:r>
            <a:r>
              <a:rPr lang="de-DE" sz="2200" dirty="0" smtClean="0"/>
              <a:t> </a:t>
            </a:r>
            <a:r>
              <a:rPr lang="de-DE" sz="2200" dirty="0" err="1" smtClean="0"/>
              <a:t>sets</a:t>
            </a:r>
            <a:endParaRPr lang="de-DE" sz="2200" dirty="0" smtClean="0"/>
          </a:p>
          <a:p>
            <a:pPr marL="1008062" lvl="2" indent="0">
              <a:buNone/>
            </a:pPr>
            <a:r>
              <a:rPr lang="de-DE" sz="2200" dirty="0"/>
              <a:t> </a:t>
            </a:r>
            <a:r>
              <a:rPr lang="de-DE" sz="2200" dirty="0" smtClean="0"/>
              <a:t>   („</a:t>
            </a:r>
            <a:r>
              <a:rPr lang="de-DE" sz="2200" dirty="0" err="1" smtClean="0"/>
              <a:t>giving</a:t>
            </a:r>
            <a:r>
              <a:rPr lang="de-DE" sz="2200" dirty="0" smtClean="0"/>
              <a:t> </a:t>
            </a:r>
            <a:r>
              <a:rPr lang="de-DE" sz="2200" dirty="0" err="1" smtClean="0"/>
              <a:t>credit</a:t>
            </a:r>
            <a:r>
              <a:rPr lang="de-DE" sz="2200" dirty="0" smtClean="0"/>
              <a:t> </a:t>
            </a:r>
            <a:r>
              <a:rPr lang="de-DE" sz="2200" dirty="0" err="1" smtClean="0"/>
              <a:t>where</a:t>
            </a:r>
            <a:r>
              <a:rPr lang="de-DE" sz="2200" dirty="0" smtClean="0"/>
              <a:t> </a:t>
            </a:r>
            <a:r>
              <a:rPr lang="de-DE" sz="2200" dirty="0" err="1" smtClean="0"/>
              <a:t>credit</a:t>
            </a:r>
            <a:r>
              <a:rPr lang="de-DE" sz="2200" dirty="0" smtClean="0"/>
              <a:t> </a:t>
            </a:r>
            <a:r>
              <a:rPr lang="de-DE" sz="2200" dirty="0" err="1" smtClean="0"/>
              <a:t>is</a:t>
            </a:r>
            <a:r>
              <a:rPr lang="de-DE" sz="2200" dirty="0" smtClean="0"/>
              <a:t> due“)</a:t>
            </a:r>
            <a:endParaRPr lang="de-DE" sz="2200" dirty="0" smtClean="0"/>
          </a:p>
          <a:p>
            <a:pPr lvl="2"/>
            <a:r>
              <a:rPr lang="de-DE" sz="2200" dirty="0" err="1" smtClean="0"/>
              <a:t>Replications</a:t>
            </a:r>
            <a:endParaRPr lang="de-DE" sz="2200" dirty="0" smtClean="0"/>
          </a:p>
          <a:p>
            <a:pPr lvl="1"/>
            <a:r>
              <a:rPr lang="de-DE" sz="2400" dirty="0" smtClean="0"/>
              <a:t>DFG (German Science </a:t>
            </a:r>
            <a:r>
              <a:rPr lang="de-DE" sz="2400" dirty="0" err="1" smtClean="0"/>
              <a:t>Foundation</a:t>
            </a:r>
            <a:r>
              <a:rPr lang="de-DE" sz="2400" dirty="0" smtClean="0"/>
              <a:t>) will </a:t>
            </a:r>
            <a:r>
              <a:rPr lang="de-DE" sz="2400" dirty="0" err="1" smtClean="0"/>
              <a:t>support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first</a:t>
            </a:r>
            <a:r>
              <a:rPr lang="de-DE" sz="2400" dirty="0" smtClean="0"/>
              <a:t> </a:t>
            </a:r>
            <a:r>
              <a:rPr lang="de-DE" sz="2400" dirty="0" err="1" smtClean="0"/>
              <a:t>years</a:t>
            </a:r>
            <a:endParaRPr lang="de-DE" sz="2400" dirty="0" smtClean="0"/>
          </a:p>
          <a:p>
            <a:pPr lvl="1"/>
            <a:r>
              <a:rPr lang="de-DE" sz="2400" dirty="0" smtClean="0"/>
              <a:t>ZBW (</a:t>
            </a:r>
            <a:r>
              <a:rPr lang="de-DE" sz="2400" dirty="0" err="1" smtClean="0"/>
              <a:t>and</a:t>
            </a:r>
            <a:r>
              <a:rPr lang="de-DE" sz="2400" dirty="0" smtClean="0"/>
              <a:t> Joachim Wagner </a:t>
            </a:r>
            <a:r>
              <a:rPr lang="de-DE" sz="2400" dirty="0" err="1" smtClean="0"/>
              <a:t>and</a:t>
            </a:r>
            <a:r>
              <a:rPr lang="de-DE" sz="2400" dirty="0" smtClean="0"/>
              <a:t> Gert G. Wagner)  will </a:t>
            </a:r>
            <a:r>
              <a:rPr lang="de-DE" sz="2400" dirty="0" err="1" smtClean="0"/>
              <a:t>start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ask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collaboration</a:t>
            </a:r>
            <a:r>
              <a:rPr lang="de-DE" sz="2400" dirty="0" smtClean="0"/>
              <a:t> </a:t>
            </a:r>
            <a:r>
              <a:rPr lang="de-DE" sz="2400" dirty="0" err="1" smtClean="0"/>
              <a:t>February</a:t>
            </a:r>
            <a:r>
              <a:rPr lang="de-DE" sz="2400" dirty="0" smtClean="0"/>
              <a:t>/March 2016</a:t>
            </a:r>
            <a:endParaRPr lang="de-DE" sz="2400" dirty="0" smtClean="0"/>
          </a:p>
          <a:p>
            <a:pPr lvl="1"/>
            <a:endParaRPr lang="de-DE" sz="2400" dirty="0"/>
          </a:p>
          <a:p>
            <a:pPr lvl="1"/>
            <a:endParaRPr lang="de-DE" sz="2400" dirty="0" smtClean="0"/>
          </a:p>
          <a:p>
            <a:endParaRPr lang="de-DE" sz="2200" dirty="0" smtClean="0"/>
          </a:p>
          <a:p>
            <a:pPr marL="0" indent="0">
              <a:buNone/>
            </a:pPr>
            <a:endParaRPr lang="de-DE" sz="2400" b="1" i="1" dirty="0">
              <a:solidFill>
                <a:srgbClr val="CC3333"/>
              </a:solidFill>
              <a:ea typeface="+mj-ea"/>
              <a:cs typeface="+mj-cs"/>
            </a:endParaRPr>
          </a:p>
          <a:p>
            <a:endParaRPr lang="de-DE" sz="2200" dirty="0" smtClean="0"/>
          </a:p>
        </p:txBody>
      </p:sp>
    </p:spTree>
    <p:extLst>
      <p:ext uri="{BB962C8B-B14F-4D97-AF65-F5344CB8AC3E}">
        <p14:creationId xmlns:p14="http://schemas.microsoft.com/office/powerpoint/2010/main" val="2281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4. Take home messages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825" y="1764407"/>
            <a:ext cx="9072563" cy="4176713"/>
          </a:xfrm>
        </p:spPr>
        <p:txBody>
          <a:bodyPr/>
          <a:lstStyle/>
          <a:p>
            <a:r>
              <a:rPr lang="de-DE" sz="2200" dirty="0" smtClean="0"/>
              <a:t>ZBW (</a:t>
            </a:r>
            <a:r>
              <a:rPr lang="de-DE" sz="2200" dirty="0" err="1" smtClean="0"/>
              <a:t>Germany‘s</a:t>
            </a:r>
            <a:r>
              <a:rPr lang="de-DE" sz="2200" dirty="0" smtClean="0"/>
              <a:t> Information Center </a:t>
            </a:r>
            <a:r>
              <a:rPr lang="de-DE" sz="2200" dirty="0" err="1" smtClean="0"/>
              <a:t>for</a:t>
            </a:r>
            <a:r>
              <a:rPr lang="de-DE" sz="2200" dirty="0" smtClean="0"/>
              <a:t> Economics)  </a:t>
            </a:r>
            <a:r>
              <a:rPr lang="de-DE" sz="2200" dirty="0" err="1" smtClean="0"/>
              <a:t>is</a:t>
            </a:r>
            <a:r>
              <a:rPr lang="de-DE" sz="2200" dirty="0" smtClean="0"/>
              <a:t> </a:t>
            </a:r>
            <a:r>
              <a:rPr lang="de-DE" sz="2200" dirty="0" err="1" smtClean="0"/>
              <a:t>planning</a:t>
            </a:r>
            <a:r>
              <a:rPr lang="de-DE" sz="2200" dirty="0" smtClean="0"/>
              <a:t> an „</a:t>
            </a:r>
            <a:r>
              <a:rPr lang="de-DE" sz="2200" i="1" dirty="0"/>
              <a:t>International Journal </a:t>
            </a:r>
            <a:r>
              <a:rPr lang="de-DE" sz="2200" i="1" dirty="0" err="1"/>
              <a:t>of</a:t>
            </a:r>
            <a:r>
              <a:rPr lang="de-DE" sz="2200" i="1" dirty="0"/>
              <a:t> </a:t>
            </a:r>
            <a:r>
              <a:rPr lang="de-DE" sz="2200" i="1" dirty="0" err="1"/>
              <a:t>Economic</a:t>
            </a:r>
            <a:r>
              <a:rPr lang="de-DE" sz="2200" i="1" dirty="0"/>
              <a:t> Micro Data" (IJEMD</a:t>
            </a:r>
            <a:r>
              <a:rPr lang="de-DE" sz="2200" i="1" dirty="0" smtClean="0"/>
              <a:t>)“</a:t>
            </a:r>
            <a:r>
              <a:rPr lang="de-DE" sz="2200" dirty="0" smtClean="0"/>
              <a:t> </a:t>
            </a:r>
          </a:p>
          <a:p>
            <a:pPr lvl="1"/>
            <a:r>
              <a:rPr lang="de-DE" sz="2400" dirty="0"/>
              <a:t>O</a:t>
            </a:r>
            <a:r>
              <a:rPr lang="de-DE" sz="2400" dirty="0" smtClean="0"/>
              <a:t>nline </a:t>
            </a:r>
            <a:r>
              <a:rPr lang="de-DE" sz="2400" dirty="0" err="1" smtClean="0"/>
              <a:t>journal</a:t>
            </a:r>
            <a:r>
              <a:rPr lang="de-DE" sz="2400" dirty="0" smtClean="0"/>
              <a:t> will </a:t>
            </a:r>
            <a:r>
              <a:rPr lang="de-DE" sz="2400" dirty="0" err="1" smtClean="0"/>
              <a:t>be</a:t>
            </a:r>
            <a:r>
              <a:rPr lang="de-DE" sz="2400" dirty="0" smtClean="0"/>
              <a:t> an open </a:t>
            </a:r>
            <a:r>
              <a:rPr lang="de-DE" sz="2400" dirty="0" err="1" smtClean="0"/>
              <a:t>access</a:t>
            </a:r>
            <a:r>
              <a:rPr lang="de-DE" sz="2400" dirty="0" smtClean="0"/>
              <a:t> </a:t>
            </a:r>
            <a:r>
              <a:rPr lang="de-DE" sz="2400" dirty="0" err="1" smtClean="0"/>
              <a:t>journal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</a:t>
            </a:r>
            <a:r>
              <a:rPr lang="de-DE" sz="2400" dirty="0" err="1" smtClean="0"/>
              <a:t>wo</a:t>
            </a:r>
            <a:r>
              <a:rPr lang="de-DE" sz="2400" dirty="0" smtClean="0"/>
              <a:t> </a:t>
            </a:r>
            <a:r>
              <a:rPr lang="de-DE" sz="2400" dirty="0" err="1" smtClean="0"/>
              <a:t>main</a:t>
            </a:r>
            <a:r>
              <a:rPr lang="de-DE" sz="2400" dirty="0" smtClean="0"/>
              <a:t> </a:t>
            </a:r>
            <a:r>
              <a:rPr lang="de-DE" sz="2400" dirty="0" err="1" smtClean="0"/>
              <a:t>sections</a:t>
            </a:r>
            <a:r>
              <a:rPr lang="de-DE" sz="2400" dirty="0" smtClean="0"/>
              <a:t>:</a:t>
            </a:r>
          </a:p>
          <a:p>
            <a:pPr lvl="2"/>
            <a:r>
              <a:rPr lang="de-DE" sz="2200" dirty="0" err="1" smtClean="0"/>
              <a:t>Descriptions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documentations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interesting</a:t>
            </a:r>
            <a:r>
              <a:rPr lang="de-DE" sz="2200" dirty="0" smtClean="0"/>
              <a:t> </a:t>
            </a:r>
            <a:r>
              <a:rPr lang="de-DE" sz="2200" dirty="0" err="1" smtClean="0"/>
              <a:t>data</a:t>
            </a:r>
            <a:r>
              <a:rPr lang="de-DE" sz="2200" dirty="0" smtClean="0"/>
              <a:t> </a:t>
            </a:r>
            <a:r>
              <a:rPr lang="de-DE" sz="2200" dirty="0" err="1" smtClean="0"/>
              <a:t>sets</a:t>
            </a:r>
            <a:endParaRPr lang="de-DE" sz="2200" dirty="0" smtClean="0"/>
          </a:p>
          <a:p>
            <a:pPr marL="1008062" lvl="2" indent="0">
              <a:buNone/>
            </a:pPr>
            <a:r>
              <a:rPr lang="de-DE" sz="2200" dirty="0"/>
              <a:t> </a:t>
            </a:r>
            <a:r>
              <a:rPr lang="de-DE" sz="2200" dirty="0" smtClean="0"/>
              <a:t>   („</a:t>
            </a:r>
            <a:r>
              <a:rPr lang="de-DE" sz="2200" dirty="0" err="1" smtClean="0"/>
              <a:t>giving</a:t>
            </a:r>
            <a:r>
              <a:rPr lang="de-DE" sz="2200" dirty="0" smtClean="0"/>
              <a:t> </a:t>
            </a:r>
            <a:r>
              <a:rPr lang="de-DE" sz="2200" dirty="0" err="1" smtClean="0"/>
              <a:t>credit</a:t>
            </a:r>
            <a:r>
              <a:rPr lang="de-DE" sz="2200" dirty="0" smtClean="0"/>
              <a:t> </a:t>
            </a:r>
            <a:r>
              <a:rPr lang="de-DE" sz="2200" dirty="0" err="1" smtClean="0"/>
              <a:t>where</a:t>
            </a:r>
            <a:r>
              <a:rPr lang="de-DE" sz="2200" dirty="0" smtClean="0"/>
              <a:t> </a:t>
            </a:r>
            <a:r>
              <a:rPr lang="de-DE" sz="2200" dirty="0" err="1" smtClean="0"/>
              <a:t>credit</a:t>
            </a:r>
            <a:r>
              <a:rPr lang="de-DE" sz="2200" dirty="0" smtClean="0"/>
              <a:t> </a:t>
            </a:r>
            <a:r>
              <a:rPr lang="de-DE" sz="2200" dirty="0" err="1" smtClean="0"/>
              <a:t>is</a:t>
            </a:r>
            <a:r>
              <a:rPr lang="de-DE" sz="2200" dirty="0" smtClean="0"/>
              <a:t> due“)</a:t>
            </a:r>
            <a:endParaRPr lang="de-DE" sz="2200" dirty="0" smtClean="0"/>
          </a:p>
          <a:p>
            <a:pPr lvl="2"/>
            <a:r>
              <a:rPr lang="de-DE" sz="2200" dirty="0" err="1" smtClean="0"/>
              <a:t>Replications</a:t>
            </a:r>
            <a:endParaRPr lang="de-DE" sz="2200" dirty="0" smtClean="0"/>
          </a:p>
          <a:p>
            <a:pPr lvl="1"/>
            <a:r>
              <a:rPr lang="de-DE" sz="2400" dirty="0" smtClean="0"/>
              <a:t>DFG (German Science </a:t>
            </a:r>
            <a:r>
              <a:rPr lang="de-DE" sz="2400" dirty="0" err="1" smtClean="0"/>
              <a:t>Foundation</a:t>
            </a:r>
            <a:r>
              <a:rPr lang="de-DE" sz="2400" dirty="0" smtClean="0"/>
              <a:t>) will </a:t>
            </a:r>
            <a:r>
              <a:rPr lang="de-DE" sz="2400" dirty="0" err="1" smtClean="0"/>
              <a:t>support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first</a:t>
            </a:r>
            <a:r>
              <a:rPr lang="de-DE" sz="2400" dirty="0" smtClean="0"/>
              <a:t> </a:t>
            </a:r>
            <a:r>
              <a:rPr lang="de-DE" sz="2400" dirty="0" err="1" smtClean="0"/>
              <a:t>years</a:t>
            </a:r>
            <a:endParaRPr lang="de-DE" sz="2400" dirty="0" smtClean="0"/>
          </a:p>
          <a:p>
            <a:pPr lvl="1"/>
            <a:r>
              <a:rPr lang="de-DE" sz="2400" dirty="0" smtClean="0"/>
              <a:t>ZBW (</a:t>
            </a:r>
            <a:r>
              <a:rPr lang="de-DE" sz="2400" dirty="0" err="1" smtClean="0"/>
              <a:t>and</a:t>
            </a:r>
            <a:r>
              <a:rPr lang="de-DE" sz="2400" dirty="0" smtClean="0"/>
              <a:t> Joachim Wagner </a:t>
            </a:r>
            <a:r>
              <a:rPr lang="de-DE" sz="2400" dirty="0" err="1" smtClean="0"/>
              <a:t>and</a:t>
            </a:r>
            <a:r>
              <a:rPr lang="de-DE" sz="2400" dirty="0" smtClean="0"/>
              <a:t> Gert G. Wagner)  will </a:t>
            </a:r>
            <a:r>
              <a:rPr lang="de-DE" sz="2400" dirty="0" err="1" smtClean="0"/>
              <a:t>start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ask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collaboration</a:t>
            </a:r>
            <a:r>
              <a:rPr lang="de-DE" sz="2400" dirty="0" smtClean="0"/>
              <a:t> </a:t>
            </a:r>
            <a:r>
              <a:rPr lang="de-DE" sz="2400" dirty="0" err="1" smtClean="0"/>
              <a:t>February</a:t>
            </a:r>
            <a:r>
              <a:rPr lang="de-DE" sz="2400" dirty="0" smtClean="0"/>
              <a:t>/March 2016</a:t>
            </a:r>
            <a:endParaRPr lang="de-DE" sz="2400" dirty="0" smtClean="0"/>
          </a:p>
          <a:p>
            <a:pPr lvl="1"/>
            <a:endParaRPr lang="de-DE" sz="2400" dirty="0"/>
          </a:p>
          <a:p>
            <a:pPr lvl="1"/>
            <a:endParaRPr lang="de-DE" sz="2400" dirty="0" smtClean="0"/>
          </a:p>
          <a:p>
            <a:endParaRPr lang="de-DE" sz="2200" dirty="0" smtClean="0"/>
          </a:p>
          <a:p>
            <a:pPr marL="0" indent="0">
              <a:buNone/>
            </a:pPr>
            <a:endParaRPr lang="de-DE" sz="2400" b="1" i="1" dirty="0">
              <a:solidFill>
                <a:srgbClr val="CC3333"/>
              </a:solidFill>
              <a:ea typeface="+mj-ea"/>
              <a:cs typeface="+mj-cs"/>
            </a:endParaRPr>
          </a:p>
          <a:p>
            <a:endParaRPr lang="de-DE" sz="2200" dirty="0" smtClean="0"/>
          </a:p>
        </p:txBody>
      </p:sp>
    </p:spTree>
    <p:extLst>
      <p:ext uri="{BB962C8B-B14F-4D97-AF65-F5344CB8AC3E}">
        <p14:creationId xmlns:p14="http://schemas.microsoft.com/office/powerpoint/2010/main" val="2281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err="1" smtClean="0"/>
              <a:t>Thank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you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very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much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your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attention</a:t>
            </a:r>
            <a:endParaRPr lang="de-DE" altLang="de-DE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55650" y="2857500"/>
            <a:ext cx="8101013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>
            <a:lvl1pPr marL="0" indent="0" algn="l" defTabSz="10080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3333"/>
              </a:buClr>
              <a:buFont typeface="ZBW Binary" pitchFamily="50" charset="0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19150" indent="-3159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260475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cs typeface="+mn-cs"/>
              </a:defRPr>
            </a:lvl3pPr>
            <a:lvl4pPr marL="1763713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685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7257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1829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6401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0973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449263">
              <a:lnSpc>
                <a:spcPct val="110000"/>
              </a:lnSpc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endParaRPr lang="en-GB" altLang="de-DE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263">
              <a:lnSpc>
                <a:spcPct val="110000"/>
              </a:lnSpc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endParaRPr lang="en-GB" altLang="de-DE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263">
              <a:lnSpc>
                <a:spcPct val="110000"/>
              </a:lnSpc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en-GB" alt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</a:p>
          <a:p>
            <a:pPr defTabSz="449263">
              <a:lnSpc>
                <a:spcPct val="110000"/>
              </a:lnSpc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en-GB" alt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Gert </a:t>
            </a:r>
            <a:r>
              <a:rPr lang="en-GB" alt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G. Wagner| gwagner@diw.de  </a:t>
            </a:r>
          </a:p>
          <a:p>
            <a:pPr>
              <a:spcBef>
                <a:spcPts val="350"/>
              </a:spcBef>
              <a:buClrTx/>
            </a:pPr>
            <a:r>
              <a:rPr lang="de-DE" altLang="de-DE" sz="18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 Institute </a:t>
            </a:r>
            <a:r>
              <a:rPr lang="de-DE" altLang="de-DE" sz="1800" kern="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18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kern="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de-DE" altLang="de-DE" sz="18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(DIW Berlin)</a:t>
            </a:r>
          </a:p>
          <a:p>
            <a:pPr>
              <a:spcBef>
                <a:spcPts val="350"/>
              </a:spcBef>
              <a:buClrTx/>
            </a:pPr>
            <a:r>
              <a:rPr lang="de-DE" altLang="de-DE" sz="18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Mohrenstraße 58 </a:t>
            </a:r>
          </a:p>
          <a:p>
            <a:pPr>
              <a:spcBef>
                <a:spcPts val="350"/>
              </a:spcBef>
              <a:buClrTx/>
            </a:pPr>
            <a:r>
              <a:rPr lang="de-DE" altLang="de-DE" sz="18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D-10117 Berlin | Germany</a:t>
            </a:r>
          </a:p>
          <a:p>
            <a:pPr defTabSz="449263">
              <a:lnSpc>
                <a:spcPct val="110000"/>
              </a:lnSpc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endParaRPr lang="en-GB" altLang="de-DE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449263">
              <a:lnSpc>
                <a:spcPct val="110000"/>
              </a:lnSpc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r>
              <a:rPr lang="de-DE" alt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49263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</a:tabLst>
            </a:pPr>
            <a:endParaRPr lang="de-DE" alt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75816" y="3636615"/>
            <a:ext cx="6840760" cy="2088232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41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04826" y="252466"/>
            <a:ext cx="9072563" cy="126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3200" dirty="0" err="1" smtClean="0">
                <a:solidFill>
                  <a:srgbClr val="CC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de-DE" altLang="de-DE" sz="3200" dirty="0" smtClean="0">
                <a:solidFill>
                  <a:srgbClr val="CC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altLang="de-DE" sz="3200" dirty="0" err="1" smtClean="0">
                <a:solidFill>
                  <a:srgbClr val="CC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empirically-based</a:t>
            </a:r>
            <a:r>
              <a:rPr lang="de-DE" altLang="de-DE" sz="3200" dirty="0" smtClean="0">
                <a:solidFill>
                  <a:srgbClr val="CC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3200" dirty="0" err="1" smtClean="0">
                <a:solidFill>
                  <a:srgbClr val="CC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altLang="de-DE" sz="3200" dirty="0" smtClean="0">
                <a:solidFill>
                  <a:srgbClr val="CC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04826" y="1872056"/>
            <a:ext cx="6264275" cy="439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374650" indent="-374650" eaLnBrk="0" hangingPunct="0"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50"/>
              </a:spcBef>
              <a:buClr>
                <a:srgbClr val="CC3333"/>
              </a:buClr>
              <a:buFont typeface="ZBW Binary" pitchFamily="48" charset="0"/>
              <a:buChar char="&gt;"/>
            </a:pPr>
            <a:endParaRPr lang="de-DE" altLang="de-DE" sz="2200">
              <a:solidFill>
                <a:srgbClr val="000000"/>
              </a:solidFill>
              <a:latin typeface="PF BeauSans Pro Thin" pitchFamily="48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720726" y="1692399"/>
            <a:ext cx="6767513" cy="446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374650" indent="-374650" eaLnBrk="0" hangingPunct="0"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4650" algn="l"/>
                <a:tab pos="822325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</a:tabLs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50"/>
              </a:spcBef>
              <a:buClr>
                <a:srgbClr val="CC3333"/>
              </a:buClr>
              <a:buFont typeface="ZBW Binary" pitchFamily="48" charset="0"/>
              <a:buChar char="&gt;"/>
            </a:pPr>
            <a:r>
              <a:rPr lang="de-DE" altLang="de-DE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2010: T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US top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economists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Rogoff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Reinhart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endParaRPr lang="de-DE" altLang="de-DE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50"/>
              </a:spcBef>
              <a:buClr>
                <a:srgbClr val="CC3333"/>
              </a:buClr>
              <a:buFont typeface="ZBW Binary" pitchFamily="48" charset="0"/>
              <a:buChar char="&gt;"/>
            </a:pPr>
            <a:r>
              <a:rPr lang="de-DE" altLang="de-DE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2012/2013: 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Monetary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Commissioner</a:t>
            </a:r>
            <a:r>
              <a:rPr lang="de-DE" altLang="de-DE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Rehn </a:t>
            </a:r>
            <a:r>
              <a:rPr lang="de-DE" altLang="de-DE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 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presidential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Ryian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altLang="de-DE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altLang="de-DE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Reinhart &amp;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Rogoff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justify</a:t>
            </a:r>
            <a:r>
              <a:rPr lang="de-DE" altLang="de-DE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austerity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lang="de-DE" altLang="de-DE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50"/>
              </a:spcBef>
              <a:buClr>
                <a:srgbClr val="CC3333"/>
              </a:buClr>
              <a:buFont typeface="ZBW Binary" pitchFamily="48" charset="0"/>
              <a:buChar char="&gt;"/>
            </a:pP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2013: A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multiple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failures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calculations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selectively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omitted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de-DE" altLang="de-DE" sz="2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50"/>
              </a:spcBef>
              <a:buClr>
                <a:srgbClr val="CC3333"/>
              </a:buClr>
            </a:pPr>
            <a:endParaRPr lang="de-DE" altLang="de-DE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50"/>
              </a:spcBef>
              <a:buClr>
                <a:srgbClr val="CC3333"/>
              </a:buClr>
            </a:pPr>
            <a:r>
              <a:rPr lang="de-DE" altLang="de-DE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⌦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doubts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Rogoff‘s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Reinhart‘s</a:t>
            </a:r>
            <a:r>
              <a:rPr lang="de-DE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endParaRPr lang="de-DE" altLang="de-DE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50"/>
              </a:spcBef>
              <a:buClr>
                <a:srgbClr val="CC3333"/>
              </a:buClr>
              <a:buFont typeface="ZBW Binary" pitchFamily="48" charset="0"/>
              <a:buChar char="&gt;"/>
            </a:pPr>
            <a:endParaRPr lang="de-DE" altLang="de-DE" sz="2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7" name="Picture 9" descr="https://farm5.staticflickr.com/4135/4763383357_64f177f9a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r="4349"/>
          <a:stretch>
            <a:fillRect/>
          </a:stretch>
        </p:blipFill>
        <p:spPr bwMode="auto">
          <a:xfrm>
            <a:off x="7621588" y="1116335"/>
            <a:ext cx="1450975" cy="20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561263" y="3204567"/>
            <a:ext cx="16557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smtClean="0">
                <a:solidFill>
                  <a:schemeClr val="tx1"/>
                </a:solidFill>
              </a:rPr>
              <a:t>“Dr. Kenneth Rogoff at a Canada 2020 Luncheon” by </a:t>
            </a:r>
            <a:r>
              <a:rPr lang="de-DE" sz="800" i="1" smtClean="0"/>
              <a:t>canada</a:t>
            </a:r>
            <a:r>
              <a:rPr lang="de-DE" sz="800" smtClean="0"/>
              <a:t>.</a:t>
            </a:r>
            <a:r>
              <a:rPr lang="de-DE" sz="800" i="1" smtClean="0"/>
              <a:t>2020</a:t>
            </a:r>
            <a:r>
              <a:rPr lang="de-DE" sz="800" smtClean="0"/>
              <a:t>/flickr.com</a:t>
            </a:r>
            <a:r>
              <a:rPr lang="en-US" sz="800" smtClean="0">
                <a:solidFill>
                  <a:schemeClr val="tx1"/>
                </a:solidFill>
              </a:rPr>
              <a:t> </a:t>
            </a:r>
            <a:r>
              <a:rPr lang="en-US" sz="800" b="1" smtClean="0">
                <a:solidFill>
                  <a:schemeClr val="tx1"/>
                </a:solidFill>
                <a:latin typeface="+mj-lt"/>
                <a:hlinkClick r:id="rId3"/>
              </a:rPr>
              <a:t>canada.2020/flickr.com</a:t>
            </a:r>
            <a:endParaRPr lang="de-DE" sz="800" b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559" name="Picture 1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9" y="3636615"/>
            <a:ext cx="1406525" cy="21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 rot="16200000">
            <a:off x="8435814" y="4943885"/>
            <a:ext cx="1655762" cy="338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800" smtClean="0">
                <a:solidFill>
                  <a:schemeClr val="tx1"/>
                </a:solidFill>
              </a:rPr>
              <a:t>License</a:t>
            </a:r>
            <a:r>
              <a:rPr lang="de-DE" sz="800" smtClean="0"/>
              <a:t>: </a:t>
            </a:r>
            <a:r>
              <a:rPr lang="de-DE" sz="800" smtClean="0">
                <a:solidFill>
                  <a:schemeClr val="tx1"/>
                </a:solidFill>
              </a:rPr>
              <a:t>both pictures </a:t>
            </a:r>
            <a:endParaRPr lang="de-DE" sz="80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DE" sz="800">
                <a:solidFill>
                  <a:schemeClr val="tx1"/>
                </a:solidFill>
              </a:rPr>
              <a:t>CC BY-NC-ND 2.0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416576" y="5726203"/>
            <a:ext cx="19558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"/>
              <a:t>“Carmen M. Reinhart - World Economic Forum Annual Meeting 2011” by World Economic Forum/flickr.com</a:t>
            </a:r>
          </a:p>
          <a:p>
            <a:pPr algn="ctr">
              <a:defRPr/>
            </a:pPr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824703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Changing patterns in economic research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Hamermesh</a:t>
            </a:r>
            <a:r>
              <a:rPr lang="de-DE" dirty="0" smtClean="0"/>
              <a:t> </a:t>
            </a:r>
            <a:r>
              <a:rPr lang="de-DE" dirty="0" err="1" smtClean="0"/>
              <a:t>analysed</a:t>
            </a:r>
            <a:r>
              <a:rPr lang="de-DE" dirty="0" smtClean="0"/>
              <a:t> 748 </a:t>
            </a:r>
            <a:r>
              <a:rPr lang="de-DE" dirty="0" err="1" smtClean="0"/>
              <a:t>articles</a:t>
            </a:r>
            <a:r>
              <a:rPr lang="de-DE" dirty="0" smtClean="0"/>
              <a:t> in </a:t>
            </a:r>
            <a:r>
              <a:rPr lang="de-DE" dirty="0" err="1" smtClean="0"/>
              <a:t>economic</a:t>
            </a:r>
            <a:r>
              <a:rPr lang="de-DE" dirty="0" smtClean="0"/>
              <a:t> top </a:t>
            </a:r>
            <a:r>
              <a:rPr lang="de-DE" dirty="0" err="1" smtClean="0"/>
              <a:t>journals</a:t>
            </a:r>
            <a:r>
              <a:rPr lang="de-DE" dirty="0" smtClean="0"/>
              <a:t> (</a:t>
            </a:r>
            <a:r>
              <a:rPr lang="de-DE" dirty="0" err="1" smtClean="0"/>
              <a:t>published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1963 </a:t>
            </a:r>
            <a:r>
              <a:rPr lang="de-DE" dirty="0" err="1" smtClean="0"/>
              <a:t>and</a:t>
            </a:r>
            <a:r>
              <a:rPr lang="de-DE" dirty="0" smtClean="0"/>
              <a:t> 2011</a:t>
            </a:r>
            <a:r>
              <a:rPr lang="de-DE" dirty="0" smtClean="0"/>
              <a:t>)</a:t>
            </a:r>
            <a:endParaRPr lang="de-DE" dirty="0" smtClean="0"/>
          </a:p>
          <a:p>
            <a:r>
              <a:rPr lang="de-DE" dirty="0" smtClean="0"/>
              <a:t>He </a:t>
            </a:r>
            <a:r>
              <a:rPr lang="de-DE" dirty="0" err="1" smtClean="0"/>
              <a:t>found</a:t>
            </a:r>
            <a:r>
              <a:rPr lang="de-DE" dirty="0" smtClean="0"/>
              <a:t> </a:t>
            </a:r>
            <a:r>
              <a:rPr lang="de-DE" dirty="0" err="1" smtClean="0"/>
              <a:t>significant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methodology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researchers</a:t>
            </a:r>
            <a:r>
              <a:rPr lang="de-DE" dirty="0" smtClean="0"/>
              <a:t>:</a:t>
            </a:r>
          </a:p>
          <a:p>
            <a:pPr lvl="1"/>
            <a:r>
              <a:rPr lang="de-DE" sz="2400" dirty="0">
                <a:ea typeface="+mn-ea"/>
              </a:rPr>
              <a:t>Studies </a:t>
            </a:r>
            <a:r>
              <a:rPr lang="de-DE" sz="2400" dirty="0" err="1">
                <a:ea typeface="+mn-ea"/>
              </a:rPr>
              <a:t>based</a:t>
            </a:r>
            <a:r>
              <a:rPr lang="de-DE" sz="2400" dirty="0">
                <a:ea typeface="+mn-ea"/>
              </a:rPr>
              <a:t> on </a:t>
            </a:r>
            <a:r>
              <a:rPr lang="de-DE" sz="2400" dirty="0" err="1">
                <a:ea typeface="+mn-ea"/>
              </a:rPr>
              <a:t>borrowed</a:t>
            </a:r>
            <a:r>
              <a:rPr lang="de-DE" sz="2400" dirty="0">
                <a:ea typeface="+mn-ea"/>
              </a:rPr>
              <a:t> </a:t>
            </a:r>
            <a:r>
              <a:rPr lang="de-DE" sz="2400" dirty="0" err="1">
                <a:ea typeface="+mn-ea"/>
              </a:rPr>
              <a:t>and</a:t>
            </a:r>
            <a:r>
              <a:rPr lang="de-DE" sz="2400" dirty="0">
                <a:ea typeface="+mn-ea"/>
              </a:rPr>
              <a:t> </a:t>
            </a:r>
            <a:r>
              <a:rPr lang="de-DE" sz="2400" dirty="0" err="1">
                <a:ea typeface="+mn-ea"/>
              </a:rPr>
              <a:t>own</a:t>
            </a:r>
            <a:r>
              <a:rPr lang="de-DE" sz="2400" dirty="0">
                <a:ea typeface="+mn-ea"/>
              </a:rPr>
              <a:t> </a:t>
            </a:r>
            <a:r>
              <a:rPr lang="de-DE" sz="2400" dirty="0" err="1">
                <a:ea typeface="+mn-ea"/>
              </a:rPr>
              <a:t>data</a:t>
            </a:r>
            <a:r>
              <a:rPr lang="de-DE" sz="2400" dirty="0">
                <a:ea typeface="+mn-ea"/>
              </a:rPr>
              <a:t> </a:t>
            </a:r>
            <a:r>
              <a:rPr lang="de-DE" sz="2400" dirty="0" err="1">
                <a:ea typeface="+mn-ea"/>
              </a:rPr>
              <a:t>sets</a:t>
            </a:r>
            <a:r>
              <a:rPr lang="de-DE" sz="2400" dirty="0">
                <a:ea typeface="+mn-ea"/>
              </a:rPr>
              <a:t>, </a:t>
            </a:r>
            <a:r>
              <a:rPr lang="de-DE" sz="2400" dirty="0" smtClean="0">
                <a:ea typeface="+mn-ea"/>
              </a:rPr>
              <a:t>experimental </a:t>
            </a:r>
            <a:r>
              <a:rPr lang="de-DE" sz="2400" dirty="0" err="1">
                <a:ea typeface="+mn-ea"/>
              </a:rPr>
              <a:t>approaches</a:t>
            </a:r>
            <a:r>
              <a:rPr lang="de-DE" sz="2400" dirty="0">
                <a:ea typeface="+mn-ea"/>
              </a:rPr>
              <a:t> </a:t>
            </a:r>
            <a:r>
              <a:rPr lang="de-DE" sz="2400" dirty="0" err="1">
                <a:ea typeface="+mn-ea"/>
              </a:rPr>
              <a:t>and</a:t>
            </a:r>
            <a:r>
              <a:rPr lang="de-DE" sz="2400" dirty="0">
                <a:ea typeface="+mn-ea"/>
              </a:rPr>
              <a:t> </a:t>
            </a:r>
            <a:r>
              <a:rPr lang="de-DE" sz="2400" dirty="0" err="1">
                <a:ea typeface="+mn-ea"/>
              </a:rPr>
              <a:t>simulations</a:t>
            </a:r>
            <a:r>
              <a:rPr lang="de-DE" sz="2400" dirty="0">
                <a:ea typeface="+mn-ea"/>
              </a:rPr>
              <a:t> </a:t>
            </a:r>
            <a:r>
              <a:rPr lang="de-DE" sz="2400" dirty="0" err="1">
                <a:ea typeface="+mn-ea"/>
              </a:rPr>
              <a:t>comprise</a:t>
            </a:r>
            <a:r>
              <a:rPr lang="de-DE" sz="2400" dirty="0">
                <a:ea typeface="+mn-ea"/>
              </a:rPr>
              <a:t> </a:t>
            </a:r>
            <a:r>
              <a:rPr lang="de-DE" sz="2400" dirty="0" err="1">
                <a:ea typeface="+mn-ea"/>
              </a:rPr>
              <a:t>roughly</a:t>
            </a:r>
            <a:r>
              <a:rPr lang="de-DE" sz="2400" dirty="0">
                <a:ea typeface="+mn-ea"/>
              </a:rPr>
              <a:t> 80% </a:t>
            </a:r>
            <a:r>
              <a:rPr lang="de-DE" sz="2400" dirty="0" err="1">
                <a:ea typeface="+mn-ea"/>
              </a:rPr>
              <a:t>of</a:t>
            </a:r>
            <a:r>
              <a:rPr lang="de-DE" sz="2400" dirty="0">
                <a:ea typeface="+mn-ea"/>
              </a:rPr>
              <a:t> all </a:t>
            </a:r>
            <a:r>
              <a:rPr lang="de-DE" sz="2400" dirty="0" err="1" smtClean="0">
                <a:ea typeface="+mn-ea"/>
              </a:rPr>
              <a:t>surveyed</a:t>
            </a:r>
            <a:r>
              <a:rPr lang="de-DE" sz="2400" dirty="0" smtClean="0">
                <a:ea typeface="+mn-ea"/>
              </a:rPr>
              <a:t> </a:t>
            </a:r>
            <a:r>
              <a:rPr lang="de-DE" sz="2400" dirty="0" err="1" smtClean="0">
                <a:ea typeface="+mn-ea"/>
              </a:rPr>
              <a:t>articles</a:t>
            </a:r>
            <a:r>
              <a:rPr lang="de-DE" sz="2400" dirty="0" smtClean="0">
                <a:ea typeface="+mn-ea"/>
              </a:rPr>
              <a:t> </a:t>
            </a:r>
            <a:r>
              <a:rPr lang="de-DE" sz="2400" dirty="0">
                <a:ea typeface="+mn-ea"/>
              </a:rPr>
              <a:t>in </a:t>
            </a:r>
            <a:r>
              <a:rPr lang="de-DE" sz="2400" dirty="0" smtClean="0">
                <a:ea typeface="+mn-ea"/>
              </a:rPr>
              <a:t>2011* </a:t>
            </a:r>
            <a:endParaRPr lang="de-DE" sz="2400" dirty="0" smtClean="0">
              <a:ea typeface="+mn-ea"/>
            </a:endParaRPr>
          </a:p>
          <a:p>
            <a:pPr lvl="1"/>
            <a:r>
              <a:rPr lang="de-DE" sz="2400" dirty="0" smtClean="0">
                <a:ea typeface="+mn-ea"/>
              </a:rPr>
              <a:t>In 1963 </a:t>
            </a:r>
            <a:r>
              <a:rPr lang="de-DE" sz="2400" dirty="0" err="1" smtClean="0">
                <a:ea typeface="+mn-ea"/>
              </a:rPr>
              <a:t>this</a:t>
            </a:r>
            <a:r>
              <a:rPr lang="de-DE" sz="2400" dirty="0" smtClean="0">
                <a:ea typeface="+mn-ea"/>
              </a:rPr>
              <a:t> </a:t>
            </a:r>
            <a:r>
              <a:rPr lang="de-DE" sz="2400" dirty="0" err="1" smtClean="0">
                <a:ea typeface="+mn-ea"/>
              </a:rPr>
              <a:t>percentage</a:t>
            </a:r>
            <a:r>
              <a:rPr lang="de-DE" sz="2400" dirty="0" smtClean="0">
                <a:ea typeface="+mn-ea"/>
              </a:rPr>
              <a:t> was </a:t>
            </a:r>
            <a:r>
              <a:rPr lang="de-DE" sz="2400" dirty="0" err="1" smtClean="0">
                <a:ea typeface="+mn-ea"/>
              </a:rPr>
              <a:t>below</a:t>
            </a:r>
            <a:r>
              <a:rPr lang="de-DE" sz="2400" dirty="0" smtClean="0">
                <a:ea typeface="+mn-ea"/>
              </a:rPr>
              <a:t> 50</a:t>
            </a:r>
            <a:r>
              <a:rPr lang="de-DE" sz="2400" dirty="0" smtClean="0">
                <a:ea typeface="+mn-ea"/>
              </a:rPr>
              <a:t>%*</a:t>
            </a:r>
            <a:endParaRPr lang="de-DE" sz="2400" dirty="0" smtClean="0">
              <a:ea typeface="+mn-ea"/>
            </a:endParaRPr>
          </a:p>
          <a:p>
            <a:pPr lvl="1"/>
            <a:endParaRPr lang="de-DE" sz="2400" dirty="0">
              <a:ea typeface="+mn-ea"/>
            </a:endParaRPr>
          </a:p>
          <a:p>
            <a:pPr marL="0" indent="0">
              <a:buNone/>
            </a:pPr>
            <a:r>
              <a:rPr lang="en-US" sz="1200" dirty="0" smtClean="0"/>
              <a:t>* D.S. </a:t>
            </a:r>
            <a:r>
              <a:rPr lang="en-US" sz="1200" dirty="0" err="1" smtClean="0"/>
              <a:t>Hamermesh</a:t>
            </a:r>
            <a:r>
              <a:rPr lang="en-US" sz="1200" dirty="0" smtClean="0"/>
              <a:t> (2012), Six Decades of Top Economics Publishing: Who and How? </a:t>
            </a:r>
          </a:p>
          <a:p>
            <a:pPr marL="0" indent="0">
              <a:buNone/>
            </a:pPr>
            <a:r>
              <a:rPr lang="en-US" sz="1200" i="1" dirty="0" smtClean="0"/>
              <a:t>National Bureau of Economic Research</a:t>
            </a:r>
            <a:r>
              <a:rPr lang="en-US" sz="1200" dirty="0" smtClean="0"/>
              <a:t>, Working Paper 18635</a:t>
            </a:r>
            <a:endParaRPr lang="en-US" sz="1200" dirty="0"/>
          </a:p>
          <a:p>
            <a:pPr lvl="1"/>
            <a:endParaRPr lang="de-DE" sz="24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90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4825" y="576263"/>
            <a:ext cx="9072563" cy="1260475"/>
          </a:xfrm>
          <a:prstGeom prst="rect">
            <a:avLst/>
          </a:prstGeom>
        </p:spPr>
        <p:txBody>
          <a:bodyPr/>
          <a:lstStyle>
            <a:lvl1pPr algn="l" defTabSz="10080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3333"/>
                </a:solidFill>
                <a:latin typeface="+mj-lt"/>
                <a:ea typeface="+mj-ea"/>
                <a:cs typeface="+mj-cs"/>
              </a:defRPr>
            </a:lvl1pPr>
            <a:lvl2pPr algn="l" defTabSz="10080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3333"/>
                </a:solidFill>
                <a:latin typeface="PF BeauSans Pro SemiBold" pitchFamily="50" charset="0"/>
                <a:cs typeface="Arial" charset="0"/>
              </a:defRPr>
            </a:lvl2pPr>
            <a:lvl3pPr algn="l" defTabSz="10080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3333"/>
                </a:solidFill>
                <a:latin typeface="PF BeauSans Pro SemiBold" pitchFamily="50" charset="0"/>
                <a:cs typeface="Arial" charset="0"/>
              </a:defRPr>
            </a:lvl3pPr>
            <a:lvl4pPr algn="l" defTabSz="10080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3333"/>
                </a:solidFill>
                <a:latin typeface="PF BeauSans Pro SemiBold" pitchFamily="50" charset="0"/>
                <a:cs typeface="Arial" charset="0"/>
              </a:defRPr>
            </a:lvl4pPr>
            <a:lvl5pPr algn="l" defTabSz="10080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3333"/>
                </a:solidFill>
                <a:latin typeface="PF BeauSans Pro SemiBold" pitchFamily="50" charset="0"/>
                <a:cs typeface="Arial" charset="0"/>
              </a:defRPr>
            </a:lvl5pPr>
            <a:lvl6pPr marL="457200" algn="l" defTabSz="10080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3333"/>
                </a:solidFill>
                <a:latin typeface="PF BeauSans Pro SemiBold" pitchFamily="50" charset="0"/>
                <a:cs typeface="Arial" charset="0"/>
              </a:defRPr>
            </a:lvl6pPr>
            <a:lvl7pPr marL="914400" algn="l" defTabSz="10080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3333"/>
                </a:solidFill>
                <a:latin typeface="PF BeauSans Pro SemiBold" pitchFamily="50" charset="0"/>
                <a:cs typeface="Arial" charset="0"/>
              </a:defRPr>
            </a:lvl7pPr>
            <a:lvl8pPr marL="1371600" algn="l" defTabSz="10080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3333"/>
                </a:solidFill>
                <a:latin typeface="PF BeauSans Pro SemiBold" pitchFamily="50" charset="0"/>
                <a:cs typeface="Arial" charset="0"/>
              </a:defRPr>
            </a:lvl8pPr>
            <a:lvl9pPr marL="1828800" algn="l" defTabSz="10080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C3333"/>
                </a:solidFill>
                <a:latin typeface="PF BeauSans Pro SemiBold" pitchFamily="50" charset="0"/>
                <a:cs typeface="Arial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journals in economic sciences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react to these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challenges?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504825" y="1908175"/>
            <a:ext cx="9072563" cy="4176713"/>
          </a:xfrm>
          <a:prstGeom prst="rect">
            <a:avLst/>
          </a:prstGeom>
        </p:spPr>
        <p:txBody>
          <a:bodyPr/>
          <a:lstStyle>
            <a:lvl1pPr marL="377825" indent="-377825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3333"/>
              </a:buClr>
              <a:buFont typeface="ZBW Binary"/>
              <a:buChar char="&gt;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150" indent="-3159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260475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cs typeface="+mn-cs"/>
              </a:defRPr>
            </a:lvl3pPr>
            <a:lvl4pPr marL="1763713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685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7257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1829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6401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097338" indent="-252413" algn="l" defTabSz="10080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de-DE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find a large </a:t>
            </a:r>
            <a:r>
              <a:rPr lang="de-DE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journals</a:t>
            </a:r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equipped</a:t>
            </a:r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suitable</a:t>
            </a:r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de-DE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r>
              <a:rPr lang="de-DE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structured</a:t>
            </a:r>
            <a:r>
              <a:rPr lang="de-DE" kern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kern="0" dirty="0">
                <a:latin typeface="Arial" panose="020B0604020202020204" pitchFamily="34" charset="0"/>
                <a:cs typeface="Arial" panose="020B0604020202020204" pitchFamily="34" charset="0"/>
              </a:rPr>
              <a:t> type </a:t>
            </a:r>
            <a:r>
              <a:rPr 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replication</a:t>
            </a:r>
            <a:r>
              <a:rPr lang="de-DE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r>
              <a:rPr lang="de-DE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supplemental</a:t>
            </a:r>
            <a:r>
              <a:rPr lang="de-DE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DE" kern="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de-DE" kern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de-DE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foster</a:t>
            </a:r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replicable</a:t>
            </a:r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1"/>
            <a:endParaRPr lang="de-DE" sz="2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1292225"/>
            <a:ext cx="8569325" cy="1620838"/>
          </a:xfrm>
        </p:spPr>
        <p:txBody>
          <a:bodyPr/>
          <a:lstStyle/>
          <a:p>
            <a:r>
              <a:rPr lang="de-DE" altLang="de-DE" smtClean="0"/>
              <a:t>2. </a:t>
            </a:r>
            <a:r>
              <a:rPr lang="de-DE" smtClean="0"/>
              <a:t>The Study</a:t>
            </a:r>
            <a:r>
              <a:rPr lang="de-DE"/>
              <a:t/>
            </a:r>
            <a:br>
              <a:rPr lang="de-DE"/>
            </a:br>
            <a:endParaRPr lang="de-DE" altLang="de-DE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073400"/>
            <a:ext cx="8388350" cy="1931988"/>
          </a:xfrm>
        </p:spPr>
        <p:txBody>
          <a:bodyPr/>
          <a:lstStyle/>
          <a:p>
            <a:r>
              <a:rPr lang="de-DE" altLang="de-DE" smtClean="0">
                <a:solidFill>
                  <a:schemeClr val="accent4"/>
                </a:solidFill>
              </a:rPr>
              <a:t>&gt; 2.1 Approach </a:t>
            </a:r>
            <a:r>
              <a:rPr lang="de-DE" altLang="de-DE">
                <a:solidFill>
                  <a:schemeClr val="accent4"/>
                </a:solidFill>
              </a:rPr>
              <a:t>&amp; </a:t>
            </a:r>
            <a:r>
              <a:rPr lang="de-DE" altLang="de-DE" smtClean="0">
                <a:solidFill>
                  <a:schemeClr val="accent4"/>
                </a:solidFill>
              </a:rPr>
              <a:t>methodology</a:t>
            </a:r>
          </a:p>
          <a:p>
            <a:r>
              <a:rPr lang="de-DE" altLang="de-DE" smtClean="0"/>
              <a:t>&gt; 2.2 </a:t>
            </a:r>
            <a:r>
              <a:rPr lang="de-DE" altLang="de-DE"/>
              <a:t>Some charakteristics of our research sample 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279003" y="5786675"/>
            <a:ext cx="728861" cy="442228"/>
            <a:chOff x="279003" y="5786675"/>
            <a:chExt cx="728861" cy="44222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49"/>
            <a:stretch/>
          </p:blipFill>
          <p:spPr bwMode="auto">
            <a:xfrm>
              <a:off x="287784" y="5979226"/>
              <a:ext cx="648072" cy="24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eck 5"/>
            <p:cNvSpPr/>
            <p:nvPr/>
          </p:nvSpPr>
          <p:spPr bwMode="auto">
            <a:xfrm>
              <a:off x="279003" y="5786675"/>
              <a:ext cx="728861" cy="14972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Funded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 Approach &amp; </a:t>
            </a:r>
            <a:r>
              <a:rPr lang="de-DE" altLang="de-DE" dirty="0" err="1" smtClean="0"/>
              <a:t>methodology</a:t>
            </a:r>
            <a:endParaRPr lang="de-DE" altLang="de-DE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548383"/>
            <a:ext cx="9072563" cy="3814763"/>
          </a:xfrm>
        </p:spPr>
        <p:txBody>
          <a:bodyPr/>
          <a:lstStyle/>
          <a:p>
            <a:r>
              <a:rPr lang="de-DE" altLang="de-DE" dirty="0" err="1" smtClean="0"/>
              <a:t>Creation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a </a:t>
            </a:r>
            <a:r>
              <a:rPr lang="de-DE" altLang="de-DE" dirty="0" err="1" smtClean="0"/>
              <a:t>research</a:t>
            </a:r>
            <a:r>
              <a:rPr lang="de-DE" altLang="de-DE" dirty="0" smtClean="0"/>
              <a:t> sample </a:t>
            </a:r>
            <a:r>
              <a:rPr lang="de-DE" altLang="de-DE" dirty="0" err="1" smtClean="0"/>
              <a:t>based</a:t>
            </a:r>
            <a:r>
              <a:rPr lang="de-DE" altLang="de-DE" dirty="0" smtClean="0"/>
              <a:t> on </a:t>
            </a:r>
            <a:r>
              <a:rPr lang="de-DE" altLang="de-DE" dirty="0" err="1" smtClean="0"/>
              <a:t>two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list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journals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provided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by</a:t>
            </a:r>
            <a:r>
              <a:rPr lang="de-DE" altLang="de-DE" dirty="0" smtClean="0"/>
              <a:t> German </a:t>
            </a:r>
            <a:r>
              <a:rPr lang="de-DE" altLang="de-DE" dirty="0" err="1" smtClean="0"/>
              <a:t>learned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societies</a:t>
            </a:r>
            <a:r>
              <a:rPr lang="de-DE" altLang="de-DE" dirty="0" smtClean="0"/>
              <a:t> (in </a:t>
            </a:r>
            <a:r>
              <a:rPr lang="de-DE" altLang="de-DE" dirty="0" err="1" smtClean="0"/>
              <a:t>economics</a:t>
            </a:r>
            <a:r>
              <a:rPr lang="de-DE" altLang="de-DE" dirty="0" smtClean="0"/>
              <a:t> &amp; </a:t>
            </a:r>
            <a:r>
              <a:rPr lang="de-DE" altLang="de-DE" dirty="0" err="1" smtClean="0"/>
              <a:t>business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studies</a:t>
            </a:r>
            <a:r>
              <a:rPr lang="de-DE" altLang="de-DE" dirty="0" smtClean="0"/>
              <a:t>)</a:t>
            </a:r>
            <a:endParaRPr lang="de-DE" altLang="de-DE" dirty="0" smtClean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carefully</a:t>
            </a:r>
            <a:r>
              <a:rPr lang="de-DE" dirty="0"/>
              <a:t> </a:t>
            </a:r>
            <a:r>
              <a:rPr lang="de-DE" dirty="0" err="1"/>
              <a:t>checked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webpage</a:t>
            </a:r>
            <a:r>
              <a:rPr lang="de-DE" dirty="0"/>
              <a:t>(s)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journal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whether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a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smtClean="0"/>
              <a:t>not</a:t>
            </a:r>
            <a:endParaRPr lang="de-DE" dirty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analysed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specifications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endParaRPr lang="de-DE" dirty="0" smtClean="0"/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compared</a:t>
            </a:r>
            <a:r>
              <a:rPr lang="de-DE" dirty="0" smtClean="0"/>
              <a:t> 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specifications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reproducible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*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sz="1200" dirty="0" smtClean="0"/>
              <a:t>* G. King (1995), Replication, </a:t>
            </a:r>
            <a:r>
              <a:rPr lang="de-DE" sz="1200" dirty="0" err="1" smtClean="0"/>
              <a:t>replication</a:t>
            </a:r>
            <a:r>
              <a:rPr lang="de-DE" sz="1200" dirty="0" smtClean="0"/>
              <a:t>. </a:t>
            </a:r>
            <a:r>
              <a:rPr lang="en-US" sz="1200" dirty="0" smtClean="0"/>
              <a:t>Ps</a:t>
            </a:r>
            <a:r>
              <a:rPr lang="en-US" sz="1200" dirty="0"/>
              <a:t>: Political Science and Politics 28: 443–499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r>
              <a:rPr lang="en-US" sz="1200" dirty="0" smtClean="0"/>
              <a:t>* </a:t>
            </a:r>
            <a:r>
              <a:rPr lang="de-DE" sz="1200" dirty="0" smtClean="0"/>
              <a:t>B.D</a:t>
            </a:r>
            <a:r>
              <a:rPr lang="de-DE" sz="1200" dirty="0"/>
              <a:t>. </a:t>
            </a:r>
            <a:r>
              <a:rPr lang="de-DE" sz="1200" dirty="0" err="1"/>
              <a:t>McCullough</a:t>
            </a:r>
            <a:r>
              <a:rPr lang="de-DE" sz="1200" dirty="0"/>
              <a:t>, K.A. </a:t>
            </a:r>
            <a:r>
              <a:rPr lang="de-DE" sz="1200" dirty="0" err="1"/>
              <a:t>McGeary</a:t>
            </a:r>
            <a:r>
              <a:rPr lang="de-DE" sz="1200" dirty="0"/>
              <a:t> &amp; T.D. </a:t>
            </a:r>
            <a:r>
              <a:rPr lang="de-DE" sz="1200" dirty="0" smtClean="0"/>
              <a:t>Harrison (2008), </a:t>
            </a:r>
            <a:r>
              <a:rPr lang="de-DE" sz="1200" dirty="0"/>
              <a:t>Do </a:t>
            </a:r>
            <a:r>
              <a:rPr lang="de-DE" sz="1200" dirty="0" err="1"/>
              <a:t>economics</a:t>
            </a:r>
            <a:r>
              <a:rPr lang="de-DE" sz="1200" dirty="0"/>
              <a:t> </a:t>
            </a:r>
            <a:r>
              <a:rPr lang="de-DE" sz="1200" dirty="0" err="1"/>
              <a:t>journal</a:t>
            </a:r>
            <a:r>
              <a:rPr lang="de-DE" sz="1200" dirty="0"/>
              <a:t> </a:t>
            </a:r>
            <a:r>
              <a:rPr lang="de-DE" sz="1200" dirty="0" err="1"/>
              <a:t>archives</a:t>
            </a:r>
            <a:r>
              <a:rPr lang="de-DE" sz="1200" dirty="0"/>
              <a:t> promote </a:t>
            </a:r>
            <a:r>
              <a:rPr lang="de-DE" sz="1200" dirty="0" err="1"/>
              <a:t>replicable</a:t>
            </a:r>
            <a:r>
              <a:rPr lang="de-DE" sz="1200" dirty="0"/>
              <a:t> </a:t>
            </a:r>
            <a:r>
              <a:rPr lang="de-DE" sz="1200" dirty="0" err="1"/>
              <a:t>research</a:t>
            </a:r>
            <a:r>
              <a:rPr lang="de-DE" sz="1200" dirty="0"/>
              <a:t>? </a:t>
            </a:r>
            <a:r>
              <a:rPr lang="de-DE" sz="1200" i="1" dirty="0"/>
              <a:t>Canadian Journal </a:t>
            </a:r>
            <a:r>
              <a:rPr lang="de-DE" sz="1200" i="1" dirty="0" err="1"/>
              <a:t>of</a:t>
            </a:r>
            <a:r>
              <a:rPr lang="de-DE" sz="1200" i="1" dirty="0"/>
              <a:t> Economics </a:t>
            </a:r>
            <a:r>
              <a:rPr lang="de-DE" sz="1200" b="1" dirty="0" smtClean="0"/>
              <a:t>41</a:t>
            </a:r>
            <a:r>
              <a:rPr lang="de-DE" sz="1200" dirty="0" smtClean="0"/>
              <a:t>, </a:t>
            </a:r>
            <a:r>
              <a:rPr lang="de-DE" sz="1200" dirty="0"/>
              <a:t>1406–1420. 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</a:t>
            </a:r>
            <a:endParaRPr lang="de-DE" sz="1200" dirty="0"/>
          </a:p>
          <a:p>
            <a:endParaRPr lang="de-DE" altLang="de-DE" dirty="0" smtClean="0"/>
          </a:p>
          <a:p>
            <a:endParaRPr lang="de-DE" altLang="de-DE" dirty="0" smtClean="0"/>
          </a:p>
          <a:p>
            <a:pPr marL="0" indent="0" eaLnBrk="1" hangingPunct="1">
              <a:buNone/>
            </a:pPr>
            <a:endParaRPr lang="de-DE" altLang="de-DE" sz="2200" i="1" dirty="0" smtClean="0"/>
          </a:p>
          <a:p>
            <a:pPr lvl="1" eaLnBrk="1" hangingPunct="1"/>
            <a:endParaRPr lang="de-DE" altLang="de-DE" sz="2200" i="1" dirty="0" smtClean="0"/>
          </a:p>
        </p:txBody>
      </p:sp>
    </p:spTree>
    <p:extLst>
      <p:ext uri="{BB962C8B-B14F-4D97-AF65-F5344CB8AC3E}">
        <p14:creationId xmlns:p14="http://schemas.microsoft.com/office/powerpoint/2010/main" val="34187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What we checked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825" y="1476375"/>
            <a:ext cx="9072563" cy="4536505"/>
          </a:xfrm>
        </p:spPr>
        <p:txBody>
          <a:bodyPr/>
          <a:lstStyle/>
          <a:p>
            <a:r>
              <a:rPr lang="en-US" dirty="0" smtClean="0"/>
              <a:t>What do authors have to provide to satisfy the policy?</a:t>
            </a:r>
          </a:p>
          <a:p>
            <a:pPr marL="955675" lvl="1" indent="-514350"/>
            <a:r>
              <a:rPr lang="en-US" sz="2200" dirty="0" smtClean="0"/>
              <a:t>dataset(s) employed?</a:t>
            </a:r>
          </a:p>
          <a:p>
            <a:pPr marL="955675" lvl="1" indent="-514350"/>
            <a:r>
              <a:rPr lang="en-US" sz="2200" dirty="0" smtClean="0"/>
              <a:t>code </a:t>
            </a:r>
            <a:r>
              <a:rPr lang="en-US" sz="2200" dirty="0"/>
              <a:t>of computation (syntax</a:t>
            </a:r>
            <a:r>
              <a:rPr lang="en-US" sz="2200" dirty="0" smtClean="0"/>
              <a:t>) / self-compiled </a:t>
            </a:r>
            <a:r>
              <a:rPr lang="en-US" sz="2200" dirty="0"/>
              <a:t>software </a:t>
            </a:r>
            <a:r>
              <a:rPr lang="en-US" sz="2200" dirty="0" smtClean="0"/>
              <a:t>components? </a:t>
            </a:r>
          </a:p>
          <a:p>
            <a:pPr marL="955675" lvl="1" indent="-514350"/>
            <a:r>
              <a:rPr lang="en-US" sz="2200" dirty="0" smtClean="0"/>
              <a:t>descriptions </a:t>
            </a:r>
            <a:r>
              <a:rPr lang="en-US" sz="2200" dirty="0"/>
              <a:t>of the data (data </a:t>
            </a:r>
            <a:r>
              <a:rPr lang="en-US" sz="2200" dirty="0" smtClean="0"/>
              <a:t>dictionary/codebook)?</a:t>
            </a:r>
          </a:p>
          <a:p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 smtClean="0"/>
              <a:t>mandatory</a:t>
            </a:r>
            <a:r>
              <a:rPr lang="de-DE" dirty="0" smtClean="0"/>
              <a:t>?</a:t>
            </a:r>
            <a:r>
              <a:rPr lang="en-US" dirty="0" smtClean="0"/>
              <a:t> </a:t>
            </a:r>
          </a:p>
          <a:p>
            <a:r>
              <a:rPr lang="en-US" dirty="0"/>
              <a:t>Who is responsible to provide the data (author/ journal?)</a:t>
            </a:r>
          </a:p>
          <a:p>
            <a:r>
              <a:rPr lang="en-US" dirty="0" smtClean="0"/>
              <a:t>When do authors have to submit their replication data?</a:t>
            </a:r>
          </a:p>
          <a:p>
            <a:r>
              <a:rPr lang="en-US" dirty="0" smtClean="0"/>
              <a:t>Does the policy have a procedure to foster replication for research based on proprietary/confidential data?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1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awax2_Vorlage_n eu">
  <a:themeElements>
    <a:clrScheme name="">
      <a:dk1>
        <a:srgbClr val="000000"/>
      </a:dk1>
      <a:lt1>
        <a:srgbClr val="FFFFFF"/>
      </a:lt1>
      <a:dk2>
        <a:srgbClr val="CC3333"/>
      </a:dk2>
      <a:lt2>
        <a:srgbClr val="808080"/>
      </a:lt2>
      <a:accent1>
        <a:srgbClr val="CC3333"/>
      </a:accent1>
      <a:accent2>
        <a:srgbClr val="C0C0C0"/>
      </a:accent2>
      <a:accent3>
        <a:srgbClr val="FFFFFF"/>
      </a:accent3>
      <a:accent4>
        <a:srgbClr val="000000"/>
      </a:accent4>
      <a:accent5>
        <a:srgbClr val="E2ADAD"/>
      </a:accent5>
      <a:accent6>
        <a:srgbClr val="AEAEAE"/>
      </a:accent6>
      <a:hlink>
        <a:srgbClr val="808080"/>
      </a:hlink>
      <a:folHlink>
        <a:srgbClr val="B2B2B2"/>
      </a:folHlink>
    </a:clrScheme>
    <a:fontScheme name="Larissa">
      <a:majorFont>
        <a:latin typeface="PF BeauSans Pro SemiBold"/>
        <a:ea typeface=""/>
        <a:cs typeface="Arial"/>
      </a:majorFont>
      <a:minorFont>
        <a:latin typeface="PF BeauSans Pro Thin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13">
        <a:dk1>
          <a:srgbClr val="000000"/>
        </a:dk1>
        <a:lt1>
          <a:srgbClr val="FFFFFF"/>
        </a:lt1>
        <a:dk2>
          <a:srgbClr val="CC3333"/>
        </a:dk2>
        <a:lt2>
          <a:srgbClr val="808080"/>
        </a:lt2>
        <a:accent1>
          <a:srgbClr val="CC3333"/>
        </a:accent1>
        <a:accent2>
          <a:srgbClr val="0033CC"/>
        </a:accent2>
        <a:accent3>
          <a:srgbClr val="FFFFFF"/>
        </a:accent3>
        <a:accent4>
          <a:srgbClr val="000000"/>
        </a:accent4>
        <a:accent5>
          <a:srgbClr val="E2ADAD"/>
        </a:accent5>
        <a:accent6>
          <a:srgbClr val="002DB9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14">
        <a:dk1>
          <a:srgbClr val="000000"/>
        </a:dk1>
        <a:lt1>
          <a:srgbClr val="FFFFFF"/>
        </a:lt1>
        <a:dk2>
          <a:srgbClr val="CC3333"/>
        </a:dk2>
        <a:lt2>
          <a:srgbClr val="808080"/>
        </a:lt2>
        <a:accent1>
          <a:srgbClr val="CC3333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E2ADAD"/>
        </a:accent5>
        <a:accent6>
          <a:srgbClr val="002D8A"/>
        </a:accent6>
        <a:hlink>
          <a:srgbClr val="00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15">
        <a:dk1>
          <a:srgbClr val="000000"/>
        </a:dk1>
        <a:lt1>
          <a:srgbClr val="FFFFFF"/>
        </a:lt1>
        <a:dk2>
          <a:srgbClr val="CC3333"/>
        </a:dk2>
        <a:lt2>
          <a:srgbClr val="808080"/>
        </a:lt2>
        <a:accent1>
          <a:srgbClr val="CC3333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E2ADAD"/>
        </a:accent5>
        <a:accent6>
          <a:srgbClr val="2D5CB9"/>
        </a:accent6>
        <a:hlink>
          <a:srgbClr val="00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16">
        <a:dk1>
          <a:srgbClr val="000000"/>
        </a:dk1>
        <a:lt1>
          <a:srgbClr val="FFFFFF"/>
        </a:lt1>
        <a:dk2>
          <a:srgbClr val="CC3333"/>
        </a:dk2>
        <a:lt2>
          <a:srgbClr val="808080"/>
        </a:lt2>
        <a:accent1>
          <a:srgbClr val="CC3333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E2ADAD"/>
        </a:accent5>
        <a:accent6>
          <a:srgbClr val="2D5CB9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edawax2_Vorlage_n eu</Template>
  <TotalTime>0</TotalTime>
  <Words>1552</Words>
  <Application>Microsoft Office PowerPoint</Application>
  <PresentationFormat>Benutzerdefiniert</PresentationFormat>
  <Paragraphs>196</Paragraphs>
  <Slides>34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5" baseType="lpstr">
      <vt:lpstr>edawax2_Vorlage_n eu</vt:lpstr>
      <vt:lpstr>     Data policies and data archives as prerequisites of reproducible economic research   Gert G. Wagner (DIW |  SOEP)  and Sven Vlaeminck  (ZBW)  </vt:lpstr>
      <vt:lpstr>Table of content</vt:lpstr>
      <vt:lpstr>1. Introduction &amp; Motivation</vt:lpstr>
      <vt:lpstr>PowerPoint-Präsentation</vt:lpstr>
      <vt:lpstr>Changing patterns in economic research</vt:lpstr>
      <vt:lpstr>PowerPoint-Präsentation</vt:lpstr>
      <vt:lpstr>2. The Study </vt:lpstr>
      <vt:lpstr> Approach &amp; methodology</vt:lpstr>
      <vt:lpstr>What we checked</vt:lpstr>
      <vt:lpstr>2. The Study </vt:lpstr>
      <vt:lpstr>Primary subject area (n=346)</vt:lpstr>
      <vt:lpstr>Publishers in sample (n=346)</vt:lpstr>
      <vt:lpstr>Distribution of our sample by rating in Germany‘s „Handelsblatt Ranking“ 2012</vt:lpstr>
      <vt:lpstr>3. Some results of our study</vt:lpstr>
      <vt:lpstr>Note please</vt:lpstr>
      <vt:lpstr>Data Policies im Sample:</vt:lpstr>
      <vt:lpstr>Economics &amp; Business studies: Strong differences</vt:lpstr>
      <vt:lpstr>Data policies and journals‘ rankings</vt:lpstr>
      <vt:lpstr>3. Some results of our study</vt:lpstr>
      <vt:lpstr>Requirements of journals‘ data policies</vt:lpstr>
      <vt:lpstr>The share of mandatory policies</vt:lpstr>
      <vt:lpstr>The case of proprietary data</vt:lpstr>
      <vt:lpstr>Results: Data policies‘ specifications  </vt:lpstr>
      <vt:lpstr>4. Take home messages</vt:lpstr>
      <vt:lpstr>4. Take home messages</vt:lpstr>
      <vt:lpstr>4. Take home messages</vt:lpstr>
      <vt:lpstr>4. Take home messages</vt:lpstr>
      <vt:lpstr>4. Take home messages</vt:lpstr>
      <vt:lpstr>4. Take home messages</vt:lpstr>
      <vt:lpstr>4. Take home messages</vt:lpstr>
      <vt:lpstr>4. Take home messages</vt:lpstr>
      <vt:lpstr>4. Take home messages</vt:lpstr>
      <vt:lpstr>4. Take home messages</vt:lpstr>
      <vt:lpstr>Thank you very much for your attention</vt:lpstr>
    </vt:vector>
  </TitlesOfParts>
  <Company>ZBW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Vlaeminck Sven</dc:creator>
  <cp:lastModifiedBy>Wagner, Gert</cp:lastModifiedBy>
  <cp:revision>331</cp:revision>
  <cp:lastPrinted>2015-12-26T14:51:59Z</cp:lastPrinted>
  <dcterms:created xsi:type="dcterms:W3CDTF">2014-10-14T11:13:04Z</dcterms:created>
  <dcterms:modified xsi:type="dcterms:W3CDTF">2015-12-27T15:49:52Z</dcterms:modified>
</cp:coreProperties>
</file>