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7" r:id="rId2"/>
  </p:sldMasterIdLst>
  <p:notesMasterIdLst>
    <p:notesMasterId r:id="rId14"/>
  </p:notesMasterIdLst>
  <p:sldIdLst>
    <p:sldId id="1304" r:id="rId3"/>
    <p:sldId id="1305" r:id="rId4"/>
    <p:sldId id="1306" r:id="rId5"/>
    <p:sldId id="1307" r:id="rId6"/>
    <p:sldId id="933" r:id="rId7"/>
    <p:sldId id="945" r:id="rId8"/>
    <p:sldId id="942" r:id="rId9"/>
    <p:sldId id="943" r:id="rId10"/>
    <p:sldId id="1308" r:id="rId11"/>
    <p:sldId id="1309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06FF9E-7FE5-4F8F-D8E5-7844723E1E61}" name="Sutkowy, Allison" initials="SA" userId="S::Allison.Sutkowy@clev.frb.org::23060275-b2a1-4213-bfea-591d9b61c124" providerId="AD"/>
  <p188:author id="{96E208BC-F3E4-566B-E348-5D729F78542A}" name="Rich, Robert" initials="RR" userId="S::Robert.Rich@clev.frb.org::cbf389b9-9960-4fee-80dd-f809710ac6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7A17"/>
    <a:srgbClr val="2875A8"/>
    <a:srgbClr val="ED1B24"/>
    <a:srgbClr val="970C09"/>
    <a:srgbClr val="10B2CE"/>
    <a:srgbClr val="960909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672" autoAdjust="0"/>
  </p:normalViewPr>
  <p:slideViewPr>
    <p:cSldViewPr snapToGrid="0">
      <p:cViewPr varScale="1">
        <p:scale>
          <a:sx n="93" d="100"/>
          <a:sy n="93" d="100"/>
        </p:scale>
        <p:origin x="12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fajfar, Damjan" userId="266f134a-37d7-4f1d-886c-78ebc007fb50" providerId="ADAL" clId="{A4EF4B68-62A8-4FC1-9CC0-5C941BB7DACB}"/>
    <pc:docChg chg="modSld">
      <pc:chgData name="Pfajfar, Damjan" userId="266f134a-37d7-4f1d-886c-78ebc007fb50" providerId="ADAL" clId="{A4EF4B68-62A8-4FC1-9CC0-5C941BB7DACB}" dt="2026-01-07T19:05:28.497" v="1" actId="20577"/>
      <pc:docMkLst>
        <pc:docMk/>
      </pc:docMkLst>
      <pc:sldChg chg="modSp mod">
        <pc:chgData name="Pfajfar, Damjan" userId="266f134a-37d7-4f1d-886c-78ebc007fb50" providerId="ADAL" clId="{A4EF4B68-62A8-4FC1-9CC0-5C941BB7DACB}" dt="2026-01-07T19:05:28.497" v="1" actId="20577"/>
        <pc:sldMkLst>
          <pc:docMk/>
          <pc:sldMk cId="3585716110" sldId="945"/>
        </pc:sldMkLst>
        <pc:spChg chg="mod">
          <ac:chgData name="Pfajfar, Damjan" userId="266f134a-37d7-4f1d-886c-78ebc007fb50" providerId="ADAL" clId="{A4EF4B68-62A8-4FC1-9CC0-5C941BB7DACB}" dt="2026-01-07T19:05:28.497" v="1" actId="20577"/>
          <ac:spMkLst>
            <pc:docMk/>
            <pc:sldMk cId="3585716110" sldId="945"/>
            <ac:spMk id="2" creationId="{7A001D4C-EDFB-94C1-B862-36CE520984B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6B8DD-734C-4DC1-A276-3F8B59042BF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48BB5-09E4-427D-A2E0-2E127196D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30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248BB5-09E4-427D-A2E0-2E127196DC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8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248BB5-09E4-427D-A2E0-2E127196DC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97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8BBB510-717C-A3E6-8C38-3259691CAB3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4318F1-D9EA-A375-4624-5B6D13F29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F9CC3B-B3BD-11C7-756C-A7622A78D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10592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52339-8B31-744C-FA72-05BD37EBF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2AB62-49A3-A900-3382-15784E83B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3ECC4-F559-4E20-2AE3-9E471EE38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0093586-A16B-74AF-C39E-564E0E0E999A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69217" y="5106165"/>
            <a:ext cx="3460393" cy="1890076"/>
            <a:chOff x="3804" y="4100444"/>
            <a:chExt cx="5048594" cy="2757555"/>
          </a:xfrm>
        </p:grpSpPr>
        <p:pic>
          <p:nvPicPr>
            <p:cNvPr id="13" name="Picture 12" descr="A blue and orange logo&#10;&#10;Description automatically generated">
              <a:extLst>
                <a:ext uri="{FF2B5EF4-FFF2-40B4-BE49-F238E27FC236}">
                  <a16:creationId xmlns:a16="http://schemas.microsoft.com/office/drawing/2014/main" id="{05E56CCC-3067-F77C-01AE-D453D590AD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873" y="4100444"/>
              <a:ext cx="4563393" cy="1910577"/>
            </a:xfrm>
            <a:prstGeom prst="rect">
              <a:avLst/>
            </a:prstGeom>
          </p:spPr>
        </p:pic>
        <p:pic>
          <p:nvPicPr>
            <p:cNvPr id="15" name="Picture 14" descr="A black and white sign with white text&#10;&#10;Description automatically generated">
              <a:extLst>
                <a:ext uri="{FF2B5EF4-FFF2-40B4-BE49-F238E27FC236}">
                  <a16:creationId xmlns:a16="http://schemas.microsoft.com/office/drawing/2014/main" id="{E61E1850-17B1-902E-0C68-A552AF1F58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04" y="5848280"/>
              <a:ext cx="5048594" cy="1009719"/>
            </a:xfrm>
            <a:prstGeom prst="rect">
              <a:avLst/>
            </a:prstGeom>
          </p:spPr>
        </p:pic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FB1A6447-FF63-D80E-E5C8-155B78AE3F0E}"/>
              </a:ext>
            </a:extLst>
          </p:cNvPr>
          <p:cNvSpPr/>
          <p:nvPr userDrawn="1"/>
        </p:nvSpPr>
        <p:spPr>
          <a:xfrm>
            <a:off x="3582439" y="5120640"/>
            <a:ext cx="105959" cy="173736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34">
            <a:extLst>
              <a:ext uri="{FF2B5EF4-FFF2-40B4-BE49-F238E27FC236}">
                <a16:creationId xmlns:a16="http://schemas.microsoft.com/office/drawing/2014/main" id="{289DBC6D-F799-AB0D-BD4F-ED07731295F6}"/>
              </a:ext>
            </a:extLst>
          </p:cNvPr>
          <p:cNvSpPr/>
          <p:nvPr userDrawn="1"/>
        </p:nvSpPr>
        <p:spPr>
          <a:xfrm>
            <a:off x="3862679" y="5029200"/>
            <a:ext cx="105959" cy="182880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34">
            <a:extLst>
              <a:ext uri="{FF2B5EF4-FFF2-40B4-BE49-F238E27FC236}">
                <a16:creationId xmlns:a16="http://schemas.microsoft.com/office/drawing/2014/main" id="{60CFEFE2-5239-B171-BA53-ABFBA0DD52E7}"/>
              </a:ext>
            </a:extLst>
          </p:cNvPr>
          <p:cNvSpPr/>
          <p:nvPr userDrawn="1"/>
        </p:nvSpPr>
        <p:spPr>
          <a:xfrm>
            <a:off x="4142919" y="4937760"/>
            <a:ext cx="105959" cy="192024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34">
            <a:extLst>
              <a:ext uri="{FF2B5EF4-FFF2-40B4-BE49-F238E27FC236}">
                <a16:creationId xmlns:a16="http://schemas.microsoft.com/office/drawing/2014/main" id="{262FF757-4D7E-AD88-C4E2-F194546FCC96}"/>
              </a:ext>
            </a:extLst>
          </p:cNvPr>
          <p:cNvSpPr/>
          <p:nvPr userDrawn="1"/>
        </p:nvSpPr>
        <p:spPr>
          <a:xfrm>
            <a:off x="4423159" y="4846320"/>
            <a:ext cx="105959" cy="201168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34">
            <a:extLst>
              <a:ext uri="{FF2B5EF4-FFF2-40B4-BE49-F238E27FC236}">
                <a16:creationId xmlns:a16="http://schemas.microsoft.com/office/drawing/2014/main" id="{8B327314-3682-92DD-F9BE-F37F511FF9B6}"/>
              </a:ext>
            </a:extLst>
          </p:cNvPr>
          <p:cNvSpPr/>
          <p:nvPr userDrawn="1"/>
        </p:nvSpPr>
        <p:spPr>
          <a:xfrm flipH="1">
            <a:off x="4983639" y="4937760"/>
            <a:ext cx="105959" cy="192024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34">
            <a:extLst>
              <a:ext uri="{FF2B5EF4-FFF2-40B4-BE49-F238E27FC236}">
                <a16:creationId xmlns:a16="http://schemas.microsoft.com/office/drawing/2014/main" id="{048A59B9-2829-25CD-ABF6-A6D81E67E525}"/>
              </a:ext>
            </a:extLst>
          </p:cNvPr>
          <p:cNvSpPr/>
          <p:nvPr userDrawn="1"/>
        </p:nvSpPr>
        <p:spPr>
          <a:xfrm flipH="1">
            <a:off x="4703399" y="4846320"/>
            <a:ext cx="105959" cy="201168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34">
            <a:extLst>
              <a:ext uri="{FF2B5EF4-FFF2-40B4-BE49-F238E27FC236}">
                <a16:creationId xmlns:a16="http://schemas.microsoft.com/office/drawing/2014/main" id="{6F1C8420-4E66-8BB5-F9E1-0F63C2D4C302}"/>
              </a:ext>
            </a:extLst>
          </p:cNvPr>
          <p:cNvSpPr/>
          <p:nvPr userDrawn="1"/>
        </p:nvSpPr>
        <p:spPr>
          <a:xfrm flipH="1">
            <a:off x="5263879" y="4937760"/>
            <a:ext cx="105959" cy="192024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34">
            <a:extLst>
              <a:ext uri="{FF2B5EF4-FFF2-40B4-BE49-F238E27FC236}">
                <a16:creationId xmlns:a16="http://schemas.microsoft.com/office/drawing/2014/main" id="{31482354-7B00-D752-D297-366EA692212F}"/>
              </a:ext>
            </a:extLst>
          </p:cNvPr>
          <p:cNvSpPr/>
          <p:nvPr userDrawn="1"/>
        </p:nvSpPr>
        <p:spPr>
          <a:xfrm flipH="1">
            <a:off x="5544119" y="5029200"/>
            <a:ext cx="105959" cy="182880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34">
            <a:extLst>
              <a:ext uri="{FF2B5EF4-FFF2-40B4-BE49-F238E27FC236}">
                <a16:creationId xmlns:a16="http://schemas.microsoft.com/office/drawing/2014/main" id="{8CC10837-01C1-402A-F267-60C8E4A20DDB}"/>
              </a:ext>
            </a:extLst>
          </p:cNvPr>
          <p:cNvSpPr/>
          <p:nvPr userDrawn="1"/>
        </p:nvSpPr>
        <p:spPr>
          <a:xfrm flipH="1">
            <a:off x="5824359" y="5120640"/>
            <a:ext cx="105959" cy="173736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34">
            <a:extLst>
              <a:ext uri="{FF2B5EF4-FFF2-40B4-BE49-F238E27FC236}">
                <a16:creationId xmlns:a16="http://schemas.microsoft.com/office/drawing/2014/main" id="{66FC4313-C259-75A3-01DD-789689131777}"/>
              </a:ext>
            </a:extLst>
          </p:cNvPr>
          <p:cNvSpPr/>
          <p:nvPr userDrawn="1"/>
        </p:nvSpPr>
        <p:spPr>
          <a:xfrm flipH="1">
            <a:off x="6104599" y="5212080"/>
            <a:ext cx="105959" cy="164592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34">
            <a:extLst>
              <a:ext uri="{FF2B5EF4-FFF2-40B4-BE49-F238E27FC236}">
                <a16:creationId xmlns:a16="http://schemas.microsoft.com/office/drawing/2014/main" id="{D43FF95A-CAE2-7024-CD0F-49165F2F1EB6}"/>
              </a:ext>
            </a:extLst>
          </p:cNvPr>
          <p:cNvSpPr/>
          <p:nvPr userDrawn="1"/>
        </p:nvSpPr>
        <p:spPr>
          <a:xfrm flipH="1">
            <a:off x="6384839" y="5303520"/>
            <a:ext cx="105959" cy="155448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34">
            <a:extLst>
              <a:ext uri="{FF2B5EF4-FFF2-40B4-BE49-F238E27FC236}">
                <a16:creationId xmlns:a16="http://schemas.microsoft.com/office/drawing/2014/main" id="{4350EEB9-2650-40C9-242B-4CC9F1352F2A}"/>
              </a:ext>
            </a:extLst>
          </p:cNvPr>
          <p:cNvSpPr/>
          <p:nvPr userDrawn="1"/>
        </p:nvSpPr>
        <p:spPr>
          <a:xfrm flipH="1">
            <a:off x="6665079" y="5394960"/>
            <a:ext cx="105959" cy="146304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34">
            <a:extLst>
              <a:ext uri="{FF2B5EF4-FFF2-40B4-BE49-F238E27FC236}">
                <a16:creationId xmlns:a16="http://schemas.microsoft.com/office/drawing/2014/main" id="{3B804CE4-F4DB-C7F3-BACA-7897D88EA17E}"/>
              </a:ext>
            </a:extLst>
          </p:cNvPr>
          <p:cNvSpPr/>
          <p:nvPr userDrawn="1"/>
        </p:nvSpPr>
        <p:spPr>
          <a:xfrm flipH="1">
            <a:off x="6945319" y="5486400"/>
            <a:ext cx="105959" cy="137160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34">
            <a:extLst>
              <a:ext uri="{FF2B5EF4-FFF2-40B4-BE49-F238E27FC236}">
                <a16:creationId xmlns:a16="http://schemas.microsoft.com/office/drawing/2014/main" id="{067E5A7C-B6E5-3D8F-D8C6-3B44B04D1C12}"/>
              </a:ext>
            </a:extLst>
          </p:cNvPr>
          <p:cNvSpPr/>
          <p:nvPr userDrawn="1"/>
        </p:nvSpPr>
        <p:spPr>
          <a:xfrm flipH="1">
            <a:off x="7225559" y="5577840"/>
            <a:ext cx="105959" cy="128016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34">
            <a:extLst>
              <a:ext uri="{FF2B5EF4-FFF2-40B4-BE49-F238E27FC236}">
                <a16:creationId xmlns:a16="http://schemas.microsoft.com/office/drawing/2014/main" id="{4FEC5259-C34F-9156-25A7-C8D455059A3D}"/>
              </a:ext>
            </a:extLst>
          </p:cNvPr>
          <p:cNvSpPr/>
          <p:nvPr userDrawn="1"/>
        </p:nvSpPr>
        <p:spPr>
          <a:xfrm flipH="1">
            <a:off x="7505799" y="5669280"/>
            <a:ext cx="105959" cy="118872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34">
            <a:extLst>
              <a:ext uri="{FF2B5EF4-FFF2-40B4-BE49-F238E27FC236}">
                <a16:creationId xmlns:a16="http://schemas.microsoft.com/office/drawing/2014/main" id="{E249FCBA-9521-90EB-38FF-EEC0DDA163E9}"/>
              </a:ext>
            </a:extLst>
          </p:cNvPr>
          <p:cNvSpPr/>
          <p:nvPr userDrawn="1"/>
        </p:nvSpPr>
        <p:spPr>
          <a:xfrm flipH="1">
            <a:off x="7786039" y="5760720"/>
            <a:ext cx="105959" cy="109728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34">
            <a:extLst>
              <a:ext uri="{FF2B5EF4-FFF2-40B4-BE49-F238E27FC236}">
                <a16:creationId xmlns:a16="http://schemas.microsoft.com/office/drawing/2014/main" id="{D1F818B5-E0E2-DA4E-45AB-30B0F6D3F8A3}"/>
              </a:ext>
            </a:extLst>
          </p:cNvPr>
          <p:cNvSpPr/>
          <p:nvPr userDrawn="1"/>
        </p:nvSpPr>
        <p:spPr>
          <a:xfrm flipH="1">
            <a:off x="8066279" y="5943600"/>
            <a:ext cx="105959" cy="91440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34">
            <a:extLst>
              <a:ext uri="{FF2B5EF4-FFF2-40B4-BE49-F238E27FC236}">
                <a16:creationId xmlns:a16="http://schemas.microsoft.com/office/drawing/2014/main" id="{CB47F007-0D59-9962-71EB-DB82925AAA57}"/>
              </a:ext>
            </a:extLst>
          </p:cNvPr>
          <p:cNvSpPr/>
          <p:nvPr userDrawn="1"/>
        </p:nvSpPr>
        <p:spPr>
          <a:xfrm>
            <a:off x="8346519" y="5943600"/>
            <a:ext cx="105959" cy="91440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34">
            <a:extLst>
              <a:ext uri="{FF2B5EF4-FFF2-40B4-BE49-F238E27FC236}">
                <a16:creationId xmlns:a16="http://schemas.microsoft.com/office/drawing/2014/main" id="{05465EE8-6FB0-F5E5-98B1-33BA456EDD2C}"/>
              </a:ext>
            </a:extLst>
          </p:cNvPr>
          <p:cNvSpPr/>
          <p:nvPr userDrawn="1"/>
        </p:nvSpPr>
        <p:spPr>
          <a:xfrm>
            <a:off x="8626759" y="5852160"/>
            <a:ext cx="105959" cy="100584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34">
            <a:extLst>
              <a:ext uri="{FF2B5EF4-FFF2-40B4-BE49-F238E27FC236}">
                <a16:creationId xmlns:a16="http://schemas.microsoft.com/office/drawing/2014/main" id="{77A59E2E-4846-223C-DE3A-41A127E77C5A}"/>
              </a:ext>
            </a:extLst>
          </p:cNvPr>
          <p:cNvSpPr/>
          <p:nvPr userDrawn="1"/>
        </p:nvSpPr>
        <p:spPr>
          <a:xfrm>
            <a:off x="8906999" y="5760720"/>
            <a:ext cx="105959" cy="109728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34">
            <a:extLst>
              <a:ext uri="{FF2B5EF4-FFF2-40B4-BE49-F238E27FC236}">
                <a16:creationId xmlns:a16="http://schemas.microsoft.com/office/drawing/2014/main" id="{8DC58A6B-C8C9-F3F4-CFD8-427DA05BB64D}"/>
              </a:ext>
            </a:extLst>
          </p:cNvPr>
          <p:cNvSpPr/>
          <p:nvPr userDrawn="1"/>
        </p:nvSpPr>
        <p:spPr>
          <a:xfrm>
            <a:off x="9187239" y="5669280"/>
            <a:ext cx="105959" cy="118872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34">
            <a:extLst>
              <a:ext uri="{FF2B5EF4-FFF2-40B4-BE49-F238E27FC236}">
                <a16:creationId xmlns:a16="http://schemas.microsoft.com/office/drawing/2014/main" id="{BA8FB034-C82C-F05C-C4B6-5C4828B12DFB}"/>
              </a:ext>
            </a:extLst>
          </p:cNvPr>
          <p:cNvSpPr/>
          <p:nvPr userDrawn="1"/>
        </p:nvSpPr>
        <p:spPr>
          <a:xfrm>
            <a:off x="9467479" y="5577840"/>
            <a:ext cx="105959" cy="128016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34">
            <a:extLst>
              <a:ext uri="{FF2B5EF4-FFF2-40B4-BE49-F238E27FC236}">
                <a16:creationId xmlns:a16="http://schemas.microsoft.com/office/drawing/2014/main" id="{36FEC293-2A49-9660-6CC7-009EC1D285F7}"/>
              </a:ext>
            </a:extLst>
          </p:cNvPr>
          <p:cNvSpPr/>
          <p:nvPr userDrawn="1"/>
        </p:nvSpPr>
        <p:spPr>
          <a:xfrm>
            <a:off x="9747719" y="5486400"/>
            <a:ext cx="105959" cy="137160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34">
            <a:extLst>
              <a:ext uri="{FF2B5EF4-FFF2-40B4-BE49-F238E27FC236}">
                <a16:creationId xmlns:a16="http://schemas.microsoft.com/office/drawing/2014/main" id="{202A549F-B9D5-ECA7-4E68-17D56CC76B48}"/>
              </a:ext>
            </a:extLst>
          </p:cNvPr>
          <p:cNvSpPr/>
          <p:nvPr userDrawn="1"/>
        </p:nvSpPr>
        <p:spPr>
          <a:xfrm>
            <a:off x="10027959" y="5394960"/>
            <a:ext cx="105959" cy="146304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34">
            <a:extLst>
              <a:ext uri="{FF2B5EF4-FFF2-40B4-BE49-F238E27FC236}">
                <a16:creationId xmlns:a16="http://schemas.microsoft.com/office/drawing/2014/main" id="{7731D313-2BC8-2209-4721-92848DD46825}"/>
              </a:ext>
            </a:extLst>
          </p:cNvPr>
          <p:cNvSpPr/>
          <p:nvPr userDrawn="1"/>
        </p:nvSpPr>
        <p:spPr>
          <a:xfrm>
            <a:off x="10308199" y="5303520"/>
            <a:ext cx="105959" cy="155448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34">
            <a:extLst>
              <a:ext uri="{FF2B5EF4-FFF2-40B4-BE49-F238E27FC236}">
                <a16:creationId xmlns:a16="http://schemas.microsoft.com/office/drawing/2014/main" id="{1B50469A-FB8A-80E7-1F37-8C7CC798AA7B}"/>
              </a:ext>
            </a:extLst>
          </p:cNvPr>
          <p:cNvSpPr/>
          <p:nvPr userDrawn="1"/>
        </p:nvSpPr>
        <p:spPr>
          <a:xfrm flipH="1">
            <a:off x="10588439" y="5303520"/>
            <a:ext cx="105959" cy="155448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34">
            <a:extLst>
              <a:ext uri="{FF2B5EF4-FFF2-40B4-BE49-F238E27FC236}">
                <a16:creationId xmlns:a16="http://schemas.microsoft.com/office/drawing/2014/main" id="{C53E5472-5C7F-B82C-A5A0-F58188AF34A0}"/>
              </a:ext>
            </a:extLst>
          </p:cNvPr>
          <p:cNvSpPr/>
          <p:nvPr userDrawn="1"/>
        </p:nvSpPr>
        <p:spPr>
          <a:xfrm flipH="1">
            <a:off x="10868679" y="5394960"/>
            <a:ext cx="105959" cy="146304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34">
            <a:extLst>
              <a:ext uri="{FF2B5EF4-FFF2-40B4-BE49-F238E27FC236}">
                <a16:creationId xmlns:a16="http://schemas.microsoft.com/office/drawing/2014/main" id="{B0156A86-0B07-3FEA-C8D0-0B831E044C30}"/>
              </a:ext>
            </a:extLst>
          </p:cNvPr>
          <p:cNvSpPr/>
          <p:nvPr userDrawn="1"/>
        </p:nvSpPr>
        <p:spPr>
          <a:xfrm flipH="1">
            <a:off x="11148919" y="5486400"/>
            <a:ext cx="105959" cy="137160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34">
            <a:extLst>
              <a:ext uri="{FF2B5EF4-FFF2-40B4-BE49-F238E27FC236}">
                <a16:creationId xmlns:a16="http://schemas.microsoft.com/office/drawing/2014/main" id="{E70A309D-2B58-18A1-AC80-0D3F1A409592}"/>
              </a:ext>
            </a:extLst>
          </p:cNvPr>
          <p:cNvSpPr/>
          <p:nvPr userDrawn="1"/>
        </p:nvSpPr>
        <p:spPr>
          <a:xfrm flipH="1">
            <a:off x="11429159" y="5577840"/>
            <a:ext cx="105959" cy="128016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34">
            <a:extLst>
              <a:ext uri="{FF2B5EF4-FFF2-40B4-BE49-F238E27FC236}">
                <a16:creationId xmlns:a16="http://schemas.microsoft.com/office/drawing/2014/main" id="{3F95E11B-5934-44EA-F11C-2209F50C0957}"/>
              </a:ext>
            </a:extLst>
          </p:cNvPr>
          <p:cNvSpPr/>
          <p:nvPr userDrawn="1"/>
        </p:nvSpPr>
        <p:spPr>
          <a:xfrm flipH="1">
            <a:off x="11709399" y="5669280"/>
            <a:ext cx="105959" cy="118872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34">
            <a:extLst>
              <a:ext uri="{FF2B5EF4-FFF2-40B4-BE49-F238E27FC236}">
                <a16:creationId xmlns:a16="http://schemas.microsoft.com/office/drawing/2014/main" id="{7C01FA9C-173D-B44D-A088-CB84228F320F}"/>
              </a:ext>
            </a:extLst>
          </p:cNvPr>
          <p:cNvSpPr/>
          <p:nvPr userDrawn="1"/>
        </p:nvSpPr>
        <p:spPr>
          <a:xfrm flipH="1">
            <a:off x="11989649" y="5760720"/>
            <a:ext cx="105959" cy="1097280"/>
          </a:xfrm>
          <a:custGeom>
            <a:avLst/>
            <a:gdLst>
              <a:gd name="connsiteX0" fmla="*/ 0 w 114300"/>
              <a:gd name="connsiteY0" fmla="*/ 0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0 h 1737360"/>
              <a:gd name="connsiteX0" fmla="*/ 0 w 114300"/>
              <a:gd name="connsiteY0" fmla="*/ 104172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104172 h 1737360"/>
              <a:gd name="connsiteX0" fmla="*/ 0 w 114300"/>
              <a:gd name="connsiteY0" fmla="*/ 64506 h 1737360"/>
              <a:gd name="connsiteX1" fmla="*/ 114300 w 114300"/>
              <a:gd name="connsiteY1" fmla="*/ 0 h 1737360"/>
              <a:gd name="connsiteX2" fmla="*/ 114300 w 114300"/>
              <a:gd name="connsiteY2" fmla="*/ 1737360 h 1737360"/>
              <a:gd name="connsiteX3" fmla="*/ 0 w 114300"/>
              <a:gd name="connsiteY3" fmla="*/ 1737360 h 1737360"/>
              <a:gd name="connsiteX4" fmla="*/ 0 w 114300"/>
              <a:gd name="connsiteY4" fmla="*/ 6450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" h="1737360">
                <a:moveTo>
                  <a:pt x="0" y="64506"/>
                </a:moveTo>
                <a:lnTo>
                  <a:pt x="114300" y="0"/>
                </a:lnTo>
                <a:lnTo>
                  <a:pt x="114300" y="1737360"/>
                </a:lnTo>
                <a:lnTo>
                  <a:pt x="0" y="1737360"/>
                </a:lnTo>
                <a:lnTo>
                  <a:pt x="0" y="64506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8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7DFE1-19AF-D9EB-3A4C-22E93D57F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E45B9-2786-9EA1-A70C-0AA5EA680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8BA2F-EBA3-ADBF-3830-CBFD8020C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5BFF7-03A3-711A-6D55-1A70AC8A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1134A-6186-0003-BB81-7438633B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0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016A9-63D7-572F-F0E1-D16079B6C1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D1B5CC-CA9A-0916-A6B4-FDDE2C51C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AFE43-2F15-531A-F344-3876DD51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3DF5A-4E5B-E9D8-635D-8ACFD05D2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25238-BE5D-8FE5-D2BE-56D6BF6A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75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 noChangeArrowheads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  <a:prstGeom prst="rect">
            <a:avLst/>
          </a:prstGeom>
          <a:noFill/>
        </p:spPr>
        <p:txBody>
          <a:bodyPr/>
          <a:lstStyle>
            <a:lvl1pPr algn="l">
              <a:defRPr sz="3600" b="1">
                <a:solidFill>
                  <a:srgbClr val="3A6F8F"/>
                </a:solidFill>
                <a:latin typeface="Garamond" panose="020204040303010108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9" name="authorsdate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3" y="3878261"/>
            <a:ext cx="5964767" cy="1752600"/>
          </a:xfrm>
          <a:prstGeom prst="rect">
            <a:avLst/>
          </a:prstGeom>
        </p:spPr>
        <p:txBody>
          <a:bodyPr/>
          <a:lstStyle>
            <a:lvl1pPr marL="0" indent="0">
              <a:buFont typeface="Symbol" pitchFamily="18" charset="2"/>
              <a:buNone/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add authors and date</a:t>
            </a:r>
          </a:p>
        </p:txBody>
      </p:sp>
      <p:sp>
        <p:nvSpPr>
          <p:cNvPr id="11" name="topline"/>
          <p:cNvSpPr>
            <a:spLocks noChangeShapeType="1"/>
          </p:cNvSpPr>
          <p:nvPr userDrawn="1"/>
        </p:nvSpPr>
        <p:spPr bwMode="ltGray">
          <a:xfrm>
            <a:off x="0" y="63500"/>
            <a:ext cx="12192000" cy="0"/>
          </a:xfrm>
          <a:prstGeom prst="line">
            <a:avLst/>
          </a:prstGeom>
          <a:noFill/>
          <a:ln w="152400">
            <a:solidFill>
              <a:srgbClr val="C47A3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sz="1800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2" name="frbclogo" descr="header"/>
          <p:cNvPicPr>
            <a:picLocks noChangeAspect="1" noChangeArrowheads="1"/>
          </p:cNvPicPr>
          <p:nvPr userDrawn="1"/>
        </p:nvPicPr>
        <p:blipFill>
          <a:blip r:embed="rId3" cstate="print"/>
          <a:srcRect r="2040" b="11111"/>
          <a:stretch>
            <a:fillRect/>
          </a:stretch>
        </p:blipFill>
        <p:spPr bwMode="auto">
          <a:xfrm>
            <a:off x="0" y="138113"/>
            <a:ext cx="12192000" cy="8382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>
            <a:off x="9916160" y="6324569"/>
            <a:ext cx="1625600" cy="28732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867" dirty="0">
                <a:solidFill>
                  <a:srgbClr val="414B56"/>
                </a:solidFill>
              </a:rPr>
              <a:t>Version: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283200" y="6324567"/>
            <a:ext cx="1625600" cy="28732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867" dirty="0">
                <a:solidFill>
                  <a:srgbClr val="414B56"/>
                </a:solidFill>
              </a:rPr>
              <a:t>FOMC Class</a:t>
            </a:r>
          </a:p>
        </p:txBody>
      </p:sp>
    </p:spTree>
    <p:extLst>
      <p:ext uri="{BB962C8B-B14F-4D97-AF65-F5344CB8AC3E}">
        <p14:creationId xmlns:p14="http://schemas.microsoft.com/office/powerpoint/2010/main" val="3386945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055360" y="4087953"/>
            <a:ext cx="4003040" cy="92457"/>
          </a:xfrm>
          <a:prstGeom prst="rect">
            <a:avLst/>
          </a:prstGeom>
          <a:solidFill>
            <a:srgbClr val="94C9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Rectangle 6"/>
          <p:cNvSpPr/>
          <p:nvPr userDrawn="1"/>
        </p:nvSpPr>
        <p:spPr>
          <a:xfrm>
            <a:off x="203200" y="4087953"/>
            <a:ext cx="5852160" cy="92457"/>
          </a:xfrm>
          <a:prstGeom prst="rect">
            <a:avLst/>
          </a:prstGeom>
          <a:solidFill>
            <a:srgbClr val="2875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 userDrawn="1"/>
        </p:nvSpPr>
        <p:spPr>
          <a:xfrm>
            <a:off x="203200" y="2376645"/>
            <a:ext cx="9855200" cy="1637551"/>
          </a:xfrm>
          <a:prstGeom prst="rect">
            <a:avLst/>
          </a:prstGeom>
          <a:solidFill>
            <a:srgbClr val="2C53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Rectangle 12"/>
          <p:cNvSpPr/>
          <p:nvPr userDrawn="1"/>
        </p:nvSpPr>
        <p:spPr>
          <a:xfrm>
            <a:off x="10130115" y="2376646"/>
            <a:ext cx="1858684" cy="16375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999" y="5922445"/>
            <a:ext cx="4876800" cy="609600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0123423" y="4087953"/>
            <a:ext cx="1865376" cy="9245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fomcclass"/>
          <p:cNvSpPr>
            <a:spLocks noGrp="1"/>
          </p:cNvSpPr>
          <p:nvPr>
            <p:ph type="body" sz="quarter" idx="10" hasCustomPrompt="1"/>
          </p:nvPr>
        </p:nvSpPr>
        <p:spPr>
          <a:xfrm>
            <a:off x="203200" y="6202287"/>
            <a:ext cx="2429409" cy="292608"/>
          </a:xfrm>
          <a:prstGeom prst="rect">
            <a:avLst/>
          </a:prstGeom>
        </p:spPr>
        <p:txBody>
          <a:bodyPr lIns="91440" tIns="0" rIns="0" bIns="0" anchor="ctr" anchorCtr="0"/>
          <a:lstStyle>
            <a:lvl1pPr algn="l">
              <a:defRPr sz="1867" baseline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FOMC CLASS</a:t>
            </a:r>
          </a:p>
        </p:txBody>
      </p:sp>
      <p:sp>
        <p:nvSpPr>
          <p:cNvPr id="17" name="version"/>
          <p:cNvSpPr>
            <a:spLocks noGrp="1"/>
          </p:cNvSpPr>
          <p:nvPr>
            <p:ph type="body" sz="quarter" idx="11" hasCustomPrompt="1"/>
          </p:nvPr>
        </p:nvSpPr>
        <p:spPr>
          <a:xfrm>
            <a:off x="203200" y="6510155"/>
            <a:ext cx="2429408" cy="292608"/>
          </a:xfrm>
          <a:prstGeom prst="rect">
            <a:avLst/>
          </a:prstGeom>
        </p:spPr>
        <p:txBody>
          <a:bodyPr lIns="91440" tIns="0" rIns="0" bIns="0" anchor="ctr" anchorCtr="0"/>
          <a:lstStyle>
            <a:lvl1pPr algn="l">
              <a:defRPr sz="1867" baseline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Version:</a:t>
            </a:r>
          </a:p>
        </p:txBody>
      </p:sp>
      <p:sp>
        <p:nvSpPr>
          <p:cNvPr id="9" name="authorsdate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03201" y="4345388"/>
            <a:ext cx="4823065" cy="1752600"/>
          </a:xfrm>
          <a:prstGeom prst="rect">
            <a:avLst/>
          </a:prstGeom>
        </p:spPr>
        <p:txBody>
          <a:bodyPr/>
          <a:lstStyle>
            <a:lvl1pPr marL="0" indent="0">
              <a:buFont typeface="Symbol" pitchFamily="18" charset="2"/>
              <a:buNone/>
              <a:defRPr sz="240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Click to add authors and date</a:t>
            </a:r>
          </a:p>
        </p:txBody>
      </p:sp>
      <p:sp>
        <p:nvSpPr>
          <p:cNvPr id="8" name="title"/>
          <p:cNvSpPr>
            <a:spLocks noGrp="1" noChangeArrowheads="1"/>
          </p:cNvSpPr>
          <p:nvPr>
            <p:ph type="ctrTitle"/>
          </p:nvPr>
        </p:nvSpPr>
        <p:spPr>
          <a:xfrm>
            <a:off x="321056" y="2530955"/>
            <a:ext cx="9619488" cy="1328928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algn="l">
              <a:defRPr sz="5867" b="0">
                <a:solidFill>
                  <a:srgbClr val="FFFFFF"/>
                </a:solidFill>
                <a:latin typeface="+mj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61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</p:spTree>
    <p:extLst>
      <p:ext uri="{BB962C8B-B14F-4D97-AF65-F5344CB8AC3E}">
        <p14:creationId xmlns:p14="http://schemas.microsoft.com/office/powerpoint/2010/main" val="3037224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9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10" name="graphimage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85800"/>
            <a:ext cx="12192000" cy="54102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800">
                <a:solidFill>
                  <a:srgbClr val="414B56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n-US" dirty="0"/>
              <a:t>Insert Chart Image</a:t>
            </a:r>
          </a:p>
        </p:txBody>
      </p:sp>
    </p:spTree>
    <p:extLst>
      <p:ext uri="{BB962C8B-B14F-4D97-AF65-F5344CB8AC3E}">
        <p14:creationId xmlns:p14="http://schemas.microsoft.com/office/powerpoint/2010/main" val="156595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cel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101600" y="1555052"/>
            <a:ext cx="11984736" cy="453188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8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9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777698" y="1496418"/>
            <a:ext cx="4352388" cy="2667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101603" y="762003"/>
            <a:ext cx="4352388" cy="326953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2533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1" name="chart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101601" y="1148849"/>
            <a:ext cx="3850217" cy="251143"/>
          </a:xfrm>
          <a:prstGeom prst="rect">
            <a:avLst/>
          </a:prstGeom>
        </p:spPr>
        <p:txBody>
          <a:bodyPr wrap="none" lIns="45720" tIns="0" rIns="0" bIns="0"/>
          <a:lstStyle>
            <a:lvl1pPr algn="l">
              <a:defRPr sz="1867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Chart subtitle</a:t>
            </a:r>
          </a:p>
        </p:txBody>
      </p:sp>
    </p:spTree>
    <p:extLst>
      <p:ext uri="{BB962C8B-B14F-4D97-AF65-F5344CB8AC3E}">
        <p14:creationId xmlns:p14="http://schemas.microsoft.com/office/powerpoint/2010/main" val="2180574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ce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101600" y="1555052"/>
            <a:ext cx="11984736" cy="453188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8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9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777698" y="1496418"/>
            <a:ext cx="4352388" cy="2667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101603" y="762003"/>
            <a:ext cx="4352388" cy="326953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2533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1" name="chart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101601" y="1148849"/>
            <a:ext cx="3850217" cy="251143"/>
          </a:xfrm>
          <a:prstGeom prst="rect">
            <a:avLst/>
          </a:prstGeom>
        </p:spPr>
        <p:txBody>
          <a:bodyPr wrap="none" lIns="45720" tIns="0" rIns="0" bIns="0"/>
          <a:lstStyle>
            <a:lvl1pPr algn="l">
              <a:defRPr sz="1867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Chart subtitle</a:t>
            </a:r>
          </a:p>
        </p:txBody>
      </p:sp>
      <p:sp>
        <p:nvSpPr>
          <p:cNvPr id="12" name="yaxis2title"/>
          <p:cNvSpPr>
            <a:spLocks noGrp="1"/>
          </p:cNvSpPr>
          <p:nvPr>
            <p:ph type="body" sz="quarter" idx="22" hasCustomPrompt="1"/>
          </p:nvPr>
        </p:nvSpPr>
        <p:spPr>
          <a:xfrm>
            <a:off x="7058611" y="1490922"/>
            <a:ext cx="4352388" cy="266700"/>
          </a:xfrm>
          <a:prstGeom prst="rect">
            <a:avLst/>
          </a:prstGeom>
          <a:noFill/>
        </p:spPr>
        <p:txBody>
          <a:bodyPr lIns="0" tIns="0" rIns="0" bIns="0" anchor="t" anchorCtr="0"/>
          <a:lstStyle>
            <a:lvl1pPr algn="r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Second axis title</a:t>
            </a:r>
          </a:p>
        </p:txBody>
      </p:sp>
    </p:spTree>
    <p:extLst>
      <p:ext uri="{BB962C8B-B14F-4D97-AF65-F5344CB8AC3E}">
        <p14:creationId xmlns:p14="http://schemas.microsoft.com/office/powerpoint/2010/main" val="3754553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cel1_title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101600" y="1314452"/>
            <a:ext cx="11984736" cy="477248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8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9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777698" y="1262559"/>
            <a:ext cx="4352388" cy="2667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101603" y="762003"/>
            <a:ext cx="4352388" cy="326953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2533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2847460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cel2_title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101600" y="1314452"/>
            <a:ext cx="11984736" cy="477248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8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9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777698" y="1262559"/>
            <a:ext cx="4352388" cy="2667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101603" y="762003"/>
            <a:ext cx="4352388" cy="326953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2533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1" name="yaxis2title"/>
          <p:cNvSpPr>
            <a:spLocks noGrp="1"/>
          </p:cNvSpPr>
          <p:nvPr>
            <p:ph type="body" sz="quarter" idx="22" hasCustomPrompt="1"/>
          </p:nvPr>
        </p:nvSpPr>
        <p:spPr>
          <a:xfrm>
            <a:off x="7058611" y="1281886"/>
            <a:ext cx="4352388" cy="266700"/>
          </a:xfrm>
          <a:prstGeom prst="rect">
            <a:avLst/>
          </a:prstGeom>
          <a:noFill/>
        </p:spPr>
        <p:txBody>
          <a:bodyPr lIns="0" tIns="0" rIns="0" bIns="0" anchor="t" anchorCtr="0"/>
          <a:lstStyle>
            <a:lvl1pPr algn="r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Second axis title</a:t>
            </a:r>
          </a:p>
        </p:txBody>
      </p:sp>
    </p:spTree>
    <p:extLst>
      <p:ext uri="{BB962C8B-B14F-4D97-AF65-F5344CB8AC3E}">
        <p14:creationId xmlns:p14="http://schemas.microsoft.com/office/powerpoint/2010/main" val="393614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8B071-0687-93EA-40A2-7EE7702E7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0B71B-584C-B0AB-AEA9-AB730B90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602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CDCB5-8E3F-A562-6AAF-EDDBAFDE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A950-8AEF-0388-489D-D8565F714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2EDA3-15F4-A24F-C1B5-6FF9F6019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17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textbox"/>
          <p:cNvSpPr>
            <a:spLocks noGrp="1"/>
          </p:cNvSpPr>
          <p:nvPr>
            <p:ph type="body" sz="quarter" idx="18"/>
          </p:nvPr>
        </p:nvSpPr>
        <p:spPr>
          <a:xfrm>
            <a:off x="101600" y="768277"/>
            <a:ext cx="11988800" cy="5327723"/>
          </a:xfrm>
          <a:prstGeom prst="rect">
            <a:avLst/>
          </a:prstGeom>
        </p:spPr>
        <p:txBody>
          <a:bodyPr/>
          <a:lstStyle>
            <a:lvl1pPr marL="285744" indent="-285744">
              <a:buSzPct val="80000"/>
              <a:buFont typeface="Arial" panose="020B0604020202020204" pitchFamily="34" charset="0"/>
              <a:buChar char="•"/>
              <a:defRPr sz="3200">
                <a:solidFill>
                  <a:srgbClr val="414B56"/>
                </a:solidFill>
                <a:latin typeface="+mj-lt"/>
              </a:defRPr>
            </a:lvl1pPr>
            <a:lvl2pPr marL="914377" indent="-457189">
              <a:buClr>
                <a:srgbClr val="414B56"/>
              </a:buClr>
              <a:buSzPct val="80000"/>
              <a:buFont typeface="Wingdings" panose="05000000000000000000" pitchFamily="2" charset="2"/>
              <a:buChar char="§"/>
              <a:defRPr sz="2667">
                <a:solidFill>
                  <a:srgbClr val="414B56"/>
                </a:solidFill>
                <a:latin typeface="+mj-lt"/>
              </a:defRPr>
            </a:lvl2pPr>
            <a:lvl3pPr marL="1371566" indent="-457189">
              <a:buSzPct val="80000"/>
              <a:buFont typeface="Arial" panose="020B0604020202020204" pitchFamily="34" charset="0"/>
              <a:buChar char="•"/>
              <a:defRPr sz="2667">
                <a:solidFill>
                  <a:srgbClr val="414B56"/>
                </a:solidFill>
                <a:latin typeface="+mj-lt"/>
              </a:defRPr>
            </a:lvl3pPr>
            <a:lvl4pPr marL="1828754" indent="-457189">
              <a:buClr>
                <a:srgbClr val="414B56"/>
              </a:buClr>
              <a:buSzPct val="80000"/>
              <a:buFont typeface="Gill Sans MT" panose="020B0502020104020203" pitchFamily="34" charset="0"/>
              <a:buChar char="–"/>
              <a:defRPr sz="2667">
                <a:solidFill>
                  <a:srgbClr val="414B56"/>
                </a:solidFill>
                <a:latin typeface="+mj-lt"/>
              </a:defRPr>
            </a:lvl4pPr>
            <a:lvl5pPr marL="2285943" indent="-457189">
              <a:buSzPct val="80000"/>
              <a:buFont typeface="Arial" panose="020B0604020202020204" pitchFamily="34" charset="0"/>
              <a:buChar char="•"/>
              <a:defRPr sz="2667">
                <a:solidFill>
                  <a:srgbClr val="414B56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08707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1char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638723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1105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6380434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textbox"/>
          <p:cNvSpPr>
            <a:spLocks noGrp="1"/>
          </p:cNvSpPr>
          <p:nvPr>
            <p:ph type="body" sz="quarter" idx="18"/>
          </p:nvPr>
        </p:nvSpPr>
        <p:spPr>
          <a:xfrm>
            <a:off x="101600" y="762000"/>
            <a:ext cx="5994400" cy="5334000"/>
          </a:xfrm>
          <a:prstGeom prst="rect">
            <a:avLst/>
          </a:prstGeom>
        </p:spPr>
        <p:txBody>
          <a:bodyPr/>
          <a:lstStyle>
            <a:lvl1pPr marL="285744" indent="-285744">
              <a:buSzPct val="80000"/>
              <a:buFont typeface="Arial" panose="020B0604020202020204" pitchFamily="34" charset="0"/>
              <a:buChar char="•"/>
              <a:defRPr sz="3200">
                <a:solidFill>
                  <a:srgbClr val="414B56"/>
                </a:solidFill>
                <a:latin typeface="+mj-lt"/>
              </a:defRPr>
            </a:lvl1pPr>
            <a:lvl2pPr marL="914377" indent="-457189">
              <a:buClr>
                <a:srgbClr val="414B56"/>
              </a:buClr>
              <a:buSzPct val="80000"/>
              <a:buFont typeface="Wingdings" panose="05000000000000000000" pitchFamily="2" charset="2"/>
              <a:buChar char="§"/>
              <a:defRPr sz="2667">
                <a:solidFill>
                  <a:srgbClr val="414B56"/>
                </a:solidFill>
                <a:latin typeface="+mj-lt"/>
              </a:defRPr>
            </a:lvl2pPr>
            <a:lvl3pPr marL="1371566" indent="-457189">
              <a:buSzPct val="80000"/>
              <a:buFont typeface="Arial" panose="020B0604020202020204" pitchFamily="34" charset="0"/>
              <a:buChar char="•"/>
              <a:defRPr sz="2667">
                <a:solidFill>
                  <a:srgbClr val="414B56"/>
                </a:solidFill>
                <a:latin typeface="+mj-lt"/>
              </a:defRPr>
            </a:lvl3pPr>
            <a:lvl4pPr marL="1828754" indent="-457189">
              <a:buClr>
                <a:srgbClr val="414B56"/>
              </a:buClr>
              <a:buSzPct val="80000"/>
              <a:buFont typeface="Gill Sans MT" panose="020B0502020104020203" pitchFamily="34" charset="0"/>
              <a:buChar char="–"/>
              <a:defRPr sz="2667">
                <a:solidFill>
                  <a:srgbClr val="414B56"/>
                </a:solidFill>
                <a:latin typeface="+mj-lt"/>
              </a:defRPr>
            </a:lvl4pPr>
            <a:lvl5pPr marL="2285943" indent="-457189">
              <a:buSzPct val="80000"/>
              <a:buFont typeface="Arial" panose="020B0604020202020204" pitchFamily="34" charset="0"/>
              <a:buChar char="•"/>
              <a:defRPr sz="2667">
                <a:solidFill>
                  <a:srgbClr val="414B56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6100064" y="1295400"/>
            <a:ext cx="5990336" cy="4800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8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6105571" y="762003"/>
            <a:ext cx="4352388" cy="326953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2533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2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6896691" y="1262559"/>
            <a:ext cx="4352388" cy="2667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9771200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1tex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7537" y="6444897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7339" y="6144768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601" y="6144768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9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101600" y="1316736"/>
            <a:ext cx="5990336" cy="4800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8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96597" y="762003"/>
            <a:ext cx="4352388" cy="326953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2533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2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780289" y="1262559"/>
            <a:ext cx="4352388" cy="2667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1" name="textbox"/>
          <p:cNvSpPr>
            <a:spLocks noGrp="1"/>
          </p:cNvSpPr>
          <p:nvPr>
            <p:ph type="body" sz="quarter" idx="18"/>
          </p:nvPr>
        </p:nvSpPr>
        <p:spPr>
          <a:xfrm>
            <a:off x="6091936" y="762003"/>
            <a:ext cx="5994400" cy="5334000"/>
          </a:xfrm>
          <a:prstGeom prst="rect">
            <a:avLst/>
          </a:prstGeom>
        </p:spPr>
        <p:txBody>
          <a:bodyPr/>
          <a:lstStyle>
            <a:lvl1pPr marL="285744" indent="-285744">
              <a:buSzPct val="80000"/>
              <a:buFont typeface="Arial" panose="020B0604020202020204" pitchFamily="34" charset="0"/>
              <a:buChar char="•"/>
              <a:defRPr sz="3200">
                <a:solidFill>
                  <a:srgbClr val="414B56"/>
                </a:solidFill>
                <a:latin typeface="+mj-lt"/>
              </a:defRPr>
            </a:lvl1pPr>
            <a:lvl2pPr marL="914377" indent="-457189">
              <a:buClr>
                <a:srgbClr val="414B56"/>
              </a:buClr>
              <a:buSzPct val="80000"/>
              <a:buFont typeface="Wingdings" panose="05000000000000000000" pitchFamily="2" charset="2"/>
              <a:buChar char="§"/>
              <a:defRPr sz="2667">
                <a:solidFill>
                  <a:srgbClr val="414B56"/>
                </a:solidFill>
                <a:latin typeface="+mj-lt"/>
              </a:defRPr>
            </a:lvl2pPr>
            <a:lvl3pPr marL="1371566" indent="-457189">
              <a:buSzPct val="80000"/>
              <a:buFont typeface="Arial" panose="020B0604020202020204" pitchFamily="34" charset="0"/>
              <a:buChar char="•"/>
              <a:defRPr sz="2667">
                <a:solidFill>
                  <a:srgbClr val="414B56"/>
                </a:solidFill>
                <a:latin typeface="+mj-lt"/>
              </a:defRPr>
            </a:lvl3pPr>
            <a:lvl4pPr marL="1828754" indent="-457189">
              <a:buClr>
                <a:srgbClr val="414B56"/>
              </a:buClr>
              <a:buSzPct val="80000"/>
              <a:buFont typeface="Gill Sans MT" panose="020B0502020104020203" pitchFamily="34" charset="0"/>
              <a:buChar char="–"/>
              <a:defRPr sz="2667">
                <a:solidFill>
                  <a:srgbClr val="414B56"/>
                </a:solidFill>
                <a:latin typeface="+mj-lt"/>
              </a:defRPr>
            </a:lvl4pPr>
            <a:lvl5pPr marL="2285943" indent="-457189">
              <a:buSzPct val="80000"/>
              <a:buFont typeface="Arial" panose="020B0604020202020204" pitchFamily="34" charset="0"/>
              <a:buChar char="•"/>
              <a:defRPr sz="2667">
                <a:solidFill>
                  <a:srgbClr val="414B56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0469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art1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5" name="chart1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9" name="chart1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101600" y="1314452"/>
            <a:ext cx="5994400" cy="477248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8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10" name="chart1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777698" y="1262559"/>
            <a:ext cx="4352388" cy="2667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1" name="chart1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101603" y="762003"/>
            <a:ext cx="4352388" cy="326953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2533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2" name="chart2excelchart"/>
          <p:cNvSpPr>
            <a:spLocks noGrp="1"/>
          </p:cNvSpPr>
          <p:nvPr>
            <p:ph type="chart" sz="quarter" idx="26" hasCustomPrompt="1"/>
          </p:nvPr>
        </p:nvSpPr>
        <p:spPr>
          <a:xfrm>
            <a:off x="6100064" y="1295400"/>
            <a:ext cx="5990336" cy="4800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8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13" name="chart2yaxistitle"/>
          <p:cNvSpPr>
            <a:spLocks noGrp="1"/>
          </p:cNvSpPr>
          <p:nvPr>
            <p:ph type="body" sz="quarter" idx="27" hasCustomPrompt="1"/>
          </p:nvPr>
        </p:nvSpPr>
        <p:spPr>
          <a:xfrm>
            <a:off x="6896691" y="1262559"/>
            <a:ext cx="4352388" cy="266700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8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4" name="chart2charttitle"/>
          <p:cNvSpPr>
            <a:spLocks noGrp="1"/>
          </p:cNvSpPr>
          <p:nvPr>
            <p:ph type="body" sz="quarter" idx="28" hasCustomPrompt="1"/>
          </p:nvPr>
        </p:nvSpPr>
        <p:spPr>
          <a:xfrm>
            <a:off x="6105571" y="762003"/>
            <a:ext cx="4352388" cy="326953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2533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5" name="chart2lastobservation"/>
          <p:cNvSpPr>
            <a:spLocks noGrp="1"/>
          </p:cNvSpPr>
          <p:nvPr>
            <p:ph type="body" sz="quarter" idx="29" hasCustomPrompt="1"/>
          </p:nvPr>
        </p:nvSpPr>
        <p:spPr>
          <a:xfrm>
            <a:off x="638174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16" name="chart2source"/>
          <p:cNvSpPr>
            <a:spLocks noGrp="1"/>
          </p:cNvSpPr>
          <p:nvPr>
            <p:ph type="body" sz="quarter" idx="30" hasCustomPrompt="1"/>
          </p:nvPr>
        </p:nvSpPr>
        <p:spPr>
          <a:xfrm>
            <a:off x="637971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35965981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w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682752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220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100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</p:spTree>
    <p:extLst>
      <p:ext uri="{BB962C8B-B14F-4D97-AF65-F5344CB8AC3E}">
        <p14:creationId xmlns:p14="http://schemas.microsoft.com/office/powerpoint/2010/main" val="24362469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no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667"/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99567" y="6454880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6383275" y="6138824"/>
            <a:ext cx="5703061" cy="620856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467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101599" y="6138824"/>
            <a:ext cx="5708652" cy="3048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40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</p:spTree>
    <p:extLst>
      <p:ext uri="{BB962C8B-B14F-4D97-AF65-F5344CB8AC3E}">
        <p14:creationId xmlns:p14="http://schemas.microsoft.com/office/powerpoint/2010/main" val="2638837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51433-0E3E-929E-F444-374CB7DE8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EF65D9-CA05-694F-F343-24A33FEE3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F347C-7807-BF41-68F8-47EE74CA8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D9895-3133-39EA-8234-2E714E0C2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D54D6-4FAE-E7DF-A97D-FD569C13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94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EA3AC-950D-10B1-830F-85E664FC3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265A2-8F40-1D45-D6FC-00DCDA8A6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427"/>
            <a:ext cx="659891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3179B3-C142-F41E-E972-0D5C67BE9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05342" y="1993673"/>
            <a:ext cx="3648457" cy="30693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2F289-1EC3-15E5-D0FB-6DD8E981C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289C2-E574-360E-1FBF-FD487450B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22492C-51F2-D072-C520-B6396ACC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228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6A803-612F-27E9-F1F6-CBE2986A9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1751F-CC69-29C6-62CF-EDBC7151F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7410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A7E98-049A-8F21-01A7-04D27D8A4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98020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A31EA-5CE0-030F-5D6D-4E010AC9C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7660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AC2C2C-6A9F-CCA6-7FF9-945DA286E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98020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FCA83C-B167-8F90-F89E-E82E1A8B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E2FBB3-D97A-3779-7C88-DF2F44C60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1FE383-10AE-C3C1-D292-8C371A7D6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5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3A4F-D235-39D0-5225-8CACA3345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C76915-545F-FBCE-7BCD-16DA867C4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8F2-D46E-7B92-5E0C-32C738CA6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0E014-25DC-D8DC-0025-A0952865F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52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2A810C-CA80-7AF1-F998-84B90DD53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F0BF1-FA8E-66F3-C353-164FA883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717B1-0066-2DA2-8FE8-B49A8FF36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8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FE76-91DE-BE22-FAC0-CA2FB2C22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BAFF4-AE14-B5B7-BFF8-F143DCFC7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D3155C-A220-925A-DBC3-9668DA24D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F0897-A687-EA9A-8A2D-89E63377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D0989-8595-C79A-1BA0-CE25CC26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766FB-CFD0-ACB6-998D-A1CBE4D51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6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9A21-9847-F8A0-E5AC-13B435F95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18DD-51C0-6605-47BF-8914E3A13A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ACDCA-9127-8014-84C2-D10C2AB48E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E587C-D4E5-78B8-C2BE-AD4AA1727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BF5D2F-37E3-79EC-C84A-ADD492B3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744B09-A0AA-40F0-46A8-2F8ED22E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2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7C170D-3210-F5F3-D38A-616AD3018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0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A41F3-F906-DC06-E6E3-381245BA2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7405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532DA-0EA9-7BDC-6443-2A2A61FFA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BE095-2ECE-4B0E-B95E-DF85D618B4EB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398DF-8AA4-8D13-C398-B5F5CFBD2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E02E8-1BAE-4373-AEA4-FA3F10CE6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82FDB-AAD8-4D42-953D-49742CCC3D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orange logo&#10;&#10;Description automatically generated">
            <a:extLst>
              <a:ext uri="{FF2B5EF4-FFF2-40B4-BE49-F238E27FC236}">
                <a16:creationId xmlns:a16="http://schemas.microsoft.com/office/drawing/2014/main" id="{B52B6C06-C7C7-DDF5-71CD-4F20E66C31D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364" y="6038143"/>
            <a:ext cx="1856245" cy="77716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E3D2461-481B-18C8-FAF8-53DDF3465138}"/>
              </a:ext>
            </a:extLst>
          </p:cNvPr>
          <p:cNvSpPr/>
          <p:nvPr userDrawn="1"/>
        </p:nvSpPr>
        <p:spPr>
          <a:xfrm>
            <a:off x="0" y="6040119"/>
            <a:ext cx="10179844" cy="676674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28AB99-5FE4-3E7E-4A6C-32C6F64FB096}"/>
              </a:ext>
            </a:extLst>
          </p:cNvPr>
          <p:cNvSpPr/>
          <p:nvPr userDrawn="1"/>
        </p:nvSpPr>
        <p:spPr>
          <a:xfrm>
            <a:off x="-7620" y="6731498"/>
            <a:ext cx="10187464" cy="7057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57DA105-EFD9-67A0-4D24-B06627FDD4F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1" y="6215151"/>
            <a:ext cx="4789170" cy="33116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09E1C81-78EB-8146-6291-8301A3B8109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1903413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NONCONFIDENTIAL // EXTERNAL</a:t>
            </a:r>
          </a:p>
        </p:txBody>
      </p:sp>
    </p:spTree>
    <p:extLst>
      <p:ext uri="{BB962C8B-B14F-4D97-AF65-F5344CB8AC3E}">
        <p14:creationId xmlns:p14="http://schemas.microsoft.com/office/powerpoint/2010/main" val="91944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baseline"/>
          <p:cNvCxnSpPr/>
          <p:nvPr userDrawn="1"/>
        </p:nvCxnSpPr>
        <p:spPr>
          <a:xfrm>
            <a:off x="0" y="6835140"/>
            <a:ext cx="12192000" cy="0"/>
          </a:xfrm>
          <a:prstGeom prst="line">
            <a:avLst/>
          </a:prstGeom>
          <a:ln w="57150">
            <a:solidFill>
              <a:srgbClr val="2C53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number"/>
          <p:cNvSpPr>
            <a:spLocks noGrp="1"/>
          </p:cNvSpPr>
          <p:nvPr>
            <p:ph type="sldNum" sz="quarter" idx="4"/>
          </p:nvPr>
        </p:nvSpPr>
        <p:spPr>
          <a:xfrm>
            <a:off x="5886210" y="6290841"/>
            <a:ext cx="419583" cy="36618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33">
                <a:solidFill>
                  <a:srgbClr val="414B56"/>
                </a:solidFill>
              </a:defRPr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27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</p:sldLayoutIdLst>
  <p:hf hdr="0" ftr="0" dt="0"/>
  <p:txStyles>
    <p:titleStyle>
      <a:lvl1pPr algn="ctr" defTabSz="914377" rtl="0" eaLnBrk="1" latinLnBrk="0" hangingPunct="1">
        <a:lnSpc>
          <a:spcPct val="90000"/>
        </a:lnSpc>
        <a:spcBef>
          <a:spcPct val="0"/>
        </a:spcBef>
        <a:buNone/>
        <a:defRPr sz="20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Tx/>
        <a:buNone/>
        <a:defRPr sz="1300" kern="1200" baseline="0">
          <a:solidFill>
            <a:srgbClr val="3A6F8F"/>
          </a:solidFill>
          <a:latin typeface="Gill Sans MT" panose="020B0502020104020203" pitchFamily="34" charset="0"/>
          <a:ea typeface="+mn-ea"/>
          <a:cs typeface="+mn-cs"/>
        </a:defRPr>
      </a:lvl1pPr>
      <a:lvl2pPr marL="457189" indent="0" algn="l" defTabSz="914377" rtl="0" eaLnBrk="1" latinLnBrk="0" hangingPunct="1">
        <a:lnSpc>
          <a:spcPct val="90000"/>
        </a:lnSpc>
        <a:spcBef>
          <a:spcPts val="5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indent="0" algn="l" defTabSz="914377" rtl="0" eaLnBrk="1" latinLnBrk="0" hangingPunct="1">
        <a:lnSpc>
          <a:spcPct val="90000"/>
        </a:lnSpc>
        <a:spcBef>
          <a:spcPts val="5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indent="0" algn="l" defTabSz="914377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0" algn="l" defTabSz="914377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12">
          <p15:clr>
            <a:srgbClr val="5ACBF0"/>
          </p15:clr>
        </p15:guide>
        <p15:guide id="2" pos="2880">
          <p15:clr>
            <a:srgbClr val="F26B43"/>
          </p15:clr>
        </p15:guide>
        <p15:guide id="4" orient="horz" pos="2988">
          <p15:clr>
            <a:srgbClr val="FBAE40"/>
          </p15:clr>
        </p15:guide>
        <p15:guide id="5" orient="horz" pos="324">
          <p15:clr>
            <a:srgbClr val="F26B43"/>
          </p15:clr>
        </p15:guide>
        <p15:guide id="6" orient="horz" pos="2880">
          <p15:clr>
            <a:srgbClr val="547EBF"/>
          </p15:clr>
        </p15:guide>
        <p15:guide id="8" pos="48">
          <p15:clr>
            <a:srgbClr val="9FCC3B"/>
          </p15:clr>
        </p15:guide>
        <p15:guide id="9" pos="5712">
          <p15:clr>
            <a:srgbClr val="9FCC3B"/>
          </p15:clr>
        </p15:guide>
        <p15:guide id="10" orient="horz" pos="360">
          <p15:clr>
            <a:srgbClr val="547EBF"/>
          </p15:clr>
        </p15:guide>
        <p15:guide id="11" orient="horz" pos="732">
          <p15:clr>
            <a:srgbClr val="547EBF"/>
          </p15:clr>
        </p15:guide>
        <p15:guide id="12" orient="horz" pos="540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evelandfed.org/center-for-inflation-research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evelandfed.org/events/inflation-drivers-and-dynamics/2025/ev-20250929-inflation-drivers-and-dynamics-conference-202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evelandfed.org/center-for-inflation-research/inflation-conferences" TargetMode="External"/><Relationship Id="rId2" Type="http://schemas.openxmlformats.org/officeDocument/2006/relationships/hyperlink" Target="https://www.clevelandfed.org/events/conversations-on-central-banking/2025/ev-20251105-conversations-on-central-bankin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8FFD2-DCBF-E16B-96A5-53A2F06B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734491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dirty="0">
                <a:latin typeface="+mj-lt"/>
              </a:rPr>
              <a:t>Inflation Research </a:t>
            </a:r>
            <a:br>
              <a:rPr lang="en-US" sz="4400" b="1" dirty="0">
                <a:latin typeface="+mj-lt"/>
              </a:rPr>
            </a:br>
            <a:r>
              <a:rPr lang="en-US" sz="4400" b="1" dirty="0">
                <a:latin typeface="+mj-lt"/>
              </a:rPr>
              <a:t>at the Cleveland Fed</a:t>
            </a:r>
            <a:br>
              <a:rPr lang="en-US" sz="3600" dirty="0">
                <a:latin typeface="+mj-lt"/>
              </a:rPr>
            </a:br>
            <a:br>
              <a:rPr lang="en-US" sz="3600">
                <a:latin typeface="+mj-lt"/>
              </a:rPr>
            </a:br>
            <a:r>
              <a:rPr lang="en-US" sz="2400" i="1">
                <a:latin typeface="+mj-lt"/>
              </a:rPr>
              <a:t>ASSA panel on research and monetary policymaking</a:t>
            </a:r>
            <a:endParaRPr lang="en-US" sz="2400" b="1" i="1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D1DB7E-551B-6E98-0273-AD907647E4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74276"/>
            <a:ext cx="12192000" cy="18984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>
                <a:cs typeface="Helvetica"/>
              </a:rPr>
              <a:t>Damjan Pfajfar</a:t>
            </a:r>
          </a:p>
          <a:p>
            <a:pPr marL="0" indent="0" algn="ctr">
              <a:buNone/>
            </a:pPr>
            <a:r>
              <a:rPr lang="en-US" sz="1800" dirty="0">
                <a:cs typeface="Helvetica"/>
              </a:rPr>
              <a:t>Vice President of the Center for Inflation Research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93A2ED-2C83-C08D-AC8C-D8EC8ABA7D56}"/>
              </a:ext>
            </a:extLst>
          </p:cNvPr>
          <p:cNvSpPr txBox="1"/>
          <p:nvPr/>
        </p:nvSpPr>
        <p:spPr>
          <a:xfrm>
            <a:off x="3666308" y="6239470"/>
            <a:ext cx="828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The views expressed herein are solely our own and do not necessarily reflect the official views of the Federal Reserve Bank of Cleveland or the Federal Reserve System.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9D3F0D-AEF9-A02C-783E-6FB1F0D1CC43}"/>
              </a:ext>
            </a:extLst>
          </p:cNvPr>
          <p:cNvSpPr txBox="1"/>
          <p:nvPr/>
        </p:nvSpPr>
        <p:spPr>
          <a:xfrm>
            <a:off x="9196252" y="5545574"/>
            <a:ext cx="2995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cs typeface="Helvetica"/>
              </a:rPr>
              <a:t>January 3, 2026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267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4BD20-6CCD-662F-6FE4-997EF94E1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5B0E6-D14D-F877-F296-721CB016A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987102"/>
          </a:xfrm>
        </p:spPr>
        <p:txBody>
          <a:bodyPr>
            <a:normAutofit/>
          </a:bodyPr>
          <a:lstStyle/>
          <a:p>
            <a:r>
              <a:rPr lang="en-US" dirty="0"/>
              <a:t>Inflation and MP: More Research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6F8BF-6013-4869-8DD8-0DC336433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36359"/>
            <a:ext cx="12192000" cy="4770098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More longer-run challenges that relate to inflation and policymaking</a:t>
            </a:r>
          </a:p>
          <a:p>
            <a:pPr lvl="1" fontAlgn="base"/>
            <a:r>
              <a:rPr lang="en-US" sz="2000" dirty="0"/>
              <a:t>How to conduct monetary policy when the dual mandate objectives are in conflict?</a:t>
            </a:r>
          </a:p>
          <a:p>
            <a:pPr lvl="1" fontAlgn="base"/>
            <a:r>
              <a:rPr lang="en-US" sz="2000" b="0" i="0" u="none" strike="noStrike" dirty="0">
                <a:effectLst/>
              </a:rPr>
              <a:t>How to weight the two objectives?</a:t>
            </a:r>
          </a:p>
          <a:p>
            <a:pPr lvl="1"/>
            <a:r>
              <a:rPr lang="en-US" sz="2000" b="0" i="0" u="none" strike="noStrike" dirty="0">
                <a:effectLst/>
              </a:rPr>
              <a:t>Neutral rate subject to considerable uncertainty: </a:t>
            </a:r>
            <a:r>
              <a:rPr lang="en-GB" sz="2000" dirty="0"/>
              <a:t>Empirically, how can we continue to refine our estimates to provide a better understanding of the current level of the neutral rate?  </a:t>
            </a:r>
            <a:endParaRPr lang="en-US" dirty="0"/>
          </a:p>
          <a:p>
            <a:pPr fontAlgn="base"/>
            <a:r>
              <a:rPr lang="en-US" sz="2400" dirty="0"/>
              <a:t>Another opportunity is to study “optimal” communication practices</a:t>
            </a:r>
          </a:p>
          <a:p>
            <a:pPr lvl="1" fontAlgn="base"/>
            <a:r>
              <a:rPr lang="en-US" sz="2000" b="0" i="0" u="none" strike="noStrike" dirty="0">
                <a:effectLst/>
              </a:rPr>
              <a:t>New approaches in the empirical macroeconomics, like Randomized Controlled Trials could be utilized to study this question</a:t>
            </a:r>
          </a:p>
          <a:p>
            <a:pPr lvl="1" fontAlgn="base"/>
            <a:endParaRPr lang="en-US" sz="2000" dirty="0"/>
          </a:p>
          <a:p>
            <a:pPr fontAlgn="base"/>
            <a:r>
              <a:rPr lang="en-US" sz="2400" b="0" i="0" u="none" strike="noStrike" dirty="0">
                <a:effectLst/>
              </a:rPr>
              <a:t>Interactions between Federal Reserve System and academia would be highly valuable to get new insights into these questions and others</a:t>
            </a:r>
          </a:p>
        </p:txBody>
      </p:sp>
    </p:spTree>
    <p:extLst>
      <p:ext uri="{BB962C8B-B14F-4D97-AF65-F5344CB8AC3E}">
        <p14:creationId xmlns:p14="http://schemas.microsoft.com/office/powerpoint/2010/main" val="4096182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4D597-B00A-D093-4413-BCD62A1BF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5"/>
            <a:ext cx="12192000" cy="1325563"/>
          </a:xfrm>
        </p:spPr>
        <p:txBody>
          <a:bodyPr/>
          <a:lstStyle/>
          <a:p>
            <a:r>
              <a:rPr lang="en-US" dirty="0"/>
              <a:t>The Center for Inflation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6AF9A-1B68-4333-FD55-019D64C9A0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280160"/>
            <a:ext cx="7437119" cy="4544605"/>
          </a:xfrm>
        </p:spPr>
        <p:txBody>
          <a:bodyPr>
            <a:normAutofit/>
          </a:bodyPr>
          <a:lstStyle/>
          <a:p>
            <a:pPr fontAlgn="base"/>
            <a:r>
              <a:rPr lang="en-US" sz="2400" dirty="0"/>
              <a:t>The Center for Inflation Research is designed to serve as a leading resource for “all things inflation”</a:t>
            </a:r>
          </a:p>
          <a:p>
            <a:pPr fontAlgn="base"/>
            <a:r>
              <a:rPr lang="en-US" sz="2400" dirty="0"/>
              <a:t>Measuring success in advancing the understanding of the inflation process</a:t>
            </a:r>
          </a:p>
          <a:p>
            <a:pPr lvl="1" fontAlgn="base"/>
            <a:r>
              <a:rPr lang="en-US" dirty="0"/>
              <a:t>Contributions to Cleveland Fed monetary policy process and to debates and issues within the Federal Reserve System  </a:t>
            </a:r>
          </a:p>
          <a:p>
            <a:pPr lvl="1" fontAlgn="base"/>
            <a:r>
              <a:rPr lang="en-US" dirty="0"/>
              <a:t>Expanded research in academic journal articles and Cleveland Fed publications</a:t>
            </a:r>
          </a:p>
        </p:txBody>
      </p:sp>
      <p:pic>
        <p:nvPicPr>
          <p:cNvPr id="7" name="Content Placeholder 6" descr="A blue and orange logo&#10;&#10;Description automatically generated">
            <a:extLst>
              <a:ext uri="{FF2B5EF4-FFF2-40B4-BE49-F238E27FC236}">
                <a16:creationId xmlns:a16="http://schemas.microsoft.com/office/drawing/2014/main" id="{738DA7E0-E7FD-EDE9-FB29-C0E7311F362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725" y="2410168"/>
            <a:ext cx="3648075" cy="2037663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252C285-68AE-591A-1671-A3E956FF1160}"/>
              </a:ext>
            </a:extLst>
          </p:cNvPr>
          <p:cNvSpPr txBox="1"/>
          <p:nvPr/>
        </p:nvSpPr>
        <p:spPr>
          <a:xfrm>
            <a:off x="2579561" y="4900796"/>
            <a:ext cx="3479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hlinkClick r:id="rId3"/>
              </a:rPr>
              <a:t>ClevelandFed.org/</a:t>
            </a:r>
            <a:r>
              <a:rPr lang="en-US" sz="2400" dirty="0" err="1">
                <a:hlinkClick r:id="rId3"/>
              </a:rPr>
              <a:t>cfir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4272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EDDE3-2897-5CE3-1B9A-01DF6555C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C79D6-3E7E-06C5-834C-2E7D4D54B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1204594"/>
          </a:xfrm>
        </p:spPr>
        <p:txBody>
          <a:bodyPr>
            <a:normAutofit/>
          </a:bodyPr>
          <a:lstStyle/>
          <a:p>
            <a:r>
              <a:rPr lang="en-US" dirty="0"/>
              <a:t>Research and </a:t>
            </a:r>
            <a:r>
              <a:rPr lang="en-US" sz="4400" dirty="0"/>
              <a:t>Regional Feds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49498-7513-8A6E-8876-5BB0289C9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1119"/>
            <a:ext cx="12192000" cy="4465337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</a:rPr>
              <a:t>St. Louis Fed - monetarism in 1960s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</a:rPr>
              <a:t>Minneapolis Fed – rational expectations and VAR methods in 1970s, credibility in 1980s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</a:rPr>
              <a:t>Richmond Fed – transparency in mid 1980s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</a:rPr>
              <a:t>Cleveland Fed – inflation targeting in late 1980s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b="0" i="0" u="none" strike="noStrike" dirty="0">
              <a:effectLst/>
            </a:endParaRPr>
          </a:p>
          <a:p>
            <a:pPr fontAlgn="base"/>
            <a:r>
              <a:rPr lang="en-US" dirty="0"/>
              <a:t>See Bordo and Prescott, 2025 “Federal Reserve Structure and the Production of Monetary Policy Ideas”</a:t>
            </a:r>
          </a:p>
        </p:txBody>
      </p:sp>
    </p:spTree>
    <p:extLst>
      <p:ext uri="{BB962C8B-B14F-4D97-AF65-F5344CB8AC3E}">
        <p14:creationId xmlns:p14="http://schemas.microsoft.com/office/powerpoint/2010/main" val="210764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6E4D8-2C59-1FA4-01C9-30B10EB44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53201-83D0-9693-4118-DA433DDD3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1204594"/>
          </a:xfrm>
        </p:spPr>
        <p:txBody>
          <a:bodyPr>
            <a:normAutofit/>
          </a:bodyPr>
          <a:lstStyle/>
          <a:p>
            <a:r>
              <a:rPr lang="en-US" dirty="0"/>
              <a:t>Research, </a:t>
            </a:r>
            <a:r>
              <a:rPr lang="en-US" sz="4400" dirty="0"/>
              <a:t>Regional Feds, and Academia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341FB-7363-467D-3AE3-E3358C62C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1119"/>
            <a:ext cx="12192000" cy="4465337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</a:rPr>
              <a:t>New ideas come into Fed through interaction with academics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</a:rPr>
              <a:t>Fed researchers needed to help develop the ideas</a:t>
            </a:r>
          </a:p>
          <a:p>
            <a:pPr lvl="1" fontAlgn="base"/>
            <a:r>
              <a:rPr lang="en-US" b="0" i="0" u="none" strike="noStrike" dirty="0">
                <a:effectLst/>
              </a:rPr>
              <a:t>They are exposed to problems and operational details that the academics don’t necessarily see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</a:rPr>
              <a:t>Commitment to producing long-term beneficial projects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</a:rPr>
              <a:t>Fed’s decentralized structure acts like a partial commitment device for allowing differences of opinion to be made public </a:t>
            </a:r>
          </a:p>
          <a:p>
            <a:pPr lvl="1" fontAlgn="base"/>
            <a:r>
              <a:rPr lang="en-US" dirty="0"/>
              <a:t>It also creates competition among 12 Reserve Banks and the Board</a:t>
            </a:r>
            <a:endParaRPr lang="en-US" b="0" i="0" u="none" strike="noStrike" dirty="0"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b="0" i="0" u="none" strike="noStrike" dirty="0">
                <a:effectLst/>
              </a:rPr>
              <a:t>he debate improves monetary policy in the long run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b="0" i="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17251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A906-028C-9155-028D-035D2ED52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136525"/>
            <a:ext cx="11740896" cy="1325563"/>
          </a:xfrm>
        </p:spPr>
        <p:txBody>
          <a:bodyPr/>
          <a:lstStyle/>
          <a:p>
            <a:r>
              <a:rPr lang="en-US" dirty="0"/>
              <a:t>Minneapolis Fed and Rational Exp., VARs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81B9-4C5A-84E1-E5E6-83CBA0062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261872"/>
            <a:ext cx="11923776" cy="4901184"/>
          </a:xfrm>
        </p:spPr>
        <p:txBody>
          <a:bodyPr>
            <a:noAutofit/>
          </a:bodyPr>
          <a:lstStyle/>
          <a:p>
            <a:r>
              <a:rPr lang="en-US" sz="2400" dirty="0"/>
              <a:t>Connection of </a:t>
            </a:r>
            <a:r>
              <a:rPr lang="en-US" sz="2400" dirty="0" err="1"/>
              <a:t>Mpls</a:t>
            </a:r>
            <a:r>
              <a:rPr lang="en-US" sz="2400" dirty="0"/>
              <a:t> Fed to U of MN starts in late 1960s </a:t>
            </a:r>
          </a:p>
          <a:p>
            <a:r>
              <a:rPr lang="en-US" sz="2400" dirty="0" err="1"/>
              <a:t>Kareken</a:t>
            </a:r>
            <a:r>
              <a:rPr lang="en-US" sz="2400" dirty="0"/>
              <a:t>, Wallace, Muench, Sargent try to build an MPS-like econometric model for </a:t>
            </a:r>
            <a:r>
              <a:rPr lang="en-US" sz="2400" dirty="0" err="1"/>
              <a:t>Mpls</a:t>
            </a:r>
            <a:r>
              <a:rPr lang="en-US" sz="2400" dirty="0"/>
              <a:t> Fed in which to derive optimal policy rules</a:t>
            </a:r>
          </a:p>
          <a:p>
            <a:pPr lvl="1"/>
            <a:r>
              <a:rPr lang="en-US" dirty="0"/>
              <a:t>Lucas (1972) “Expectations and the Neutrality of Money”</a:t>
            </a:r>
          </a:p>
          <a:p>
            <a:pPr lvl="1"/>
            <a:r>
              <a:rPr lang="en-US" dirty="0"/>
              <a:t>Abandon their project and start working on rational expectations</a:t>
            </a:r>
          </a:p>
          <a:p>
            <a:r>
              <a:rPr lang="en-US" sz="2400" dirty="0"/>
              <a:t>Minneapolis dept. research model really starts mid-70s under Pres. Willis</a:t>
            </a:r>
          </a:p>
          <a:p>
            <a:pPr lvl="1"/>
            <a:r>
              <a:rPr lang="en-US" dirty="0"/>
              <a:t>Department becomes orientated around long-term research</a:t>
            </a:r>
          </a:p>
          <a:p>
            <a:pPr lvl="1"/>
            <a:r>
              <a:rPr lang="en-US" dirty="0"/>
              <a:t>Sargent, Wallace, Sims, Prescott attract the good young researchers (consult at </a:t>
            </a:r>
            <a:r>
              <a:rPr lang="en-US" dirty="0" err="1"/>
              <a:t>Mpls</a:t>
            </a:r>
            <a:r>
              <a:rPr lang="en-US" dirty="0"/>
              <a:t> Fed)</a:t>
            </a:r>
          </a:p>
          <a:p>
            <a:r>
              <a:rPr lang="en-US" sz="2400" dirty="0"/>
              <a:t>Little immediate effect on FOMC policy, but ideas survive</a:t>
            </a:r>
          </a:p>
        </p:txBody>
      </p:sp>
    </p:spTree>
    <p:extLst>
      <p:ext uri="{BB962C8B-B14F-4D97-AF65-F5344CB8AC3E}">
        <p14:creationId xmlns:p14="http://schemas.microsoft.com/office/powerpoint/2010/main" val="470853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01D4C-EDFB-94C1-B862-36CE52098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1204594"/>
          </a:xfrm>
        </p:spPr>
        <p:txBody>
          <a:bodyPr>
            <a:normAutofit/>
          </a:bodyPr>
          <a:lstStyle/>
          <a:p>
            <a:r>
              <a:rPr lang="en-US" sz="4400" dirty="0"/>
              <a:t>Background for the Inflation Center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10AB4-6AE2-3031-3D11-F71420D0D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1119"/>
            <a:ext cx="12192000" cy="4465337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Federal Reserve Bank of Cleveland (FRBC) has a long history of innovation in the analysis of inflation</a:t>
            </a:r>
          </a:p>
          <a:p>
            <a:pPr lvl="1" fontAlgn="base"/>
            <a:r>
              <a:rPr lang="en-US" b="0" i="0" u="none" strike="noStrike" dirty="0">
                <a:effectLst/>
              </a:rPr>
              <a:t>Developed measures of underlying inflation</a:t>
            </a:r>
          </a:p>
          <a:p>
            <a:pPr lvl="2" fontAlgn="base"/>
            <a:r>
              <a:rPr lang="en-US" sz="2400" b="0" i="0" u="none" strike="noStrike" dirty="0">
                <a:effectLst/>
              </a:rPr>
              <a:t>Median CPI, Trimmed-mean CPI, Median PCE inflation</a:t>
            </a:r>
          </a:p>
          <a:p>
            <a:pPr lvl="1" fontAlgn="base"/>
            <a:r>
              <a:rPr lang="en-US" b="0" i="0" u="none" strike="noStrike" dirty="0">
                <a:effectLst/>
              </a:rPr>
              <a:t>Posts daily inflation nowcasting results and model-based inflation expectations measures on the Bank’s website</a:t>
            </a:r>
          </a:p>
          <a:p>
            <a:pPr lvl="1" fontAlgn="base"/>
            <a:r>
              <a:rPr lang="en-US" b="0" i="0" u="none" strike="noStrike" dirty="0">
                <a:effectLst/>
              </a:rPr>
              <a:t>Established a dedicated research conference series on inflation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Center formally announced on December 4, 2018</a:t>
            </a:r>
          </a:p>
          <a:p>
            <a:pPr lvl="1" fontAlgn="base"/>
            <a:r>
              <a:rPr lang="en-US" b="0" i="0" u="none" strike="noStrike" dirty="0">
                <a:effectLst/>
              </a:rPr>
              <a:t>Center is an integrated component within the FRBC Research Department</a:t>
            </a:r>
          </a:p>
          <a:p>
            <a:pPr lvl="1" fontAlgn="base"/>
            <a:r>
              <a:rPr lang="en-US" b="0" i="0" u="none" strike="noStrike" dirty="0">
                <a:effectLst/>
              </a:rPr>
              <a:t>Center serves as a promoter of all the inflation work across the Research Department</a:t>
            </a:r>
          </a:p>
        </p:txBody>
      </p:sp>
    </p:spTree>
    <p:extLst>
      <p:ext uri="{BB962C8B-B14F-4D97-AF65-F5344CB8AC3E}">
        <p14:creationId xmlns:p14="http://schemas.microsoft.com/office/powerpoint/2010/main" val="282535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01D4C-EDFB-94C1-B862-36CE52098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987102"/>
          </a:xfrm>
        </p:spPr>
        <p:txBody>
          <a:bodyPr/>
          <a:lstStyle/>
          <a:p>
            <a:r>
              <a:rPr lang="en-US" dirty="0"/>
              <a:t>Inflation-Related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10AB4-6AE2-3031-3D11-F71420D0D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36359"/>
            <a:ext cx="12192000" cy="4770098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Promote research on inflation through journal publications and additional contributions to the Bank’s working paper series and </a:t>
            </a:r>
            <a:r>
              <a:rPr lang="en-US" sz="2400" b="0" i="1" u="none" strike="noStrike" dirty="0">
                <a:effectLst/>
              </a:rPr>
              <a:t>Economic Commentary </a:t>
            </a:r>
            <a:r>
              <a:rPr lang="en-US" sz="2400" b="0" i="0" u="none" strike="noStrike" dirty="0">
                <a:effectLst/>
              </a:rPr>
              <a:t>articles</a:t>
            </a:r>
            <a:endParaRPr lang="en-US" sz="2400" dirty="0"/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Organize conferences </a:t>
            </a:r>
          </a:p>
          <a:p>
            <a:pPr lvl="1" fontAlgn="base"/>
            <a:r>
              <a:rPr lang="en-US" sz="2000" dirty="0"/>
              <a:t>Annual conference with the ECB: </a:t>
            </a:r>
            <a:r>
              <a:rPr lang="en-US" sz="2000" dirty="0">
                <a:hlinkClick r:id="rId2"/>
              </a:rPr>
              <a:t>Inflation: Drivers and Dynamics Conference</a:t>
            </a:r>
            <a:endParaRPr lang="en-US" sz="2000" dirty="0"/>
          </a:p>
          <a:p>
            <a:pPr lvl="1" fontAlgn="base"/>
            <a:r>
              <a:rPr lang="en-US" sz="2000" b="0" i="0" u="none" strike="noStrike" dirty="0">
                <a:effectLst/>
              </a:rPr>
              <a:t>Organize sessions at CEBRA and ISF conferences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Inflation Research digest</a:t>
            </a:r>
          </a:p>
          <a:p>
            <a:pPr lvl="1" fontAlgn="base"/>
            <a:r>
              <a:rPr lang="en-US" sz="2000" dirty="0"/>
              <a:t>Quarterly newsletter with new inflation-related working papers</a:t>
            </a:r>
          </a:p>
          <a:p>
            <a:pPr fontAlgn="base"/>
            <a:r>
              <a:rPr lang="en-US" sz="2400" b="0" i="0" u="none" strike="noStrike" dirty="0">
                <a:effectLst/>
              </a:rPr>
              <a:t>Surveys of Inflation Expectations</a:t>
            </a:r>
          </a:p>
          <a:p>
            <a:pPr lvl="1" fontAlgn="base"/>
            <a:r>
              <a:rPr lang="en-US" sz="2000" dirty="0" err="1"/>
              <a:t>SoFIE</a:t>
            </a:r>
            <a:r>
              <a:rPr lang="en-US" sz="2000" dirty="0"/>
              <a:t>: quarterly representative survey of US firms (new questions coming soon)</a:t>
            </a:r>
          </a:p>
          <a:p>
            <a:pPr lvl="1" fontAlgn="base"/>
            <a:r>
              <a:rPr lang="en-US" sz="2000" b="0" i="0" u="none" strike="noStrike" dirty="0">
                <a:effectLst/>
              </a:rPr>
              <a:t>Daily Consumer </a:t>
            </a:r>
            <a:r>
              <a:rPr lang="en-US" sz="2000" dirty="0"/>
              <a:t>S</a:t>
            </a:r>
            <a:r>
              <a:rPr lang="en-US" sz="2000" b="0" i="0" u="none" strike="noStrike" dirty="0">
                <a:effectLst/>
              </a:rPr>
              <a:t>urvey of Expectations</a:t>
            </a:r>
          </a:p>
          <a:p>
            <a:pPr lvl="1" fontAlgn="base"/>
            <a:r>
              <a:rPr lang="en-US" sz="2000" dirty="0"/>
              <a:t>Indirect Consumer Inflation Expectations</a:t>
            </a:r>
            <a:endParaRPr lang="en-US" sz="2000" b="0" i="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85716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01D4C-EDFB-94C1-B862-36CE52098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987102"/>
          </a:xfrm>
        </p:spPr>
        <p:txBody>
          <a:bodyPr/>
          <a:lstStyle/>
          <a:p>
            <a:r>
              <a:rPr lang="en-US" sz="4400" dirty="0"/>
              <a:t>Survey of Firms’ Inflation Expectations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E3342C8-2E9D-8506-41A2-5A2AA5A5AADC}"/>
              </a:ext>
            </a:extLst>
          </p:cNvPr>
          <p:cNvGrpSpPr/>
          <p:nvPr/>
        </p:nvGrpSpPr>
        <p:grpSpPr>
          <a:xfrm>
            <a:off x="365760" y="960120"/>
            <a:ext cx="11457432" cy="5138928"/>
            <a:chOff x="365760" y="685800"/>
            <a:chExt cx="8458200" cy="4343400"/>
          </a:xfrm>
        </p:grpSpPr>
        <p:sp>
          <p:nvSpPr>
            <p:cNvPr id="7" name="rc3">
              <a:extLst>
                <a:ext uri="{FF2B5EF4-FFF2-40B4-BE49-F238E27FC236}">
                  <a16:creationId xmlns:a16="http://schemas.microsoft.com/office/drawing/2014/main" id="{0877E685-A020-5369-BE6D-8FC445BEF872}"/>
                </a:ext>
              </a:extLst>
            </p:cNvPr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8" name="rc4">
              <a:extLst>
                <a:ext uri="{FF2B5EF4-FFF2-40B4-BE49-F238E27FC236}">
                  <a16:creationId xmlns:a16="http://schemas.microsoft.com/office/drawing/2014/main" id="{B0051F22-9C7F-FE20-D5FD-70D4478D4A73}"/>
                </a:ext>
              </a:extLst>
            </p:cNvPr>
            <p:cNvSpPr/>
            <p:nvPr/>
          </p:nvSpPr>
          <p:spPr>
            <a:xfrm>
              <a:off x="880497" y="1298527"/>
              <a:ext cx="7655462" cy="270711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" name="pl5">
              <a:extLst>
                <a:ext uri="{FF2B5EF4-FFF2-40B4-BE49-F238E27FC236}">
                  <a16:creationId xmlns:a16="http://schemas.microsoft.com/office/drawing/2014/main" id="{765E6394-F241-EBF9-5BE2-5FD58790D5F8}"/>
                </a:ext>
              </a:extLst>
            </p:cNvPr>
            <p:cNvSpPr/>
            <p:nvPr/>
          </p:nvSpPr>
          <p:spPr>
            <a:xfrm>
              <a:off x="880497" y="4005639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6">
              <a:extLst>
                <a:ext uri="{FF2B5EF4-FFF2-40B4-BE49-F238E27FC236}">
                  <a16:creationId xmlns:a16="http://schemas.microsoft.com/office/drawing/2014/main" id="{D41B9F97-22C0-F379-9F93-839FA935D1BE}"/>
                </a:ext>
              </a:extLst>
            </p:cNvPr>
            <p:cNvSpPr/>
            <p:nvPr/>
          </p:nvSpPr>
          <p:spPr>
            <a:xfrm>
              <a:off x="880497" y="3667250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7">
              <a:extLst>
                <a:ext uri="{FF2B5EF4-FFF2-40B4-BE49-F238E27FC236}">
                  <a16:creationId xmlns:a16="http://schemas.microsoft.com/office/drawing/2014/main" id="{CF79F1FC-15B7-98B6-0D03-D08BB464D308}"/>
                </a:ext>
              </a:extLst>
            </p:cNvPr>
            <p:cNvSpPr/>
            <p:nvPr/>
          </p:nvSpPr>
          <p:spPr>
            <a:xfrm>
              <a:off x="880497" y="3328861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8">
              <a:extLst>
                <a:ext uri="{FF2B5EF4-FFF2-40B4-BE49-F238E27FC236}">
                  <a16:creationId xmlns:a16="http://schemas.microsoft.com/office/drawing/2014/main" id="{7C58BCBD-978B-2547-AFFA-1A9579A3B305}"/>
                </a:ext>
              </a:extLst>
            </p:cNvPr>
            <p:cNvSpPr/>
            <p:nvPr/>
          </p:nvSpPr>
          <p:spPr>
            <a:xfrm>
              <a:off x="880497" y="2990472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9">
              <a:extLst>
                <a:ext uri="{FF2B5EF4-FFF2-40B4-BE49-F238E27FC236}">
                  <a16:creationId xmlns:a16="http://schemas.microsoft.com/office/drawing/2014/main" id="{A1D9240A-117C-3868-E373-3872D8A90B19}"/>
                </a:ext>
              </a:extLst>
            </p:cNvPr>
            <p:cNvSpPr/>
            <p:nvPr/>
          </p:nvSpPr>
          <p:spPr>
            <a:xfrm>
              <a:off x="880497" y="2652083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0">
              <a:extLst>
                <a:ext uri="{FF2B5EF4-FFF2-40B4-BE49-F238E27FC236}">
                  <a16:creationId xmlns:a16="http://schemas.microsoft.com/office/drawing/2014/main" id="{62CA6AFF-7D79-68E3-9A2A-FA6197CA00D4}"/>
                </a:ext>
              </a:extLst>
            </p:cNvPr>
            <p:cNvSpPr/>
            <p:nvPr/>
          </p:nvSpPr>
          <p:spPr>
            <a:xfrm>
              <a:off x="880497" y="2313694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1">
              <a:extLst>
                <a:ext uri="{FF2B5EF4-FFF2-40B4-BE49-F238E27FC236}">
                  <a16:creationId xmlns:a16="http://schemas.microsoft.com/office/drawing/2014/main" id="{241502D9-CDAD-5B89-4213-902790582819}"/>
                </a:ext>
              </a:extLst>
            </p:cNvPr>
            <p:cNvSpPr/>
            <p:nvPr/>
          </p:nvSpPr>
          <p:spPr>
            <a:xfrm>
              <a:off x="880497" y="1975305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2">
              <a:extLst>
                <a:ext uri="{FF2B5EF4-FFF2-40B4-BE49-F238E27FC236}">
                  <a16:creationId xmlns:a16="http://schemas.microsoft.com/office/drawing/2014/main" id="{74FDD14F-B9DD-3ACC-6FBB-9FDC29FC402E}"/>
                </a:ext>
              </a:extLst>
            </p:cNvPr>
            <p:cNvSpPr/>
            <p:nvPr/>
          </p:nvSpPr>
          <p:spPr>
            <a:xfrm>
              <a:off x="880497" y="1636916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l13">
              <a:extLst>
                <a:ext uri="{FF2B5EF4-FFF2-40B4-BE49-F238E27FC236}">
                  <a16:creationId xmlns:a16="http://schemas.microsoft.com/office/drawing/2014/main" id="{07BF771E-F355-9676-CED7-2C26C64B61A6}"/>
                </a:ext>
              </a:extLst>
            </p:cNvPr>
            <p:cNvSpPr/>
            <p:nvPr/>
          </p:nvSpPr>
          <p:spPr>
            <a:xfrm>
              <a:off x="880497" y="1298527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  <a:lnTo>
                    <a:pt x="7655462" y="0"/>
                  </a:lnTo>
                </a:path>
              </a:pathLst>
            </a:custGeom>
            <a:ln w="1355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rc14">
              <a:extLst>
                <a:ext uri="{FF2B5EF4-FFF2-40B4-BE49-F238E27FC236}">
                  <a16:creationId xmlns:a16="http://schemas.microsoft.com/office/drawing/2014/main" id="{6D37FAEE-8D90-2EBF-FEA6-CD995DA6709F}"/>
                </a:ext>
              </a:extLst>
            </p:cNvPr>
            <p:cNvSpPr/>
            <p:nvPr/>
          </p:nvSpPr>
          <p:spPr>
            <a:xfrm>
              <a:off x="2916781" y="1298527"/>
              <a:ext cx="77598" cy="2707111"/>
            </a:xfrm>
            <a:prstGeom prst="rect">
              <a:avLst/>
            </a:prstGeom>
            <a:solidFill>
              <a:srgbClr val="CCCCCC">
                <a:alpha val="50196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pl15">
              <a:extLst>
                <a:ext uri="{FF2B5EF4-FFF2-40B4-BE49-F238E27FC236}">
                  <a16:creationId xmlns:a16="http://schemas.microsoft.com/office/drawing/2014/main" id="{FC16B64A-5C21-3ABD-7A11-2E5F1F8DED53}"/>
                </a:ext>
              </a:extLst>
            </p:cNvPr>
            <p:cNvSpPr/>
            <p:nvPr/>
          </p:nvSpPr>
          <p:spPr>
            <a:xfrm>
              <a:off x="880497" y="1772272"/>
              <a:ext cx="7655462" cy="1522750"/>
            </a:xfrm>
            <a:custGeom>
              <a:avLst/>
              <a:gdLst/>
              <a:ahLst/>
              <a:cxnLst/>
              <a:rect l="0" t="0" r="0" b="0"/>
              <a:pathLst>
                <a:path w="7655462" h="1522750">
                  <a:moveTo>
                    <a:pt x="0" y="1319716"/>
                  </a:moveTo>
                  <a:lnTo>
                    <a:pt x="82949" y="1319716"/>
                  </a:lnTo>
                  <a:lnTo>
                    <a:pt x="157872" y="1285877"/>
                  </a:lnTo>
                  <a:lnTo>
                    <a:pt x="240821" y="1319716"/>
                  </a:lnTo>
                  <a:lnTo>
                    <a:pt x="321095" y="1285877"/>
                  </a:lnTo>
                  <a:lnTo>
                    <a:pt x="404045" y="1218200"/>
                  </a:lnTo>
                  <a:lnTo>
                    <a:pt x="484319" y="1252039"/>
                  </a:lnTo>
                  <a:lnTo>
                    <a:pt x="567269" y="1218200"/>
                  </a:lnTo>
                  <a:lnTo>
                    <a:pt x="650219" y="1319716"/>
                  </a:lnTo>
                  <a:lnTo>
                    <a:pt x="730493" y="1252039"/>
                  </a:lnTo>
                  <a:lnTo>
                    <a:pt x="813443" y="1285877"/>
                  </a:lnTo>
                  <a:lnTo>
                    <a:pt x="893716" y="1319716"/>
                  </a:lnTo>
                  <a:lnTo>
                    <a:pt x="976666" y="1319716"/>
                  </a:lnTo>
                  <a:lnTo>
                    <a:pt x="1059616" y="1353555"/>
                  </a:lnTo>
                  <a:lnTo>
                    <a:pt x="1134538" y="1387394"/>
                  </a:lnTo>
                  <a:lnTo>
                    <a:pt x="1217488" y="1387394"/>
                  </a:lnTo>
                  <a:lnTo>
                    <a:pt x="1297762" y="1252039"/>
                  </a:lnTo>
                  <a:lnTo>
                    <a:pt x="1380712" y="1319716"/>
                  </a:lnTo>
                  <a:lnTo>
                    <a:pt x="1460986" y="1353555"/>
                  </a:lnTo>
                  <a:lnTo>
                    <a:pt x="1543936" y="1319716"/>
                  </a:lnTo>
                  <a:lnTo>
                    <a:pt x="1626886" y="1285877"/>
                  </a:lnTo>
                  <a:lnTo>
                    <a:pt x="1707159" y="1387394"/>
                  </a:lnTo>
                  <a:lnTo>
                    <a:pt x="1790109" y="1387394"/>
                  </a:lnTo>
                  <a:lnTo>
                    <a:pt x="1870383" y="1455072"/>
                  </a:lnTo>
                  <a:lnTo>
                    <a:pt x="1953333" y="1387394"/>
                  </a:lnTo>
                  <a:lnTo>
                    <a:pt x="2036283" y="1421233"/>
                  </a:lnTo>
                  <a:lnTo>
                    <a:pt x="2113881" y="1488911"/>
                  </a:lnTo>
                  <a:lnTo>
                    <a:pt x="2196831" y="1522750"/>
                  </a:lnTo>
                  <a:lnTo>
                    <a:pt x="2277105" y="1150522"/>
                  </a:lnTo>
                  <a:lnTo>
                    <a:pt x="2360055" y="1218200"/>
                  </a:lnTo>
                  <a:lnTo>
                    <a:pt x="2440329" y="1218200"/>
                  </a:lnTo>
                  <a:lnTo>
                    <a:pt x="2523278" y="1184361"/>
                  </a:lnTo>
                  <a:lnTo>
                    <a:pt x="2606228" y="1353555"/>
                  </a:lnTo>
                  <a:lnTo>
                    <a:pt x="2686502" y="1353555"/>
                  </a:lnTo>
                  <a:lnTo>
                    <a:pt x="2769452" y="1285877"/>
                  </a:lnTo>
                  <a:lnTo>
                    <a:pt x="2849726" y="1387394"/>
                  </a:lnTo>
                  <a:lnTo>
                    <a:pt x="2932676" y="1218200"/>
                  </a:lnTo>
                  <a:lnTo>
                    <a:pt x="3015625" y="1116683"/>
                  </a:lnTo>
                  <a:lnTo>
                    <a:pt x="3090548" y="1184361"/>
                  </a:lnTo>
                  <a:lnTo>
                    <a:pt x="3173498" y="1082844"/>
                  </a:lnTo>
                  <a:lnTo>
                    <a:pt x="3253772" y="676777"/>
                  </a:lnTo>
                  <a:lnTo>
                    <a:pt x="3336721" y="812133"/>
                  </a:lnTo>
                  <a:lnTo>
                    <a:pt x="3416995" y="642938"/>
                  </a:lnTo>
                  <a:lnTo>
                    <a:pt x="3499945" y="676777"/>
                  </a:lnTo>
                  <a:lnTo>
                    <a:pt x="3582895" y="676777"/>
                  </a:lnTo>
                  <a:lnTo>
                    <a:pt x="3663169" y="609100"/>
                  </a:lnTo>
                  <a:lnTo>
                    <a:pt x="3746119" y="575261"/>
                  </a:lnTo>
                  <a:lnTo>
                    <a:pt x="3826393" y="609100"/>
                  </a:lnTo>
                  <a:lnTo>
                    <a:pt x="3909342" y="575261"/>
                  </a:lnTo>
                  <a:lnTo>
                    <a:pt x="3992292" y="575261"/>
                  </a:lnTo>
                  <a:lnTo>
                    <a:pt x="4067215" y="406066"/>
                  </a:lnTo>
                  <a:lnTo>
                    <a:pt x="4150164" y="406066"/>
                  </a:lnTo>
                  <a:lnTo>
                    <a:pt x="4230438" y="439905"/>
                  </a:lnTo>
                  <a:lnTo>
                    <a:pt x="4313388" y="439905"/>
                  </a:lnTo>
                  <a:lnTo>
                    <a:pt x="4393662" y="473744"/>
                  </a:lnTo>
                  <a:lnTo>
                    <a:pt x="4476612" y="609100"/>
                  </a:lnTo>
                  <a:lnTo>
                    <a:pt x="4559562" y="642938"/>
                  </a:lnTo>
                  <a:lnTo>
                    <a:pt x="4639836" y="541422"/>
                  </a:lnTo>
                  <a:lnTo>
                    <a:pt x="4722785" y="541422"/>
                  </a:lnTo>
                  <a:lnTo>
                    <a:pt x="4803059" y="778294"/>
                  </a:lnTo>
                  <a:lnTo>
                    <a:pt x="4886009" y="913650"/>
                  </a:lnTo>
                  <a:lnTo>
                    <a:pt x="4968959" y="812133"/>
                  </a:lnTo>
                  <a:lnTo>
                    <a:pt x="5043881" y="1015166"/>
                  </a:lnTo>
                  <a:lnTo>
                    <a:pt x="5126831" y="642938"/>
                  </a:lnTo>
                  <a:lnTo>
                    <a:pt x="5207105" y="812133"/>
                  </a:lnTo>
                  <a:lnTo>
                    <a:pt x="5290055" y="1116683"/>
                  </a:lnTo>
                  <a:lnTo>
                    <a:pt x="5370329" y="1082844"/>
                  </a:lnTo>
                  <a:lnTo>
                    <a:pt x="5453279" y="1049005"/>
                  </a:lnTo>
                  <a:lnTo>
                    <a:pt x="5536228" y="1150522"/>
                  </a:lnTo>
                  <a:lnTo>
                    <a:pt x="5616502" y="812133"/>
                  </a:lnTo>
                  <a:lnTo>
                    <a:pt x="5699452" y="710616"/>
                  </a:lnTo>
                  <a:lnTo>
                    <a:pt x="5779726" y="1184361"/>
                  </a:lnTo>
                  <a:lnTo>
                    <a:pt x="5862676" y="1252039"/>
                  </a:lnTo>
                  <a:lnTo>
                    <a:pt x="5945626" y="1218200"/>
                  </a:lnTo>
                  <a:lnTo>
                    <a:pt x="6023224" y="1252039"/>
                  </a:lnTo>
                  <a:lnTo>
                    <a:pt x="6106174" y="1150522"/>
                  </a:lnTo>
                  <a:lnTo>
                    <a:pt x="6186448" y="1116683"/>
                  </a:lnTo>
                  <a:lnTo>
                    <a:pt x="6269397" y="1218200"/>
                  </a:lnTo>
                  <a:lnTo>
                    <a:pt x="6349671" y="1252039"/>
                  </a:lnTo>
                  <a:lnTo>
                    <a:pt x="6432621" y="1285877"/>
                  </a:lnTo>
                  <a:lnTo>
                    <a:pt x="6515571" y="1319716"/>
                  </a:lnTo>
                  <a:lnTo>
                    <a:pt x="6595845" y="1319716"/>
                  </a:lnTo>
                  <a:lnTo>
                    <a:pt x="6678795" y="1353555"/>
                  </a:lnTo>
                  <a:lnTo>
                    <a:pt x="6759069" y="1285877"/>
                  </a:lnTo>
                  <a:lnTo>
                    <a:pt x="6842018" y="1116683"/>
                  </a:lnTo>
                  <a:lnTo>
                    <a:pt x="6924968" y="778294"/>
                  </a:lnTo>
                  <a:lnTo>
                    <a:pt x="6999891" y="541422"/>
                  </a:lnTo>
                  <a:lnTo>
                    <a:pt x="7082840" y="33838"/>
                  </a:lnTo>
                  <a:lnTo>
                    <a:pt x="7163114" y="0"/>
                  </a:lnTo>
                  <a:lnTo>
                    <a:pt x="7246064" y="541422"/>
                  </a:lnTo>
                  <a:lnTo>
                    <a:pt x="7326338" y="710616"/>
                  </a:lnTo>
                  <a:lnTo>
                    <a:pt x="7409288" y="609100"/>
                  </a:lnTo>
                  <a:lnTo>
                    <a:pt x="7492238" y="642938"/>
                  </a:lnTo>
                  <a:lnTo>
                    <a:pt x="7572512" y="676777"/>
                  </a:lnTo>
                  <a:lnTo>
                    <a:pt x="7655462" y="710616"/>
                  </a:lnTo>
                  <a:lnTo>
                    <a:pt x="7655462" y="710616"/>
                  </a:lnTo>
                </a:path>
              </a:pathLst>
            </a:custGeom>
            <a:ln w="40651" cap="flat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l16">
              <a:extLst>
                <a:ext uri="{FF2B5EF4-FFF2-40B4-BE49-F238E27FC236}">
                  <a16:creationId xmlns:a16="http://schemas.microsoft.com/office/drawing/2014/main" id="{FE2F6706-18F2-A3D2-CC6F-A2C1F1035B1E}"/>
                </a:ext>
              </a:extLst>
            </p:cNvPr>
            <p:cNvSpPr/>
            <p:nvPr/>
          </p:nvSpPr>
          <p:spPr>
            <a:xfrm>
              <a:off x="880497" y="1711362"/>
              <a:ext cx="7572512" cy="1505830"/>
            </a:xfrm>
            <a:custGeom>
              <a:avLst/>
              <a:gdLst/>
              <a:ahLst/>
              <a:cxnLst/>
              <a:rect l="0" t="0" r="0" b="0"/>
              <a:pathLst>
                <a:path w="7572512" h="1505830">
                  <a:moveTo>
                    <a:pt x="0" y="1377242"/>
                  </a:moveTo>
                  <a:lnTo>
                    <a:pt x="82949" y="1336636"/>
                  </a:lnTo>
                  <a:lnTo>
                    <a:pt x="157872" y="1363707"/>
                  </a:lnTo>
                  <a:lnTo>
                    <a:pt x="240821" y="1285877"/>
                  </a:lnTo>
                  <a:lnTo>
                    <a:pt x="321095" y="1285877"/>
                  </a:lnTo>
                  <a:lnTo>
                    <a:pt x="404045" y="1285877"/>
                  </a:lnTo>
                  <a:lnTo>
                    <a:pt x="484319" y="1285877"/>
                  </a:lnTo>
                  <a:lnTo>
                    <a:pt x="567269" y="1279110"/>
                  </a:lnTo>
                  <a:lnTo>
                    <a:pt x="650219" y="1279110"/>
                  </a:lnTo>
                  <a:lnTo>
                    <a:pt x="730493" y="1279110"/>
                  </a:lnTo>
                  <a:lnTo>
                    <a:pt x="813443" y="1289261"/>
                  </a:lnTo>
                  <a:lnTo>
                    <a:pt x="893716" y="1279110"/>
                  </a:lnTo>
                  <a:lnTo>
                    <a:pt x="976666" y="1289261"/>
                  </a:lnTo>
                  <a:lnTo>
                    <a:pt x="1059616" y="1350171"/>
                  </a:lnTo>
                  <a:lnTo>
                    <a:pt x="1134538" y="1340020"/>
                  </a:lnTo>
                  <a:lnTo>
                    <a:pt x="1217488" y="1414465"/>
                  </a:lnTo>
                  <a:lnTo>
                    <a:pt x="1297762" y="1465224"/>
                  </a:lnTo>
                  <a:lnTo>
                    <a:pt x="1380712" y="1390778"/>
                  </a:lnTo>
                  <a:lnTo>
                    <a:pt x="1460986" y="1417849"/>
                  </a:lnTo>
                  <a:lnTo>
                    <a:pt x="1543936" y="1478759"/>
                  </a:lnTo>
                  <a:lnTo>
                    <a:pt x="1626886" y="1455072"/>
                  </a:lnTo>
                  <a:lnTo>
                    <a:pt x="1707159" y="1505830"/>
                  </a:lnTo>
                  <a:lnTo>
                    <a:pt x="1790109" y="1499062"/>
                  </a:lnTo>
                  <a:lnTo>
                    <a:pt x="1870383" y="1438152"/>
                  </a:lnTo>
                  <a:lnTo>
                    <a:pt x="1953333" y="1448304"/>
                  </a:lnTo>
                  <a:lnTo>
                    <a:pt x="2036283" y="1434769"/>
                  </a:lnTo>
                  <a:lnTo>
                    <a:pt x="2113881" y="1434769"/>
                  </a:lnTo>
                  <a:lnTo>
                    <a:pt x="2196831" y="1407697"/>
                  </a:lnTo>
                  <a:lnTo>
                    <a:pt x="2277105" y="1279110"/>
                  </a:lnTo>
                  <a:lnTo>
                    <a:pt x="2360055" y="1387394"/>
                  </a:lnTo>
                  <a:lnTo>
                    <a:pt x="2440329" y="1316332"/>
                  </a:lnTo>
                  <a:lnTo>
                    <a:pt x="2523278" y="1279110"/>
                  </a:lnTo>
                  <a:lnTo>
                    <a:pt x="2606228" y="1285877"/>
                  </a:lnTo>
                  <a:lnTo>
                    <a:pt x="2686502" y="1333252"/>
                  </a:lnTo>
                  <a:lnTo>
                    <a:pt x="2769452" y="1292645"/>
                  </a:lnTo>
                  <a:lnTo>
                    <a:pt x="2849726" y="1279110"/>
                  </a:lnTo>
                  <a:lnTo>
                    <a:pt x="2932676" y="1262190"/>
                  </a:lnTo>
                  <a:lnTo>
                    <a:pt x="3015625" y="1248655"/>
                  </a:lnTo>
                  <a:lnTo>
                    <a:pt x="3090548" y="1197896"/>
                  </a:lnTo>
                  <a:lnTo>
                    <a:pt x="3173498" y="1157290"/>
                  </a:lnTo>
                  <a:lnTo>
                    <a:pt x="3253772" y="940721"/>
                  </a:lnTo>
                  <a:lnTo>
                    <a:pt x="3336721" y="670010"/>
                  </a:lnTo>
                  <a:lnTo>
                    <a:pt x="3416995" y="656474"/>
                  </a:lnTo>
                  <a:lnTo>
                    <a:pt x="3499945" y="541422"/>
                  </a:lnTo>
                  <a:lnTo>
                    <a:pt x="3582895" y="497431"/>
                  </a:lnTo>
                  <a:lnTo>
                    <a:pt x="3663169" y="382379"/>
                  </a:lnTo>
                  <a:lnTo>
                    <a:pt x="3746119" y="263943"/>
                  </a:lnTo>
                  <a:lnTo>
                    <a:pt x="3826393" y="267327"/>
                  </a:lnTo>
                  <a:lnTo>
                    <a:pt x="3909342" y="335005"/>
                  </a:lnTo>
                  <a:lnTo>
                    <a:pt x="3992292" y="263943"/>
                  </a:lnTo>
                  <a:lnTo>
                    <a:pt x="4067215" y="67677"/>
                  </a:lnTo>
                  <a:lnTo>
                    <a:pt x="4150164" y="145507"/>
                  </a:lnTo>
                  <a:lnTo>
                    <a:pt x="4230438" y="67677"/>
                  </a:lnTo>
                  <a:lnTo>
                    <a:pt x="4313388" y="0"/>
                  </a:lnTo>
                  <a:lnTo>
                    <a:pt x="4393662" y="189497"/>
                  </a:lnTo>
                  <a:lnTo>
                    <a:pt x="4476612" y="348540"/>
                  </a:lnTo>
                  <a:lnTo>
                    <a:pt x="4559562" y="453441"/>
                  </a:lnTo>
                  <a:lnTo>
                    <a:pt x="4639836" y="284246"/>
                  </a:lnTo>
                  <a:lnTo>
                    <a:pt x="4722785" y="524502"/>
                  </a:lnTo>
                  <a:lnTo>
                    <a:pt x="4803059" y="605716"/>
                  </a:lnTo>
                  <a:lnTo>
                    <a:pt x="4886009" y="619251"/>
                  </a:lnTo>
                  <a:lnTo>
                    <a:pt x="4968959" y="862891"/>
                  </a:lnTo>
                  <a:lnTo>
                    <a:pt x="5043881" y="686929"/>
                  </a:lnTo>
                  <a:lnTo>
                    <a:pt x="5126831" y="788446"/>
                  </a:lnTo>
                  <a:lnTo>
                    <a:pt x="5207105" y="917034"/>
                  </a:lnTo>
                  <a:lnTo>
                    <a:pt x="5290055" y="998247"/>
                  </a:lnTo>
                  <a:lnTo>
                    <a:pt x="5370329" y="1092996"/>
                  </a:lnTo>
                  <a:lnTo>
                    <a:pt x="5453279" y="1065925"/>
                  </a:lnTo>
                  <a:lnTo>
                    <a:pt x="5536228" y="1052389"/>
                  </a:lnTo>
                  <a:lnTo>
                    <a:pt x="5616502" y="1086228"/>
                  </a:lnTo>
                  <a:lnTo>
                    <a:pt x="5699452" y="1157290"/>
                  </a:lnTo>
                  <a:lnTo>
                    <a:pt x="5779726" y="1275726"/>
                  </a:lnTo>
                  <a:lnTo>
                    <a:pt x="5862676" y="1279110"/>
                  </a:lnTo>
                  <a:lnTo>
                    <a:pt x="5945626" y="1265574"/>
                  </a:lnTo>
                  <a:lnTo>
                    <a:pt x="6023224" y="1279110"/>
                  </a:lnTo>
                  <a:lnTo>
                    <a:pt x="6106174" y="1191129"/>
                  </a:lnTo>
                  <a:lnTo>
                    <a:pt x="6186448" y="1221584"/>
                  </a:lnTo>
                  <a:lnTo>
                    <a:pt x="6269397" y="1272342"/>
                  </a:lnTo>
                  <a:lnTo>
                    <a:pt x="6349671" y="1289261"/>
                  </a:lnTo>
                  <a:lnTo>
                    <a:pt x="6432621" y="1279110"/>
                  </a:lnTo>
                  <a:lnTo>
                    <a:pt x="6515571" y="1279110"/>
                  </a:lnTo>
                  <a:lnTo>
                    <a:pt x="6595845" y="1323100"/>
                  </a:lnTo>
                  <a:lnTo>
                    <a:pt x="6678795" y="1289261"/>
                  </a:lnTo>
                  <a:lnTo>
                    <a:pt x="6759069" y="1279110"/>
                  </a:lnTo>
                  <a:lnTo>
                    <a:pt x="6842018" y="1279110"/>
                  </a:lnTo>
                  <a:lnTo>
                    <a:pt x="6924968" y="1235119"/>
                  </a:lnTo>
                  <a:lnTo>
                    <a:pt x="6999891" y="1082844"/>
                  </a:lnTo>
                  <a:lnTo>
                    <a:pt x="7082840" y="1065925"/>
                  </a:lnTo>
                  <a:lnTo>
                    <a:pt x="7163114" y="1211432"/>
                  </a:lnTo>
                  <a:lnTo>
                    <a:pt x="7246064" y="1272342"/>
                  </a:lnTo>
                  <a:lnTo>
                    <a:pt x="7326338" y="1248655"/>
                  </a:lnTo>
                  <a:lnTo>
                    <a:pt x="7409288" y="1211432"/>
                  </a:lnTo>
                  <a:lnTo>
                    <a:pt x="7492238" y="1150522"/>
                  </a:lnTo>
                  <a:lnTo>
                    <a:pt x="7572512" y="1197896"/>
                  </a:lnTo>
                </a:path>
              </a:pathLst>
            </a:custGeom>
            <a:ln w="40651" cap="flat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l17">
              <a:extLst>
                <a:ext uri="{FF2B5EF4-FFF2-40B4-BE49-F238E27FC236}">
                  <a16:creationId xmlns:a16="http://schemas.microsoft.com/office/drawing/2014/main" id="{2F3C3F7A-EDEA-9241-16C6-55026F941B89}"/>
                </a:ext>
              </a:extLst>
            </p:cNvPr>
            <p:cNvSpPr/>
            <p:nvPr/>
          </p:nvSpPr>
          <p:spPr>
            <a:xfrm>
              <a:off x="1121319" y="1535400"/>
              <a:ext cx="7331690" cy="1894978"/>
            </a:xfrm>
            <a:custGeom>
              <a:avLst/>
              <a:gdLst/>
              <a:ahLst/>
              <a:cxnLst/>
              <a:rect l="0" t="0" r="0" b="0"/>
              <a:pathLst>
                <a:path w="7331690" h="1894978">
                  <a:moveTo>
                    <a:pt x="0" y="1387394"/>
                  </a:moveTo>
                  <a:lnTo>
                    <a:pt x="243497" y="1488911"/>
                  </a:lnTo>
                  <a:lnTo>
                    <a:pt x="489671" y="1387394"/>
                  </a:lnTo>
                  <a:lnTo>
                    <a:pt x="735844" y="1455072"/>
                  </a:lnTo>
                  <a:lnTo>
                    <a:pt x="976666" y="1827300"/>
                  </a:lnTo>
                  <a:lnTo>
                    <a:pt x="1220164" y="1658105"/>
                  </a:lnTo>
                  <a:lnTo>
                    <a:pt x="1466338" y="1827300"/>
                  </a:lnTo>
                  <a:lnTo>
                    <a:pt x="1712511" y="1759622"/>
                  </a:lnTo>
                  <a:lnTo>
                    <a:pt x="1956009" y="1861139"/>
                  </a:lnTo>
                  <a:lnTo>
                    <a:pt x="2199507" y="1894978"/>
                  </a:lnTo>
                  <a:lnTo>
                    <a:pt x="2445680" y="1725783"/>
                  </a:lnTo>
                  <a:lnTo>
                    <a:pt x="2691854" y="1691944"/>
                  </a:lnTo>
                  <a:lnTo>
                    <a:pt x="2932676" y="1488911"/>
                  </a:lnTo>
                  <a:lnTo>
                    <a:pt x="3176173" y="710616"/>
                  </a:lnTo>
                  <a:lnTo>
                    <a:pt x="3422347" y="710616"/>
                  </a:lnTo>
                  <a:lnTo>
                    <a:pt x="3668520" y="541422"/>
                  </a:lnTo>
                  <a:lnTo>
                    <a:pt x="3909342" y="33838"/>
                  </a:lnTo>
                  <a:lnTo>
                    <a:pt x="4152840" y="101516"/>
                  </a:lnTo>
                  <a:lnTo>
                    <a:pt x="4399014" y="0"/>
                  </a:lnTo>
                  <a:lnTo>
                    <a:pt x="4645187" y="439905"/>
                  </a:lnTo>
                  <a:lnTo>
                    <a:pt x="4886009" y="778294"/>
                  </a:lnTo>
                  <a:lnTo>
                    <a:pt x="5129507" y="1015166"/>
                  </a:lnTo>
                  <a:lnTo>
                    <a:pt x="5375680" y="1049005"/>
                  </a:lnTo>
                  <a:lnTo>
                    <a:pt x="5621854" y="1319716"/>
                  </a:lnTo>
                  <a:lnTo>
                    <a:pt x="5865352" y="1184361"/>
                  </a:lnTo>
                  <a:lnTo>
                    <a:pt x="6108849" y="1319716"/>
                  </a:lnTo>
                  <a:lnTo>
                    <a:pt x="6355023" y="1184361"/>
                  </a:lnTo>
                  <a:lnTo>
                    <a:pt x="6601197" y="1387394"/>
                  </a:lnTo>
                  <a:lnTo>
                    <a:pt x="6842018" y="1150522"/>
                  </a:lnTo>
                  <a:lnTo>
                    <a:pt x="7085516" y="1285877"/>
                  </a:lnTo>
                  <a:lnTo>
                    <a:pt x="7331690" y="1353555"/>
                  </a:lnTo>
                </a:path>
              </a:pathLst>
            </a:custGeom>
            <a:ln w="40651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tx18">
              <a:extLst>
                <a:ext uri="{FF2B5EF4-FFF2-40B4-BE49-F238E27FC236}">
                  <a16:creationId xmlns:a16="http://schemas.microsoft.com/office/drawing/2014/main" id="{E2A63065-D7F8-1E33-D53A-91A2A815AA18}"/>
                </a:ext>
              </a:extLst>
            </p:cNvPr>
            <p:cNvSpPr/>
            <p:nvPr/>
          </p:nvSpPr>
          <p:spPr>
            <a:xfrm>
              <a:off x="1486562" y="1884924"/>
              <a:ext cx="1222187" cy="9052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SoFIE (2025:Q4): 3.3</a:t>
              </a:r>
            </a:p>
          </p:txBody>
        </p:sp>
        <p:sp>
          <p:nvSpPr>
            <p:cNvPr id="23" name="tx19">
              <a:extLst>
                <a:ext uri="{FF2B5EF4-FFF2-40B4-BE49-F238E27FC236}">
                  <a16:creationId xmlns:a16="http://schemas.microsoft.com/office/drawing/2014/main" id="{CBFDB963-9799-2873-92A4-003C9FB6FEA5}"/>
                </a:ext>
              </a:extLst>
            </p:cNvPr>
            <p:cNvSpPr/>
            <p:nvPr/>
          </p:nvSpPr>
          <p:spPr>
            <a:xfrm>
              <a:off x="1331303" y="2088101"/>
              <a:ext cx="2275575" cy="9052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University of Michigan (Nov 2025): 4.5</a:t>
              </a:r>
            </a:p>
          </p:txBody>
        </p:sp>
        <p:sp>
          <p:nvSpPr>
            <p:cNvPr id="24" name="tx20">
              <a:extLst>
                <a:ext uri="{FF2B5EF4-FFF2-40B4-BE49-F238E27FC236}">
                  <a16:creationId xmlns:a16="http://schemas.microsoft.com/office/drawing/2014/main" id="{4E085E9A-C229-7A05-F489-1B805686E0E7}"/>
                </a:ext>
              </a:extLst>
            </p:cNvPr>
            <p:cNvSpPr/>
            <p:nvPr/>
          </p:nvSpPr>
          <p:spPr>
            <a:xfrm>
              <a:off x="1394435" y="2283899"/>
              <a:ext cx="1627266" cy="9052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NY Fed SCE (Oct 2025): 3.2</a:t>
              </a:r>
            </a:p>
          </p:txBody>
        </p:sp>
        <p:sp>
          <p:nvSpPr>
            <p:cNvPr id="25" name="rc21">
              <a:extLst>
                <a:ext uri="{FF2B5EF4-FFF2-40B4-BE49-F238E27FC236}">
                  <a16:creationId xmlns:a16="http://schemas.microsoft.com/office/drawing/2014/main" id="{F761C7B6-2733-0F3D-9BAA-8B2D398EA20A}"/>
                </a:ext>
              </a:extLst>
            </p:cNvPr>
            <p:cNvSpPr/>
            <p:nvPr/>
          </p:nvSpPr>
          <p:spPr>
            <a:xfrm>
              <a:off x="880497" y="1298527"/>
              <a:ext cx="7655462" cy="270711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26" name="tx22">
              <a:extLst>
                <a:ext uri="{FF2B5EF4-FFF2-40B4-BE49-F238E27FC236}">
                  <a16:creationId xmlns:a16="http://schemas.microsoft.com/office/drawing/2014/main" id="{6CC990D0-6516-48D3-C3C4-83E41F0E3914}"/>
                </a:ext>
              </a:extLst>
            </p:cNvPr>
            <p:cNvSpPr/>
            <p:nvPr/>
          </p:nvSpPr>
          <p:spPr>
            <a:xfrm>
              <a:off x="650943" y="3955621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27" name="tx23">
              <a:extLst>
                <a:ext uri="{FF2B5EF4-FFF2-40B4-BE49-F238E27FC236}">
                  <a16:creationId xmlns:a16="http://schemas.microsoft.com/office/drawing/2014/main" id="{5C3AD02D-12F6-D0EC-D02D-5D4719299ACC}"/>
                </a:ext>
              </a:extLst>
            </p:cNvPr>
            <p:cNvSpPr/>
            <p:nvPr/>
          </p:nvSpPr>
          <p:spPr>
            <a:xfrm>
              <a:off x="650943" y="3617232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28" name="tx24">
              <a:extLst>
                <a:ext uri="{FF2B5EF4-FFF2-40B4-BE49-F238E27FC236}">
                  <a16:creationId xmlns:a16="http://schemas.microsoft.com/office/drawing/2014/main" id="{292A7774-7AE6-544D-6CF2-DD44946C8881}"/>
                </a:ext>
              </a:extLst>
            </p:cNvPr>
            <p:cNvSpPr/>
            <p:nvPr/>
          </p:nvSpPr>
          <p:spPr>
            <a:xfrm>
              <a:off x="650943" y="3278843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29" name="tx25">
              <a:extLst>
                <a:ext uri="{FF2B5EF4-FFF2-40B4-BE49-F238E27FC236}">
                  <a16:creationId xmlns:a16="http://schemas.microsoft.com/office/drawing/2014/main" id="{BC4DB048-E8ED-E858-4CE8-37C83449C2E6}"/>
                </a:ext>
              </a:extLst>
            </p:cNvPr>
            <p:cNvSpPr/>
            <p:nvPr/>
          </p:nvSpPr>
          <p:spPr>
            <a:xfrm>
              <a:off x="650943" y="2940454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30" name="tx26">
              <a:extLst>
                <a:ext uri="{FF2B5EF4-FFF2-40B4-BE49-F238E27FC236}">
                  <a16:creationId xmlns:a16="http://schemas.microsoft.com/office/drawing/2014/main" id="{06FA8960-8FD9-B022-1258-BD6BA2E0F468}"/>
                </a:ext>
              </a:extLst>
            </p:cNvPr>
            <p:cNvSpPr/>
            <p:nvPr/>
          </p:nvSpPr>
          <p:spPr>
            <a:xfrm>
              <a:off x="650943" y="2602065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31" name="tx27">
              <a:extLst>
                <a:ext uri="{FF2B5EF4-FFF2-40B4-BE49-F238E27FC236}">
                  <a16:creationId xmlns:a16="http://schemas.microsoft.com/office/drawing/2014/main" id="{C13E6780-B493-C537-8BDE-139EB87B40EC}"/>
                </a:ext>
              </a:extLst>
            </p:cNvPr>
            <p:cNvSpPr/>
            <p:nvPr/>
          </p:nvSpPr>
          <p:spPr>
            <a:xfrm>
              <a:off x="650943" y="2263676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32" name="tx28">
              <a:extLst>
                <a:ext uri="{FF2B5EF4-FFF2-40B4-BE49-F238E27FC236}">
                  <a16:creationId xmlns:a16="http://schemas.microsoft.com/office/drawing/2014/main" id="{D8E3D560-6951-5744-6722-841E9EB95319}"/>
                </a:ext>
              </a:extLst>
            </p:cNvPr>
            <p:cNvSpPr/>
            <p:nvPr/>
          </p:nvSpPr>
          <p:spPr>
            <a:xfrm>
              <a:off x="650943" y="1925288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6</a:t>
              </a:r>
            </a:p>
          </p:txBody>
        </p:sp>
        <p:sp>
          <p:nvSpPr>
            <p:cNvPr id="33" name="tx29">
              <a:extLst>
                <a:ext uri="{FF2B5EF4-FFF2-40B4-BE49-F238E27FC236}">
                  <a16:creationId xmlns:a16="http://schemas.microsoft.com/office/drawing/2014/main" id="{4F3DC059-A5C3-AFCD-5386-D3331097FF3B}"/>
                </a:ext>
              </a:extLst>
            </p:cNvPr>
            <p:cNvSpPr/>
            <p:nvPr/>
          </p:nvSpPr>
          <p:spPr>
            <a:xfrm>
              <a:off x="650943" y="1586899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34" name="tx30">
              <a:extLst>
                <a:ext uri="{FF2B5EF4-FFF2-40B4-BE49-F238E27FC236}">
                  <a16:creationId xmlns:a16="http://schemas.microsoft.com/office/drawing/2014/main" id="{CAFE8770-9AF6-B6C7-46EA-2FA831C32354}"/>
                </a:ext>
              </a:extLst>
            </p:cNvPr>
            <p:cNvSpPr/>
            <p:nvPr/>
          </p:nvSpPr>
          <p:spPr>
            <a:xfrm>
              <a:off x="650943" y="1248510"/>
              <a:ext cx="77724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8</a:t>
              </a:r>
            </a:p>
          </p:txBody>
        </p:sp>
        <p:sp>
          <p:nvSpPr>
            <p:cNvPr id="35" name="pl31">
              <a:extLst>
                <a:ext uri="{FF2B5EF4-FFF2-40B4-BE49-F238E27FC236}">
                  <a16:creationId xmlns:a16="http://schemas.microsoft.com/office/drawing/2014/main" id="{C037EDA4-3EED-A49E-5D57-634096EF9786}"/>
                </a:ext>
              </a:extLst>
            </p:cNvPr>
            <p:cNvSpPr/>
            <p:nvPr/>
          </p:nvSpPr>
          <p:spPr>
            <a:xfrm>
              <a:off x="880497" y="4005639"/>
              <a:ext cx="7655462" cy="0"/>
            </a:xfrm>
            <a:custGeom>
              <a:avLst/>
              <a:gdLst/>
              <a:ahLst/>
              <a:cxnLst/>
              <a:rect l="0" t="0" r="0" b="0"/>
              <a:pathLst>
                <a:path w="7655462">
                  <a:moveTo>
                    <a:pt x="0" y="0"/>
                  </a:moveTo>
                  <a:lnTo>
                    <a:pt x="7655462" y="0"/>
                  </a:lnTo>
                </a:path>
              </a:pathLst>
            </a:custGeom>
            <a:ln w="16260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2">
              <a:extLst>
                <a:ext uri="{FF2B5EF4-FFF2-40B4-BE49-F238E27FC236}">
                  <a16:creationId xmlns:a16="http://schemas.microsoft.com/office/drawing/2014/main" id="{1441A125-E688-2CD3-4081-BA3559D63A21}"/>
                </a:ext>
              </a:extLst>
            </p:cNvPr>
            <p:cNvSpPr/>
            <p:nvPr/>
          </p:nvSpPr>
          <p:spPr>
            <a:xfrm>
              <a:off x="880497" y="3915639"/>
              <a:ext cx="0" cy="89999"/>
            </a:xfrm>
            <a:custGeom>
              <a:avLst/>
              <a:gdLst/>
              <a:ahLst/>
              <a:cxnLst/>
              <a:rect l="0" t="0" r="0" b="0"/>
              <a:pathLst>
                <a:path h="89999">
                  <a:moveTo>
                    <a:pt x="0" y="0"/>
                  </a:moveTo>
                  <a:lnTo>
                    <a:pt x="0" y="89999"/>
                  </a:lnTo>
                </a:path>
              </a:pathLst>
            </a:custGeom>
            <a:ln w="20325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3">
              <a:extLst>
                <a:ext uri="{FF2B5EF4-FFF2-40B4-BE49-F238E27FC236}">
                  <a16:creationId xmlns:a16="http://schemas.microsoft.com/office/drawing/2014/main" id="{F31D36BC-D465-FC45-38AA-618439F50BD0}"/>
                </a:ext>
              </a:extLst>
            </p:cNvPr>
            <p:cNvSpPr/>
            <p:nvPr/>
          </p:nvSpPr>
          <p:spPr>
            <a:xfrm>
              <a:off x="1857164" y="3915639"/>
              <a:ext cx="0" cy="89999"/>
            </a:xfrm>
            <a:custGeom>
              <a:avLst/>
              <a:gdLst/>
              <a:ahLst/>
              <a:cxnLst/>
              <a:rect l="0" t="0" r="0" b="0"/>
              <a:pathLst>
                <a:path h="89999">
                  <a:moveTo>
                    <a:pt x="0" y="0"/>
                  </a:moveTo>
                  <a:lnTo>
                    <a:pt x="0" y="89999"/>
                  </a:lnTo>
                </a:path>
              </a:pathLst>
            </a:custGeom>
            <a:ln w="20325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4">
              <a:extLst>
                <a:ext uri="{FF2B5EF4-FFF2-40B4-BE49-F238E27FC236}">
                  <a16:creationId xmlns:a16="http://schemas.microsoft.com/office/drawing/2014/main" id="{B1A5C156-E264-578B-4078-1D08E9AAF4B1}"/>
                </a:ext>
              </a:extLst>
            </p:cNvPr>
            <p:cNvSpPr/>
            <p:nvPr/>
          </p:nvSpPr>
          <p:spPr>
            <a:xfrm>
              <a:off x="2833831" y="3915639"/>
              <a:ext cx="0" cy="89999"/>
            </a:xfrm>
            <a:custGeom>
              <a:avLst/>
              <a:gdLst/>
              <a:ahLst/>
              <a:cxnLst/>
              <a:rect l="0" t="0" r="0" b="0"/>
              <a:pathLst>
                <a:path h="89999">
                  <a:moveTo>
                    <a:pt x="0" y="0"/>
                  </a:moveTo>
                  <a:lnTo>
                    <a:pt x="0" y="89999"/>
                  </a:lnTo>
                </a:path>
              </a:pathLst>
            </a:custGeom>
            <a:ln w="20325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5">
              <a:extLst>
                <a:ext uri="{FF2B5EF4-FFF2-40B4-BE49-F238E27FC236}">
                  <a16:creationId xmlns:a16="http://schemas.microsoft.com/office/drawing/2014/main" id="{A3EDA0E2-A29C-3FEB-A7F7-C99D008CB5E6}"/>
                </a:ext>
              </a:extLst>
            </p:cNvPr>
            <p:cNvSpPr/>
            <p:nvPr/>
          </p:nvSpPr>
          <p:spPr>
            <a:xfrm>
              <a:off x="3813174" y="3915639"/>
              <a:ext cx="0" cy="89999"/>
            </a:xfrm>
            <a:custGeom>
              <a:avLst/>
              <a:gdLst/>
              <a:ahLst/>
              <a:cxnLst/>
              <a:rect l="0" t="0" r="0" b="0"/>
              <a:pathLst>
                <a:path h="89999">
                  <a:moveTo>
                    <a:pt x="0" y="0"/>
                  </a:moveTo>
                  <a:lnTo>
                    <a:pt x="0" y="89999"/>
                  </a:lnTo>
                </a:path>
              </a:pathLst>
            </a:custGeom>
            <a:ln w="20325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6">
              <a:extLst>
                <a:ext uri="{FF2B5EF4-FFF2-40B4-BE49-F238E27FC236}">
                  <a16:creationId xmlns:a16="http://schemas.microsoft.com/office/drawing/2014/main" id="{E9A12D38-4510-382A-E06A-C8FF4444DA87}"/>
                </a:ext>
              </a:extLst>
            </p:cNvPr>
            <p:cNvSpPr/>
            <p:nvPr/>
          </p:nvSpPr>
          <p:spPr>
            <a:xfrm>
              <a:off x="4789840" y="3915639"/>
              <a:ext cx="0" cy="89999"/>
            </a:xfrm>
            <a:custGeom>
              <a:avLst/>
              <a:gdLst/>
              <a:ahLst/>
              <a:cxnLst/>
              <a:rect l="0" t="0" r="0" b="0"/>
              <a:pathLst>
                <a:path h="89999">
                  <a:moveTo>
                    <a:pt x="0" y="0"/>
                  </a:moveTo>
                  <a:lnTo>
                    <a:pt x="0" y="89999"/>
                  </a:lnTo>
                </a:path>
              </a:pathLst>
            </a:custGeom>
            <a:ln w="20325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37">
              <a:extLst>
                <a:ext uri="{FF2B5EF4-FFF2-40B4-BE49-F238E27FC236}">
                  <a16:creationId xmlns:a16="http://schemas.microsoft.com/office/drawing/2014/main" id="{FF8D7C39-493F-B9AD-041C-24E436136D59}"/>
                </a:ext>
              </a:extLst>
            </p:cNvPr>
            <p:cNvSpPr/>
            <p:nvPr/>
          </p:nvSpPr>
          <p:spPr>
            <a:xfrm>
              <a:off x="5766507" y="3915639"/>
              <a:ext cx="0" cy="89999"/>
            </a:xfrm>
            <a:custGeom>
              <a:avLst/>
              <a:gdLst/>
              <a:ahLst/>
              <a:cxnLst/>
              <a:rect l="0" t="0" r="0" b="0"/>
              <a:pathLst>
                <a:path h="89999">
                  <a:moveTo>
                    <a:pt x="0" y="0"/>
                  </a:moveTo>
                  <a:lnTo>
                    <a:pt x="0" y="89999"/>
                  </a:lnTo>
                </a:path>
              </a:pathLst>
            </a:custGeom>
            <a:ln w="20325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38">
              <a:extLst>
                <a:ext uri="{FF2B5EF4-FFF2-40B4-BE49-F238E27FC236}">
                  <a16:creationId xmlns:a16="http://schemas.microsoft.com/office/drawing/2014/main" id="{7E6853BC-0851-C676-7251-2AF59E8AB4E2}"/>
                </a:ext>
              </a:extLst>
            </p:cNvPr>
            <p:cNvSpPr/>
            <p:nvPr/>
          </p:nvSpPr>
          <p:spPr>
            <a:xfrm>
              <a:off x="6743174" y="3915639"/>
              <a:ext cx="0" cy="89999"/>
            </a:xfrm>
            <a:custGeom>
              <a:avLst/>
              <a:gdLst/>
              <a:ahLst/>
              <a:cxnLst/>
              <a:rect l="0" t="0" r="0" b="0"/>
              <a:pathLst>
                <a:path h="89999">
                  <a:moveTo>
                    <a:pt x="0" y="0"/>
                  </a:moveTo>
                  <a:lnTo>
                    <a:pt x="0" y="89999"/>
                  </a:lnTo>
                </a:path>
              </a:pathLst>
            </a:custGeom>
            <a:ln w="20325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39">
              <a:extLst>
                <a:ext uri="{FF2B5EF4-FFF2-40B4-BE49-F238E27FC236}">
                  <a16:creationId xmlns:a16="http://schemas.microsoft.com/office/drawing/2014/main" id="{F153701C-5531-E1D3-1644-5963D9203CE7}"/>
                </a:ext>
              </a:extLst>
            </p:cNvPr>
            <p:cNvSpPr/>
            <p:nvPr/>
          </p:nvSpPr>
          <p:spPr>
            <a:xfrm>
              <a:off x="7722516" y="3915639"/>
              <a:ext cx="0" cy="89999"/>
            </a:xfrm>
            <a:custGeom>
              <a:avLst/>
              <a:gdLst/>
              <a:ahLst/>
              <a:cxnLst/>
              <a:rect l="0" t="0" r="0" b="0"/>
              <a:pathLst>
                <a:path h="89999">
                  <a:moveTo>
                    <a:pt x="0" y="0"/>
                  </a:moveTo>
                  <a:lnTo>
                    <a:pt x="0" y="89999"/>
                  </a:lnTo>
                </a:path>
              </a:pathLst>
            </a:custGeom>
            <a:ln w="20325" cap="flat">
              <a:solidFill>
                <a:srgbClr val="D9D9D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tx40">
              <a:extLst>
                <a:ext uri="{FF2B5EF4-FFF2-40B4-BE49-F238E27FC236}">
                  <a16:creationId xmlns:a16="http://schemas.microsoft.com/office/drawing/2014/main" id="{0D11716E-CBCE-1F6E-6707-FB61C279BC2E}"/>
                </a:ext>
              </a:extLst>
            </p:cNvPr>
            <p:cNvSpPr/>
            <p:nvPr/>
          </p:nvSpPr>
          <p:spPr>
            <a:xfrm>
              <a:off x="725049" y="4157469"/>
              <a:ext cx="310896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2018</a:t>
              </a:r>
            </a:p>
          </p:txBody>
        </p:sp>
        <p:sp>
          <p:nvSpPr>
            <p:cNvPr id="45" name="tx41">
              <a:extLst>
                <a:ext uri="{FF2B5EF4-FFF2-40B4-BE49-F238E27FC236}">
                  <a16:creationId xmlns:a16="http://schemas.microsoft.com/office/drawing/2014/main" id="{8F4C9B58-4C45-EF1E-2F11-B1E9EFBCB153}"/>
                </a:ext>
              </a:extLst>
            </p:cNvPr>
            <p:cNvSpPr/>
            <p:nvPr/>
          </p:nvSpPr>
          <p:spPr>
            <a:xfrm>
              <a:off x="1701716" y="4157469"/>
              <a:ext cx="310896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2019</a:t>
              </a:r>
            </a:p>
          </p:txBody>
        </p:sp>
        <p:sp>
          <p:nvSpPr>
            <p:cNvPr id="46" name="tx42">
              <a:extLst>
                <a:ext uri="{FF2B5EF4-FFF2-40B4-BE49-F238E27FC236}">
                  <a16:creationId xmlns:a16="http://schemas.microsoft.com/office/drawing/2014/main" id="{AEF75235-A131-6507-152A-7E749C0455C3}"/>
                </a:ext>
              </a:extLst>
            </p:cNvPr>
            <p:cNvSpPr/>
            <p:nvPr/>
          </p:nvSpPr>
          <p:spPr>
            <a:xfrm>
              <a:off x="2678383" y="4157469"/>
              <a:ext cx="310896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2020</a:t>
              </a:r>
            </a:p>
          </p:txBody>
        </p:sp>
        <p:sp>
          <p:nvSpPr>
            <p:cNvPr id="47" name="tx43">
              <a:extLst>
                <a:ext uri="{FF2B5EF4-FFF2-40B4-BE49-F238E27FC236}">
                  <a16:creationId xmlns:a16="http://schemas.microsoft.com/office/drawing/2014/main" id="{669DBA48-1078-3AE4-E41D-847457352E81}"/>
                </a:ext>
              </a:extLst>
            </p:cNvPr>
            <p:cNvSpPr/>
            <p:nvPr/>
          </p:nvSpPr>
          <p:spPr>
            <a:xfrm>
              <a:off x="3657726" y="4157469"/>
              <a:ext cx="310896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2021</a:t>
              </a:r>
            </a:p>
          </p:txBody>
        </p:sp>
        <p:sp>
          <p:nvSpPr>
            <p:cNvPr id="48" name="tx44">
              <a:extLst>
                <a:ext uri="{FF2B5EF4-FFF2-40B4-BE49-F238E27FC236}">
                  <a16:creationId xmlns:a16="http://schemas.microsoft.com/office/drawing/2014/main" id="{751EA30C-68D2-491A-8DFE-C215E298F206}"/>
                </a:ext>
              </a:extLst>
            </p:cNvPr>
            <p:cNvSpPr/>
            <p:nvPr/>
          </p:nvSpPr>
          <p:spPr>
            <a:xfrm>
              <a:off x="4634392" y="4157469"/>
              <a:ext cx="310896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2022</a:t>
              </a:r>
            </a:p>
          </p:txBody>
        </p:sp>
        <p:sp>
          <p:nvSpPr>
            <p:cNvPr id="49" name="tx45">
              <a:extLst>
                <a:ext uri="{FF2B5EF4-FFF2-40B4-BE49-F238E27FC236}">
                  <a16:creationId xmlns:a16="http://schemas.microsoft.com/office/drawing/2014/main" id="{37FDBCC7-D84D-7A10-6CF3-A2880119BC21}"/>
                </a:ext>
              </a:extLst>
            </p:cNvPr>
            <p:cNvSpPr/>
            <p:nvPr/>
          </p:nvSpPr>
          <p:spPr>
            <a:xfrm>
              <a:off x="5611059" y="4157469"/>
              <a:ext cx="310896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2023</a:t>
              </a:r>
            </a:p>
          </p:txBody>
        </p:sp>
        <p:sp>
          <p:nvSpPr>
            <p:cNvPr id="50" name="tx46">
              <a:extLst>
                <a:ext uri="{FF2B5EF4-FFF2-40B4-BE49-F238E27FC236}">
                  <a16:creationId xmlns:a16="http://schemas.microsoft.com/office/drawing/2014/main" id="{12A14C8B-F554-E5EC-E916-46FBB1DABF35}"/>
                </a:ext>
              </a:extLst>
            </p:cNvPr>
            <p:cNvSpPr/>
            <p:nvPr/>
          </p:nvSpPr>
          <p:spPr>
            <a:xfrm>
              <a:off x="6587726" y="4157469"/>
              <a:ext cx="310896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2024</a:t>
              </a:r>
            </a:p>
          </p:txBody>
        </p:sp>
        <p:sp>
          <p:nvSpPr>
            <p:cNvPr id="51" name="tx47">
              <a:extLst>
                <a:ext uri="{FF2B5EF4-FFF2-40B4-BE49-F238E27FC236}">
                  <a16:creationId xmlns:a16="http://schemas.microsoft.com/office/drawing/2014/main" id="{4B5FD31C-9164-F623-C61F-6AB29DA3F97D}"/>
                </a:ext>
              </a:extLst>
            </p:cNvPr>
            <p:cNvSpPr/>
            <p:nvPr/>
          </p:nvSpPr>
          <p:spPr>
            <a:xfrm>
              <a:off x="7567068" y="4157469"/>
              <a:ext cx="310896" cy="10003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2025</a:t>
              </a:r>
            </a:p>
          </p:txBody>
        </p:sp>
        <p:sp>
          <p:nvSpPr>
            <p:cNvPr id="52" name="tx48">
              <a:extLst>
                <a:ext uri="{FF2B5EF4-FFF2-40B4-BE49-F238E27FC236}">
                  <a16:creationId xmlns:a16="http://schemas.microsoft.com/office/drawing/2014/main" id="{C1F8C623-D0C2-D25C-2980-27E1AD0F5026}"/>
                </a:ext>
              </a:extLst>
            </p:cNvPr>
            <p:cNvSpPr/>
            <p:nvPr/>
          </p:nvSpPr>
          <p:spPr>
            <a:xfrm>
              <a:off x="880497" y="1110706"/>
              <a:ext cx="1027877" cy="11823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300" dirty="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Mean Percent</a:t>
              </a:r>
            </a:p>
          </p:txBody>
        </p:sp>
        <p:sp>
          <p:nvSpPr>
            <p:cNvPr id="53" name="tx49">
              <a:extLst>
                <a:ext uri="{FF2B5EF4-FFF2-40B4-BE49-F238E27FC236}">
                  <a16:creationId xmlns:a16="http://schemas.microsoft.com/office/drawing/2014/main" id="{EAD51B4A-0EBA-0B3A-85D8-FF1079A0BFD2}"/>
                </a:ext>
              </a:extLst>
            </p:cNvPr>
            <p:cNvSpPr/>
            <p:nvPr/>
          </p:nvSpPr>
          <p:spPr>
            <a:xfrm>
              <a:off x="880497" y="869942"/>
              <a:ext cx="3694724" cy="13642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500" dirty="0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Expected CPI Inflation over Next 12 Months</a:t>
              </a:r>
            </a:p>
          </p:txBody>
        </p:sp>
        <p:sp>
          <p:nvSpPr>
            <p:cNvPr id="54" name="tx50">
              <a:extLst>
                <a:ext uri="{FF2B5EF4-FFF2-40B4-BE49-F238E27FC236}">
                  <a16:creationId xmlns:a16="http://schemas.microsoft.com/office/drawing/2014/main" id="{9FAC0B3F-A9C3-5FEC-22F9-161036733D80}"/>
                </a:ext>
              </a:extLst>
            </p:cNvPr>
            <p:cNvSpPr/>
            <p:nvPr/>
          </p:nvSpPr>
          <p:spPr>
            <a:xfrm>
              <a:off x="880497" y="4574441"/>
              <a:ext cx="2881640" cy="8183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900" i="1" dirty="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Sources</a:t>
              </a:r>
              <a:r>
                <a:rPr sz="900" dirty="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: Cleveland Fed, University of Michigan, NY Fed.</a:t>
              </a:r>
            </a:p>
          </p:txBody>
        </p:sp>
        <p:sp>
          <p:nvSpPr>
            <p:cNvPr id="55" name="tx51">
              <a:extLst>
                <a:ext uri="{FF2B5EF4-FFF2-40B4-BE49-F238E27FC236}">
                  <a16:creationId xmlns:a16="http://schemas.microsoft.com/office/drawing/2014/main" id="{D5DA23ED-09F5-527F-AD35-0412ACAFBF44}"/>
                </a:ext>
              </a:extLst>
            </p:cNvPr>
            <p:cNvSpPr/>
            <p:nvPr/>
          </p:nvSpPr>
          <p:spPr>
            <a:xfrm>
              <a:off x="880497" y="4697885"/>
              <a:ext cx="5117622" cy="8183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00">
                  <a:solidFill>
                    <a:srgbClr val="666666">
                      <a:alpha val="100000"/>
                    </a:srgbClr>
                  </a:solidFill>
                  <a:latin typeface="Arial"/>
                  <a:cs typeface="Arial"/>
                </a:rPr>
                <a:t>Last data points: Cleveland Fed, 2025:Q4; University of Michigan, Nov 2025; NY Fed SCE, Oct 2025.</a:t>
              </a:r>
            </a:p>
          </p:txBody>
        </p:sp>
        <p:sp>
          <p:nvSpPr>
            <p:cNvPr id="56" name="tx52">
              <a:extLst>
                <a:ext uri="{FF2B5EF4-FFF2-40B4-BE49-F238E27FC236}">
                  <a16:creationId xmlns:a16="http://schemas.microsoft.com/office/drawing/2014/main" id="{2F36779D-D676-F5D8-86B9-70F6F9042626}"/>
                </a:ext>
              </a:extLst>
            </p:cNvPr>
            <p:cNvSpPr/>
            <p:nvPr/>
          </p:nvSpPr>
          <p:spPr>
            <a:xfrm>
              <a:off x="880497" y="4821329"/>
              <a:ext cx="0" cy="8183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72757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01D4C-EDFB-94C1-B862-36CE52098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987102"/>
          </a:xfrm>
        </p:spPr>
        <p:txBody>
          <a:bodyPr/>
          <a:lstStyle/>
          <a:p>
            <a:r>
              <a:rPr lang="en-US" dirty="0"/>
              <a:t>External Communications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10AB4-6AE2-3031-3D11-F71420D0D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36359"/>
            <a:ext cx="12192000" cy="4770098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1" u="none" strike="noStrike" dirty="0">
                <a:effectLst/>
              </a:rPr>
              <a:t>Conversations on Central Banking </a:t>
            </a:r>
            <a:r>
              <a:rPr lang="en-US" sz="2400" b="0" i="0" u="none" strike="noStrike" dirty="0">
                <a:effectLst/>
              </a:rPr>
              <a:t>series</a:t>
            </a:r>
          </a:p>
          <a:p>
            <a:pPr lvl="1" fontAlgn="base"/>
            <a:r>
              <a:rPr lang="en-US" b="0" i="0" u="none" strike="noStrike" dirty="0">
                <a:effectLst/>
              </a:rPr>
              <a:t>Targeted for a wide audience including economists in policy and industry</a:t>
            </a:r>
          </a:p>
          <a:p>
            <a:pPr lvl="1" fontAlgn="base"/>
            <a:r>
              <a:rPr lang="en-US" b="0" i="0" u="none" strike="noStrike" dirty="0">
                <a:effectLst/>
              </a:rPr>
              <a:t>“</a:t>
            </a:r>
            <a:r>
              <a:rPr lang="en-US" u="sng" dirty="0">
                <a:hlinkClick r:id="rId2"/>
              </a:rPr>
              <a:t>Alternative measures of inflation: a complement to standard metrics?</a:t>
            </a:r>
            <a:r>
              <a:rPr lang="en-US" b="0" i="0" u="none" strike="noStrike" dirty="0">
                <a:effectLst/>
              </a:rPr>
              <a:t>” </a:t>
            </a:r>
          </a:p>
          <a:p>
            <a:pPr lvl="1" fontAlgn="base"/>
            <a:r>
              <a:rPr lang="en-US" sz="2400" b="0" i="0" u="none" strike="noStrike" dirty="0">
                <a:effectLst/>
              </a:rPr>
              <a:t>Visit Conferences page on Center’s website for new events</a:t>
            </a:r>
          </a:p>
          <a:p>
            <a:pPr lvl="2" fontAlgn="base"/>
            <a:r>
              <a:rPr lang="en-US" sz="2400" b="0" i="0" u="none" strike="noStrike" dirty="0">
                <a:effectLst/>
              </a:rPr>
              <a:t>Link: </a:t>
            </a:r>
            <a:r>
              <a:rPr lang="en-US" sz="2400" b="0" i="0" u="none" strike="noStrike" dirty="0">
                <a:effectLst/>
                <a:hlinkClick r:id="rId3"/>
              </a:rPr>
              <a:t>https://www.clevelandfed.org/center-for-inflation-research/inflation-conferences</a:t>
            </a:r>
            <a:r>
              <a:rPr lang="en-US" sz="2400" b="0" i="0" u="none" strike="noStrike" dirty="0">
                <a:effectLst/>
              </a:rPr>
              <a:t>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Subscribers to Center for Inflation Research</a:t>
            </a:r>
          </a:p>
          <a:p>
            <a:pPr lvl="1" fontAlgn="base"/>
            <a:r>
              <a:rPr lang="en-US" b="0" i="0" u="none" strike="noStrike" dirty="0">
                <a:effectLst/>
              </a:rPr>
              <a:t>Quarterly email updates covering new research, data products, and conferences</a:t>
            </a:r>
          </a:p>
          <a:p>
            <a:pPr lvl="1" fontAlgn="base"/>
            <a:r>
              <a:rPr lang="en-US" dirty="0"/>
              <a:t>Inflation Research Digest</a:t>
            </a:r>
            <a:endParaRPr lang="en-US" b="0" i="0" u="none" strike="noStrike" dirty="0"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Increased outreach effort at local, domestic, and international levels </a:t>
            </a:r>
          </a:p>
        </p:txBody>
      </p:sp>
    </p:spTree>
    <p:extLst>
      <p:ext uri="{BB962C8B-B14F-4D97-AF65-F5344CB8AC3E}">
        <p14:creationId xmlns:p14="http://schemas.microsoft.com/office/powerpoint/2010/main" val="71082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790CC-F613-86B6-E5B0-0C120CD90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1C293-358F-04DD-CC55-9925AD25C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987102"/>
          </a:xfrm>
        </p:spPr>
        <p:txBody>
          <a:bodyPr>
            <a:normAutofit/>
          </a:bodyPr>
          <a:lstStyle/>
          <a:p>
            <a:r>
              <a:rPr lang="en-US" dirty="0"/>
              <a:t>Inflation and MP: More Research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48B92-D795-036A-495D-14F863C7D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36359"/>
            <a:ext cx="12192000" cy="4770098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Current issues that may be helpful for monetary policymaking</a:t>
            </a:r>
          </a:p>
          <a:p>
            <a:pPr fontAlgn="base"/>
            <a:r>
              <a:rPr lang="en-GB" sz="2400" dirty="0"/>
              <a:t>The impact of tariffs on inflation:</a:t>
            </a:r>
          </a:p>
          <a:p>
            <a:pPr lvl="1" fontAlgn="base"/>
            <a:r>
              <a:rPr lang="en-GB" sz="2000" dirty="0"/>
              <a:t>Will it be </a:t>
            </a:r>
            <a:r>
              <a:rPr lang="en-US" sz="2000" dirty="0"/>
              <a:t>a one-time increase in the price level or a persistent increase in inflation?</a:t>
            </a:r>
          </a:p>
          <a:p>
            <a:pPr lvl="1" fontAlgn="base"/>
            <a:r>
              <a:rPr lang="en-US" sz="2000" b="0" i="0" u="none" strike="noStrike" dirty="0">
                <a:effectLst/>
              </a:rPr>
              <a:t>Does it matter</a:t>
            </a:r>
            <a:r>
              <a:rPr lang="en-US" sz="2000" dirty="0"/>
              <a:t> that </a:t>
            </a:r>
            <a:r>
              <a:rPr lang="en-GB" sz="2000" dirty="0"/>
              <a:t>the economy is not starting from steady state—it is coming after multiple years of elevated inflation</a:t>
            </a:r>
          </a:p>
          <a:p>
            <a:pPr lvl="1" fontAlgn="base"/>
            <a:r>
              <a:rPr lang="en-GB" sz="2000" b="0" i="0" u="none" strike="noStrike" dirty="0">
                <a:effectLst/>
              </a:rPr>
              <a:t>Small change in tariffs vs change in tariff “agenda”</a:t>
            </a:r>
          </a:p>
          <a:p>
            <a:pPr lvl="1" fontAlgn="base"/>
            <a:r>
              <a:rPr lang="en-GB" sz="2000" dirty="0"/>
              <a:t>The effect of tariffs on inflation expectations is also uncertain, although data suggest that households—but not firms or only firms in particular sectors—have reacted to this change in policy</a:t>
            </a:r>
          </a:p>
          <a:p>
            <a:pPr fontAlgn="base"/>
            <a:r>
              <a:rPr lang="en-GB" sz="2400" dirty="0"/>
              <a:t>Firms’ inflation expectations</a:t>
            </a:r>
            <a:endParaRPr lang="en-US" sz="2400" dirty="0"/>
          </a:p>
          <a:p>
            <a:pPr lvl="1" fontAlgn="base"/>
            <a:r>
              <a:rPr lang="en-GB" sz="2000" dirty="0"/>
              <a:t>Cleveland Fed’s </a:t>
            </a:r>
            <a:r>
              <a:rPr lang="en-GB" sz="2000" dirty="0" err="1"/>
              <a:t>SoFIE</a:t>
            </a:r>
            <a:r>
              <a:rPr lang="en-GB" sz="2000" dirty="0"/>
              <a:t> is one project to better understand firms’ inflation expectations</a:t>
            </a:r>
          </a:p>
          <a:p>
            <a:pPr lvl="1" fontAlgn="base"/>
            <a:r>
              <a:rPr lang="en-GB" sz="2000" dirty="0"/>
              <a:t>Insights into the relationship between firms’ inflation expectations, their input costs, and their pricing decisions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1016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fIR">
      <a:dk1>
        <a:srgbClr val="000000"/>
      </a:dk1>
      <a:lt1>
        <a:srgbClr val="FFFFFF"/>
      </a:lt1>
      <a:dk2>
        <a:srgbClr val="2975A7"/>
      </a:dk2>
      <a:lt2>
        <a:srgbClr val="EDEDED"/>
      </a:lt2>
      <a:accent1>
        <a:srgbClr val="E67B25"/>
      </a:accent1>
      <a:accent2>
        <a:srgbClr val="1A4868"/>
      </a:accent2>
      <a:accent3>
        <a:srgbClr val="7C7C7C"/>
      </a:accent3>
      <a:accent4>
        <a:srgbClr val="53A0D5"/>
      </a:accent4>
      <a:accent5>
        <a:srgbClr val="882120"/>
      </a:accent5>
      <a:accent6>
        <a:srgbClr val="E5E5E5"/>
      </a:accent6>
      <a:hlink>
        <a:srgbClr val="0563C1"/>
      </a:hlink>
      <a:folHlink>
        <a:srgbClr val="954F72"/>
      </a:folHlink>
    </a:clrScheme>
    <a:fontScheme name="CfIR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riefingmaster">
  <a:themeElements>
    <a:clrScheme name="Fed Colors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875A8"/>
      </a:accent1>
      <a:accent2>
        <a:srgbClr val="E67A17"/>
      </a:accent2>
      <a:accent3>
        <a:srgbClr val="414B56"/>
      </a:accent3>
      <a:accent4>
        <a:srgbClr val="599871"/>
      </a:accent4>
      <a:accent5>
        <a:srgbClr val="7FB6CA"/>
      </a:accent5>
      <a:accent6>
        <a:srgbClr val="12B3D1"/>
      </a:accent6>
      <a:hlink>
        <a:srgbClr val="0563C1"/>
      </a:hlink>
      <a:folHlink>
        <a:srgbClr val="954F72"/>
      </a:folHlink>
    </a:clrScheme>
    <a:fontScheme name="Chart Title and Subtitl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51c2f0d-b3ff-4d77-9838-7b0e82bdd7ab}" enabled="1" method="Privileged" siteId="{b397c653-5b19-463f-b9fc-af658ded912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5071</TotalTime>
  <Words>984</Words>
  <Application>Microsoft Office PowerPoint</Application>
  <PresentationFormat>Widescreen</PresentationFormat>
  <Paragraphs>111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Garamond</vt:lpstr>
      <vt:lpstr>Gill Sans MT</vt:lpstr>
      <vt:lpstr>Helvetica</vt:lpstr>
      <vt:lpstr>Symbol</vt:lpstr>
      <vt:lpstr>Verdana</vt:lpstr>
      <vt:lpstr>Wingdings</vt:lpstr>
      <vt:lpstr>Office Theme</vt:lpstr>
      <vt:lpstr>briefingmaster</vt:lpstr>
      <vt:lpstr>Inflation Research  at the Cleveland Fed  ASSA panel on research and monetary policymaking</vt:lpstr>
      <vt:lpstr>Research and Regional Feds</vt:lpstr>
      <vt:lpstr>Research, Regional Feds, and Academia</vt:lpstr>
      <vt:lpstr>Minneapolis Fed and Rational Exp., VARs</vt:lpstr>
      <vt:lpstr>Background for the Inflation Center</vt:lpstr>
      <vt:lpstr>Inflation-Related Research</vt:lpstr>
      <vt:lpstr>Survey of Firms’ Inflation Expectations</vt:lpstr>
      <vt:lpstr>External Communications</vt:lpstr>
      <vt:lpstr>Inflation and MP: More Research Needed</vt:lpstr>
      <vt:lpstr>Inflation and MP: More Research Needed</vt:lpstr>
      <vt:lpstr>The Center for Inflation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Sutkowy, Allison</dc:creator>
  <cp:lastModifiedBy>Pfajfar, Damjan</cp:lastModifiedBy>
  <cp:revision>80</cp:revision>
  <dcterms:created xsi:type="dcterms:W3CDTF">2024-02-23T13:50:43Z</dcterms:created>
  <dcterms:modified xsi:type="dcterms:W3CDTF">2026-01-07T19:05:39Z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51c2f0d-b3ff-4d77-9838-7b0e82bdd7ab_Enabled">
    <vt:lpwstr>true</vt:lpwstr>
  </property>
  <property fmtid="{D5CDD505-2E9C-101B-9397-08002B2CF9AE}" pid="3" name="MSIP_Label_b51c2f0d-b3ff-4d77-9838-7b0e82bdd7ab_SetDate">
    <vt:lpwstr>2024-02-23T16:05:39Z</vt:lpwstr>
  </property>
  <property fmtid="{D5CDD505-2E9C-101B-9397-08002B2CF9AE}" pid="4" name="MSIP_Label_b51c2f0d-b3ff-4d77-9838-7b0e82bdd7ab_Method">
    <vt:lpwstr>Privileged</vt:lpwstr>
  </property>
  <property fmtid="{D5CDD505-2E9C-101B-9397-08002B2CF9AE}" pid="5" name="MSIP_Label_b51c2f0d-b3ff-4d77-9838-7b0e82bdd7ab_Name">
    <vt:lpwstr>b51c2f0d-b3ff-4d77-9838-7b0e82bdd7ab</vt:lpwstr>
  </property>
  <property fmtid="{D5CDD505-2E9C-101B-9397-08002B2CF9AE}" pid="6" name="MSIP_Label_b51c2f0d-b3ff-4d77-9838-7b0e82bdd7ab_SiteId">
    <vt:lpwstr>b397c653-5b19-463f-b9fc-af658ded9128</vt:lpwstr>
  </property>
  <property fmtid="{D5CDD505-2E9C-101B-9397-08002B2CF9AE}" pid="7" name="MSIP_Label_b51c2f0d-b3ff-4d77-9838-7b0e82bdd7ab_ActionId">
    <vt:lpwstr>776af769-b4b1-4619-b78f-d3ce2d928b18</vt:lpwstr>
  </property>
  <property fmtid="{D5CDD505-2E9C-101B-9397-08002B2CF9AE}" pid="8" name="MSIP_Label_b51c2f0d-b3ff-4d77-9838-7b0e82bdd7ab_ContentBits">
    <vt:lpwstr>1</vt:lpwstr>
  </property>
  <property fmtid="{D5CDD505-2E9C-101B-9397-08002B2CF9AE}" pid="9" name="ClassificationContentMarkingHeaderLocations">
    <vt:lpwstr>Office Theme:13</vt:lpwstr>
  </property>
  <property fmtid="{D5CDD505-2E9C-101B-9397-08002B2CF9AE}" pid="10" name="ClassificationContentMarkingHeaderText">
    <vt:lpwstr>NONCONFIDENTIAL // EXTERNAL</vt:lpwstr>
  </property>
</Properties>
</file>