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0" r:id="rId4"/>
    <p:sldId id="262" r:id="rId5"/>
    <p:sldId id="259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37ABD-0579-44FA-A9E9-0B9D8C2D7C4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3568FC-3BD9-4803-9A26-6CD60C84C1F5}">
      <dgm:prSet/>
      <dgm:spPr/>
      <dgm:t>
        <a:bodyPr/>
        <a:lstStyle/>
        <a:p>
          <a:r>
            <a:rPr lang="en-US" dirty="0"/>
            <a:t>Federal Reserve Board has four research divisions that provide economic analysis that supports the monetary policy and financial stability missions of the Board</a:t>
          </a:r>
        </a:p>
      </dgm:t>
    </dgm:pt>
    <dgm:pt modelId="{58D39D8E-AF75-4C47-9DB4-1DDF14644E6E}" type="parTrans" cxnId="{2254A665-3050-4C73-9C48-9722CD352BDE}">
      <dgm:prSet/>
      <dgm:spPr/>
      <dgm:t>
        <a:bodyPr/>
        <a:lstStyle/>
        <a:p>
          <a:endParaRPr lang="en-US"/>
        </a:p>
      </dgm:t>
    </dgm:pt>
    <dgm:pt modelId="{4448327A-7ACC-4198-BBB1-E61BFCB0112A}" type="sibTrans" cxnId="{2254A665-3050-4C73-9C48-9722CD352BDE}">
      <dgm:prSet/>
      <dgm:spPr/>
      <dgm:t>
        <a:bodyPr/>
        <a:lstStyle/>
        <a:p>
          <a:endParaRPr lang="en-US"/>
        </a:p>
      </dgm:t>
    </dgm:pt>
    <dgm:pt modelId="{CAAC61A3-B613-42AC-9163-32B31CC58AA7}">
      <dgm:prSet/>
      <dgm:spPr/>
      <dgm:t>
        <a:bodyPr/>
        <a:lstStyle/>
        <a:p>
          <a:r>
            <a:rPr lang="en-US" dirty="0"/>
            <a:t>12 Reserve Banks with research departments that provide economic analysis, add a regional perspective. Also centers dedicated to particular topics</a:t>
          </a:r>
        </a:p>
      </dgm:t>
    </dgm:pt>
    <dgm:pt modelId="{A01743CD-11D5-40FE-B620-6C7FF5B288A8}" type="parTrans" cxnId="{6E95429B-FFE0-4ED8-8AAF-DF3786C0D92A}">
      <dgm:prSet/>
      <dgm:spPr/>
      <dgm:t>
        <a:bodyPr/>
        <a:lstStyle/>
        <a:p>
          <a:endParaRPr lang="en-US"/>
        </a:p>
      </dgm:t>
    </dgm:pt>
    <dgm:pt modelId="{7847047A-43E0-4A51-8EE8-85D19AE06721}" type="sibTrans" cxnId="{6E95429B-FFE0-4ED8-8AAF-DF3786C0D92A}">
      <dgm:prSet/>
      <dgm:spPr/>
      <dgm:t>
        <a:bodyPr/>
        <a:lstStyle/>
        <a:p>
          <a:endParaRPr lang="en-US"/>
        </a:p>
      </dgm:t>
    </dgm:pt>
    <dgm:pt modelId="{3554386B-B115-4B4D-8C42-BFF6F2C51C79}">
      <dgm:prSet/>
      <dgm:spPr/>
      <dgm:t>
        <a:bodyPr/>
        <a:lstStyle/>
        <a:p>
          <a:r>
            <a:rPr lang="en-US" dirty="0"/>
            <a:t>Seminars, conferences, working paper series, publish in academic journals</a:t>
          </a:r>
        </a:p>
      </dgm:t>
    </dgm:pt>
    <dgm:pt modelId="{995AC66D-1788-4433-8A5E-D7AA896FEFD6}" type="parTrans" cxnId="{71E9DF48-6F72-4B6A-A14D-A850D71B5B71}">
      <dgm:prSet/>
      <dgm:spPr/>
      <dgm:t>
        <a:bodyPr/>
        <a:lstStyle/>
        <a:p>
          <a:endParaRPr lang="en-US"/>
        </a:p>
      </dgm:t>
    </dgm:pt>
    <dgm:pt modelId="{9572229E-AE40-4212-99FC-E20483D07974}" type="sibTrans" cxnId="{71E9DF48-6F72-4B6A-A14D-A850D71B5B71}">
      <dgm:prSet/>
      <dgm:spPr/>
      <dgm:t>
        <a:bodyPr/>
        <a:lstStyle/>
        <a:p>
          <a:endParaRPr lang="en-US"/>
        </a:p>
      </dgm:t>
    </dgm:pt>
    <dgm:pt modelId="{913225C6-32E7-4FBC-BEAD-1FA2C7B735AB}">
      <dgm:prSet/>
      <dgm:spPr/>
      <dgm:t>
        <a:bodyPr/>
        <a:lstStyle/>
        <a:p>
          <a:r>
            <a:rPr lang="en-US" dirty="0"/>
            <a:t>Staff conduct academic research and stay abreast of developments in the academic literature</a:t>
          </a:r>
        </a:p>
      </dgm:t>
    </dgm:pt>
    <dgm:pt modelId="{B10A25C7-E1FC-4844-8FC7-E00484B2F277}" type="sibTrans" cxnId="{1A8398A5-213D-405E-AE14-1D17730046CD}">
      <dgm:prSet/>
      <dgm:spPr/>
      <dgm:t>
        <a:bodyPr/>
        <a:lstStyle/>
        <a:p>
          <a:endParaRPr lang="en-US"/>
        </a:p>
      </dgm:t>
    </dgm:pt>
    <dgm:pt modelId="{1B6D3A96-CCE7-47EA-B291-ECB637BBD74B}" type="parTrans" cxnId="{1A8398A5-213D-405E-AE14-1D17730046CD}">
      <dgm:prSet/>
      <dgm:spPr/>
      <dgm:t>
        <a:bodyPr/>
        <a:lstStyle/>
        <a:p>
          <a:endParaRPr lang="en-US"/>
        </a:p>
      </dgm:t>
    </dgm:pt>
    <dgm:pt modelId="{2A3076FC-C604-4E04-A571-C9065A93125C}" type="pres">
      <dgm:prSet presAssocID="{11737ABD-0579-44FA-A9E9-0B9D8C2D7C42}" presName="linear" presStyleCnt="0">
        <dgm:presLayoutVars>
          <dgm:animLvl val="lvl"/>
          <dgm:resizeHandles val="exact"/>
        </dgm:presLayoutVars>
      </dgm:prSet>
      <dgm:spPr/>
    </dgm:pt>
    <dgm:pt modelId="{4AECB22D-8016-48FB-8A4A-911B041B1949}" type="pres">
      <dgm:prSet presAssocID="{BF3568FC-3BD9-4803-9A26-6CD60C84C1F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3735EFE-F038-4568-AF39-5AF2A0009952}" type="pres">
      <dgm:prSet presAssocID="{4448327A-7ACC-4198-BBB1-E61BFCB0112A}" presName="spacer" presStyleCnt="0"/>
      <dgm:spPr/>
    </dgm:pt>
    <dgm:pt modelId="{FEFE14AC-6E9D-4A64-823B-AD4AA0423728}" type="pres">
      <dgm:prSet presAssocID="{CAAC61A3-B613-42AC-9163-32B31CC58AA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346823F-F43E-44F1-B111-44F852A6C214}" type="pres">
      <dgm:prSet presAssocID="{7847047A-43E0-4A51-8EE8-85D19AE06721}" presName="spacer" presStyleCnt="0"/>
      <dgm:spPr/>
    </dgm:pt>
    <dgm:pt modelId="{D49F3B38-9A5D-450E-ABBE-A3E67C19F975}" type="pres">
      <dgm:prSet presAssocID="{913225C6-32E7-4FBC-BEAD-1FA2C7B735A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D4625CC-5452-4B69-BB06-AD960D983E2A}" type="pres">
      <dgm:prSet presAssocID="{B10A25C7-E1FC-4844-8FC7-E00484B2F277}" presName="spacer" presStyleCnt="0"/>
      <dgm:spPr/>
    </dgm:pt>
    <dgm:pt modelId="{AE736EF9-3E82-4016-ADC5-7CA2A137CBE4}" type="pres">
      <dgm:prSet presAssocID="{3554386B-B115-4B4D-8C42-BFF6F2C51C7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7F5F42-C663-446E-A8AE-E831D8B23638}" type="presOf" srcId="{3554386B-B115-4B4D-8C42-BFF6F2C51C79}" destId="{AE736EF9-3E82-4016-ADC5-7CA2A137CBE4}" srcOrd="0" destOrd="0" presId="urn:microsoft.com/office/officeart/2005/8/layout/vList2"/>
    <dgm:cxn modelId="{BE2EE844-7811-47FC-8D51-E65683861396}" type="presOf" srcId="{913225C6-32E7-4FBC-BEAD-1FA2C7B735AB}" destId="{D49F3B38-9A5D-450E-ABBE-A3E67C19F975}" srcOrd="0" destOrd="0" presId="urn:microsoft.com/office/officeart/2005/8/layout/vList2"/>
    <dgm:cxn modelId="{2254A665-3050-4C73-9C48-9722CD352BDE}" srcId="{11737ABD-0579-44FA-A9E9-0B9D8C2D7C42}" destId="{BF3568FC-3BD9-4803-9A26-6CD60C84C1F5}" srcOrd="0" destOrd="0" parTransId="{58D39D8E-AF75-4C47-9DB4-1DDF14644E6E}" sibTransId="{4448327A-7ACC-4198-BBB1-E61BFCB0112A}"/>
    <dgm:cxn modelId="{71E9DF48-6F72-4B6A-A14D-A850D71B5B71}" srcId="{11737ABD-0579-44FA-A9E9-0B9D8C2D7C42}" destId="{3554386B-B115-4B4D-8C42-BFF6F2C51C79}" srcOrd="3" destOrd="0" parTransId="{995AC66D-1788-4433-8A5E-D7AA896FEFD6}" sibTransId="{9572229E-AE40-4212-99FC-E20483D07974}"/>
    <dgm:cxn modelId="{5CBC676A-8324-4E30-8E4D-1F68F5080205}" type="presOf" srcId="{BF3568FC-3BD9-4803-9A26-6CD60C84C1F5}" destId="{4AECB22D-8016-48FB-8A4A-911B041B1949}" srcOrd="0" destOrd="0" presId="urn:microsoft.com/office/officeart/2005/8/layout/vList2"/>
    <dgm:cxn modelId="{6E95429B-FFE0-4ED8-8AAF-DF3786C0D92A}" srcId="{11737ABD-0579-44FA-A9E9-0B9D8C2D7C42}" destId="{CAAC61A3-B613-42AC-9163-32B31CC58AA7}" srcOrd="1" destOrd="0" parTransId="{A01743CD-11D5-40FE-B620-6C7FF5B288A8}" sibTransId="{7847047A-43E0-4A51-8EE8-85D19AE06721}"/>
    <dgm:cxn modelId="{A8AB2BA2-8B9C-4D66-B0AB-E5D03C4E5D76}" type="presOf" srcId="{CAAC61A3-B613-42AC-9163-32B31CC58AA7}" destId="{FEFE14AC-6E9D-4A64-823B-AD4AA0423728}" srcOrd="0" destOrd="0" presId="urn:microsoft.com/office/officeart/2005/8/layout/vList2"/>
    <dgm:cxn modelId="{1A8398A5-213D-405E-AE14-1D17730046CD}" srcId="{11737ABD-0579-44FA-A9E9-0B9D8C2D7C42}" destId="{913225C6-32E7-4FBC-BEAD-1FA2C7B735AB}" srcOrd="2" destOrd="0" parTransId="{1B6D3A96-CCE7-47EA-B291-ECB637BBD74B}" sibTransId="{B10A25C7-E1FC-4844-8FC7-E00484B2F277}"/>
    <dgm:cxn modelId="{EC5726A8-A158-4B9E-ACB9-EC80C7A1A51C}" type="presOf" srcId="{11737ABD-0579-44FA-A9E9-0B9D8C2D7C42}" destId="{2A3076FC-C604-4E04-A571-C9065A93125C}" srcOrd="0" destOrd="0" presId="urn:microsoft.com/office/officeart/2005/8/layout/vList2"/>
    <dgm:cxn modelId="{D9365412-BDC1-46DB-8158-6D8BBA675732}" type="presParOf" srcId="{2A3076FC-C604-4E04-A571-C9065A93125C}" destId="{4AECB22D-8016-48FB-8A4A-911B041B1949}" srcOrd="0" destOrd="0" presId="urn:microsoft.com/office/officeart/2005/8/layout/vList2"/>
    <dgm:cxn modelId="{C4956CF0-8539-45B8-B636-17D40772D65F}" type="presParOf" srcId="{2A3076FC-C604-4E04-A571-C9065A93125C}" destId="{B3735EFE-F038-4568-AF39-5AF2A0009952}" srcOrd="1" destOrd="0" presId="urn:microsoft.com/office/officeart/2005/8/layout/vList2"/>
    <dgm:cxn modelId="{1A039EB0-BC10-4B45-AD92-C8D637E75E7D}" type="presParOf" srcId="{2A3076FC-C604-4E04-A571-C9065A93125C}" destId="{FEFE14AC-6E9D-4A64-823B-AD4AA0423728}" srcOrd="2" destOrd="0" presId="urn:microsoft.com/office/officeart/2005/8/layout/vList2"/>
    <dgm:cxn modelId="{43668538-490F-4281-9554-2476C966BAD1}" type="presParOf" srcId="{2A3076FC-C604-4E04-A571-C9065A93125C}" destId="{5346823F-F43E-44F1-B111-44F852A6C214}" srcOrd="3" destOrd="0" presId="urn:microsoft.com/office/officeart/2005/8/layout/vList2"/>
    <dgm:cxn modelId="{857AD6D8-C5C2-4573-AED2-A8B374B9E3B6}" type="presParOf" srcId="{2A3076FC-C604-4E04-A571-C9065A93125C}" destId="{D49F3B38-9A5D-450E-ABBE-A3E67C19F975}" srcOrd="4" destOrd="0" presId="urn:microsoft.com/office/officeart/2005/8/layout/vList2"/>
    <dgm:cxn modelId="{B015D302-78A8-4ED8-BC0C-2A08D48398E5}" type="presParOf" srcId="{2A3076FC-C604-4E04-A571-C9065A93125C}" destId="{9D4625CC-5452-4B69-BB06-AD960D983E2A}" srcOrd="5" destOrd="0" presId="urn:microsoft.com/office/officeart/2005/8/layout/vList2"/>
    <dgm:cxn modelId="{7EC8012B-A9A7-4C8C-B497-F06A57C04609}" type="presParOf" srcId="{2A3076FC-C604-4E04-A571-C9065A93125C}" destId="{AE736EF9-3E82-4016-ADC5-7CA2A137CBE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737ABD-0579-44FA-A9E9-0B9D8C2D7C4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3568FC-3BD9-4803-9A26-6CD60C84C1F5}">
      <dgm:prSet/>
      <dgm:spPr/>
      <dgm:t>
        <a:bodyPr/>
        <a:lstStyle/>
        <a:p>
          <a:r>
            <a:rPr lang="en-US" dirty="0"/>
            <a:t>Provide state of the art advice to policymakers</a:t>
          </a:r>
        </a:p>
      </dgm:t>
    </dgm:pt>
    <dgm:pt modelId="{58D39D8E-AF75-4C47-9DB4-1DDF14644E6E}" type="parTrans" cxnId="{2254A665-3050-4C73-9C48-9722CD352BDE}">
      <dgm:prSet/>
      <dgm:spPr/>
      <dgm:t>
        <a:bodyPr/>
        <a:lstStyle/>
        <a:p>
          <a:endParaRPr lang="en-US"/>
        </a:p>
      </dgm:t>
    </dgm:pt>
    <dgm:pt modelId="{4448327A-7ACC-4198-BBB1-E61BFCB0112A}" type="sibTrans" cxnId="{2254A665-3050-4C73-9C48-9722CD352BDE}">
      <dgm:prSet/>
      <dgm:spPr/>
      <dgm:t>
        <a:bodyPr/>
        <a:lstStyle/>
        <a:p>
          <a:endParaRPr lang="en-US"/>
        </a:p>
      </dgm:t>
    </dgm:pt>
    <dgm:pt modelId="{CAAC61A3-B613-42AC-9163-32B31CC58AA7}">
      <dgm:prSet/>
      <dgm:spPr/>
      <dgm:t>
        <a:bodyPr/>
        <a:lstStyle/>
        <a:p>
          <a:r>
            <a:rPr lang="en-US" dirty="0"/>
            <a:t>Enable policymakers to communicate their decisions to economists and the public</a:t>
          </a:r>
        </a:p>
      </dgm:t>
    </dgm:pt>
    <dgm:pt modelId="{A01743CD-11D5-40FE-B620-6C7FF5B288A8}" type="parTrans" cxnId="{6E95429B-FFE0-4ED8-8AAF-DF3786C0D92A}">
      <dgm:prSet/>
      <dgm:spPr/>
      <dgm:t>
        <a:bodyPr/>
        <a:lstStyle/>
        <a:p>
          <a:endParaRPr lang="en-US"/>
        </a:p>
      </dgm:t>
    </dgm:pt>
    <dgm:pt modelId="{7847047A-43E0-4A51-8EE8-85D19AE06721}" type="sibTrans" cxnId="{6E95429B-FFE0-4ED8-8AAF-DF3786C0D92A}">
      <dgm:prSet/>
      <dgm:spPr/>
      <dgm:t>
        <a:bodyPr/>
        <a:lstStyle/>
        <a:p>
          <a:endParaRPr lang="en-US"/>
        </a:p>
      </dgm:t>
    </dgm:pt>
    <dgm:pt modelId="{2A3076FC-C604-4E04-A571-C9065A93125C}" type="pres">
      <dgm:prSet presAssocID="{11737ABD-0579-44FA-A9E9-0B9D8C2D7C42}" presName="linear" presStyleCnt="0">
        <dgm:presLayoutVars>
          <dgm:animLvl val="lvl"/>
          <dgm:resizeHandles val="exact"/>
        </dgm:presLayoutVars>
      </dgm:prSet>
      <dgm:spPr/>
    </dgm:pt>
    <dgm:pt modelId="{4AECB22D-8016-48FB-8A4A-911B041B1949}" type="pres">
      <dgm:prSet presAssocID="{BF3568FC-3BD9-4803-9A26-6CD60C84C1F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3735EFE-F038-4568-AF39-5AF2A0009952}" type="pres">
      <dgm:prSet presAssocID="{4448327A-7ACC-4198-BBB1-E61BFCB0112A}" presName="spacer" presStyleCnt="0"/>
      <dgm:spPr/>
    </dgm:pt>
    <dgm:pt modelId="{FEFE14AC-6E9D-4A64-823B-AD4AA0423728}" type="pres">
      <dgm:prSet presAssocID="{CAAC61A3-B613-42AC-9163-32B31CC58AA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254A665-3050-4C73-9C48-9722CD352BDE}" srcId="{11737ABD-0579-44FA-A9E9-0B9D8C2D7C42}" destId="{BF3568FC-3BD9-4803-9A26-6CD60C84C1F5}" srcOrd="0" destOrd="0" parTransId="{58D39D8E-AF75-4C47-9DB4-1DDF14644E6E}" sibTransId="{4448327A-7ACC-4198-BBB1-E61BFCB0112A}"/>
    <dgm:cxn modelId="{5CBC676A-8324-4E30-8E4D-1F68F5080205}" type="presOf" srcId="{BF3568FC-3BD9-4803-9A26-6CD60C84C1F5}" destId="{4AECB22D-8016-48FB-8A4A-911B041B1949}" srcOrd="0" destOrd="0" presId="urn:microsoft.com/office/officeart/2005/8/layout/vList2"/>
    <dgm:cxn modelId="{6E95429B-FFE0-4ED8-8AAF-DF3786C0D92A}" srcId="{11737ABD-0579-44FA-A9E9-0B9D8C2D7C42}" destId="{CAAC61A3-B613-42AC-9163-32B31CC58AA7}" srcOrd="1" destOrd="0" parTransId="{A01743CD-11D5-40FE-B620-6C7FF5B288A8}" sibTransId="{7847047A-43E0-4A51-8EE8-85D19AE06721}"/>
    <dgm:cxn modelId="{A8AB2BA2-8B9C-4D66-B0AB-E5D03C4E5D76}" type="presOf" srcId="{CAAC61A3-B613-42AC-9163-32B31CC58AA7}" destId="{FEFE14AC-6E9D-4A64-823B-AD4AA0423728}" srcOrd="0" destOrd="0" presId="urn:microsoft.com/office/officeart/2005/8/layout/vList2"/>
    <dgm:cxn modelId="{EC5726A8-A158-4B9E-ACB9-EC80C7A1A51C}" type="presOf" srcId="{11737ABD-0579-44FA-A9E9-0B9D8C2D7C42}" destId="{2A3076FC-C604-4E04-A571-C9065A93125C}" srcOrd="0" destOrd="0" presId="urn:microsoft.com/office/officeart/2005/8/layout/vList2"/>
    <dgm:cxn modelId="{D9365412-BDC1-46DB-8158-6D8BBA675732}" type="presParOf" srcId="{2A3076FC-C604-4E04-A571-C9065A93125C}" destId="{4AECB22D-8016-48FB-8A4A-911B041B1949}" srcOrd="0" destOrd="0" presId="urn:microsoft.com/office/officeart/2005/8/layout/vList2"/>
    <dgm:cxn modelId="{C4956CF0-8539-45B8-B636-17D40772D65F}" type="presParOf" srcId="{2A3076FC-C604-4E04-A571-C9065A93125C}" destId="{B3735EFE-F038-4568-AF39-5AF2A0009952}" srcOrd="1" destOrd="0" presId="urn:microsoft.com/office/officeart/2005/8/layout/vList2"/>
    <dgm:cxn modelId="{1A039EB0-BC10-4B45-AD92-C8D637E75E7D}" type="presParOf" srcId="{2A3076FC-C604-4E04-A571-C9065A93125C}" destId="{FEFE14AC-6E9D-4A64-823B-AD4AA042372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737ABD-0579-44FA-A9E9-0B9D8C2D7C4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3568FC-3BD9-4803-9A26-6CD60C84C1F5}">
      <dgm:prSet/>
      <dgm:spPr/>
      <dgm:t>
        <a:bodyPr/>
        <a:lstStyle/>
        <a:p>
          <a:r>
            <a:rPr lang="en-US" dirty="0"/>
            <a:t>Our assessments of the economy and our forecasts use models that evolve as the state of the economic literature evolves</a:t>
          </a:r>
        </a:p>
      </dgm:t>
    </dgm:pt>
    <dgm:pt modelId="{58D39D8E-AF75-4C47-9DB4-1DDF14644E6E}" type="parTrans" cxnId="{2254A665-3050-4C73-9C48-9722CD352BDE}">
      <dgm:prSet/>
      <dgm:spPr/>
      <dgm:t>
        <a:bodyPr/>
        <a:lstStyle/>
        <a:p>
          <a:endParaRPr lang="en-US"/>
        </a:p>
      </dgm:t>
    </dgm:pt>
    <dgm:pt modelId="{4448327A-7ACC-4198-BBB1-E61BFCB0112A}" type="sibTrans" cxnId="{2254A665-3050-4C73-9C48-9722CD352BDE}">
      <dgm:prSet/>
      <dgm:spPr/>
      <dgm:t>
        <a:bodyPr/>
        <a:lstStyle/>
        <a:p>
          <a:endParaRPr lang="en-US"/>
        </a:p>
      </dgm:t>
    </dgm:pt>
    <dgm:pt modelId="{CAAC61A3-B613-42AC-9163-32B31CC58AA7}">
      <dgm:prSet/>
      <dgm:spPr/>
      <dgm:t>
        <a:bodyPr/>
        <a:lstStyle/>
        <a:p>
          <a:r>
            <a:rPr lang="en-US" dirty="0"/>
            <a:t>Staff memos and briefings for our principals on important economic topics include original analysis</a:t>
          </a:r>
        </a:p>
      </dgm:t>
    </dgm:pt>
    <dgm:pt modelId="{A01743CD-11D5-40FE-B620-6C7FF5B288A8}" type="parTrans" cxnId="{6E95429B-FFE0-4ED8-8AAF-DF3786C0D92A}">
      <dgm:prSet/>
      <dgm:spPr/>
      <dgm:t>
        <a:bodyPr/>
        <a:lstStyle/>
        <a:p>
          <a:endParaRPr lang="en-US"/>
        </a:p>
      </dgm:t>
    </dgm:pt>
    <dgm:pt modelId="{7847047A-43E0-4A51-8EE8-85D19AE06721}" type="sibTrans" cxnId="{6E95429B-FFE0-4ED8-8AAF-DF3786C0D92A}">
      <dgm:prSet/>
      <dgm:spPr/>
      <dgm:t>
        <a:bodyPr/>
        <a:lstStyle/>
        <a:p>
          <a:endParaRPr lang="en-US"/>
        </a:p>
      </dgm:t>
    </dgm:pt>
    <dgm:pt modelId="{913225C6-32E7-4FBC-BEAD-1FA2C7B735AB}">
      <dgm:prSet/>
      <dgm:spPr/>
      <dgm:t>
        <a:bodyPr/>
        <a:lstStyle/>
        <a:p>
          <a:r>
            <a:rPr lang="en-US" dirty="0"/>
            <a:t>Staff research contributes over the longer-run to a better understanding of economy and policymaking</a:t>
          </a:r>
        </a:p>
      </dgm:t>
    </dgm:pt>
    <dgm:pt modelId="{B10A25C7-E1FC-4844-8FC7-E00484B2F277}" type="sibTrans" cxnId="{1A8398A5-213D-405E-AE14-1D17730046CD}">
      <dgm:prSet/>
      <dgm:spPr/>
      <dgm:t>
        <a:bodyPr/>
        <a:lstStyle/>
        <a:p>
          <a:endParaRPr lang="en-US"/>
        </a:p>
      </dgm:t>
    </dgm:pt>
    <dgm:pt modelId="{1B6D3A96-CCE7-47EA-B291-ECB637BBD74B}" type="parTrans" cxnId="{1A8398A5-213D-405E-AE14-1D17730046CD}">
      <dgm:prSet/>
      <dgm:spPr/>
      <dgm:t>
        <a:bodyPr/>
        <a:lstStyle/>
        <a:p>
          <a:endParaRPr lang="en-US"/>
        </a:p>
      </dgm:t>
    </dgm:pt>
    <dgm:pt modelId="{2A3076FC-C604-4E04-A571-C9065A93125C}" type="pres">
      <dgm:prSet presAssocID="{11737ABD-0579-44FA-A9E9-0B9D8C2D7C42}" presName="linear" presStyleCnt="0">
        <dgm:presLayoutVars>
          <dgm:animLvl val="lvl"/>
          <dgm:resizeHandles val="exact"/>
        </dgm:presLayoutVars>
      </dgm:prSet>
      <dgm:spPr/>
    </dgm:pt>
    <dgm:pt modelId="{4AECB22D-8016-48FB-8A4A-911B041B1949}" type="pres">
      <dgm:prSet presAssocID="{BF3568FC-3BD9-4803-9A26-6CD60C84C1F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3735EFE-F038-4568-AF39-5AF2A0009952}" type="pres">
      <dgm:prSet presAssocID="{4448327A-7ACC-4198-BBB1-E61BFCB0112A}" presName="spacer" presStyleCnt="0"/>
      <dgm:spPr/>
    </dgm:pt>
    <dgm:pt modelId="{FEFE14AC-6E9D-4A64-823B-AD4AA0423728}" type="pres">
      <dgm:prSet presAssocID="{CAAC61A3-B613-42AC-9163-32B31CC58AA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46823F-F43E-44F1-B111-44F852A6C214}" type="pres">
      <dgm:prSet presAssocID="{7847047A-43E0-4A51-8EE8-85D19AE06721}" presName="spacer" presStyleCnt="0"/>
      <dgm:spPr/>
    </dgm:pt>
    <dgm:pt modelId="{D49F3B38-9A5D-450E-ABBE-A3E67C19F975}" type="pres">
      <dgm:prSet presAssocID="{913225C6-32E7-4FBC-BEAD-1FA2C7B735A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E2EE844-7811-47FC-8D51-E65683861396}" type="presOf" srcId="{913225C6-32E7-4FBC-BEAD-1FA2C7B735AB}" destId="{D49F3B38-9A5D-450E-ABBE-A3E67C19F975}" srcOrd="0" destOrd="0" presId="urn:microsoft.com/office/officeart/2005/8/layout/vList2"/>
    <dgm:cxn modelId="{2254A665-3050-4C73-9C48-9722CD352BDE}" srcId="{11737ABD-0579-44FA-A9E9-0B9D8C2D7C42}" destId="{BF3568FC-3BD9-4803-9A26-6CD60C84C1F5}" srcOrd="0" destOrd="0" parTransId="{58D39D8E-AF75-4C47-9DB4-1DDF14644E6E}" sibTransId="{4448327A-7ACC-4198-BBB1-E61BFCB0112A}"/>
    <dgm:cxn modelId="{5CBC676A-8324-4E30-8E4D-1F68F5080205}" type="presOf" srcId="{BF3568FC-3BD9-4803-9A26-6CD60C84C1F5}" destId="{4AECB22D-8016-48FB-8A4A-911B041B1949}" srcOrd="0" destOrd="0" presId="urn:microsoft.com/office/officeart/2005/8/layout/vList2"/>
    <dgm:cxn modelId="{6E95429B-FFE0-4ED8-8AAF-DF3786C0D92A}" srcId="{11737ABD-0579-44FA-A9E9-0B9D8C2D7C42}" destId="{CAAC61A3-B613-42AC-9163-32B31CC58AA7}" srcOrd="1" destOrd="0" parTransId="{A01743CD-11D5-40FE-B620-6C7FF5B288A8}" sibTransId="{7847047A-43E0-4A51-8EE8-85D19AE06721}"/>
    <dgm:cxn modelId="{A8AB2BA2-8B9C-4D66-B0AB-E5D03C4E5D76}" type="presOf" srcId="{CAAC61A3-B613-42AC-9163-32B31CC58AA7}" destId="{FEFE14AC-6E9D-4A64-823B-AD4AA0423728}" srcOrd="0" destOrd="0" presId="urn:microsoft.com/office/officeart/2005/8/layout/vList2"/>
    <dgm:cxn modelId="{1A8398A5-213D-405E-AE14-1D17730046CD}" srcId="{11737ABD-0579-44FA-A9E9-0B9D8C2D7C42}" destId="{913225C6-32E7-4FBC-BEAD-1FA2C7B735AB}" srcOrd="2" destOrd="0" parTransId="{1B6D3A96-CCE7-47EA-B291-ECB637BBD74B}" sibTransId="{B10A25C7-E1FC-4844-8FC7-E00484B2F277}"/>
    <dgm:cxn modelId="{EC5726A8-A158-4B9E-ACB9-EC80C7A1A51C}" type="presOf" srcId="{11737ABD-0579-44FA-A9E9-0B9D8C2D7C42}" destId="{2A3076FC-C604-4E04-A571-C9065A93125C}" srcOrd="0" destOrd="0" presId="urn:microsoft.com/office/officeart/2005/8/layout/vList2"/>
    <dgm:cxn modelId="{D9365412-BDC1-46DB-8158-6D8BBA675732}" type="presParOf" srcId="{2A3076FC-C604-4E04-A571-C9065A93125C}" destId="{4AECB22D-8016-48FB-8A4A-911B041B1949}" srcOrd="0" destOrd="0" presId="urn:microsoft.com/office/officeart/2005/8/layout/vList2"/>
    <dgm:cxn modelId="{C4956CF0-8539-45B8-B636-17D40772D65F}" type="presParOf" srcId="{2A3076FC-C604-4E04-A571-C9065A93125C}" destId="{B3735EFE-F038-4568-AF39-5AF2A0009952}" srcOrd="1" destOrd="0" presId="urn:microsoft.com/office/officeart/2005/8/layout/vList2"/>
    <dgm:cxn modelId="{1A039EB0-BC10-4B45-AD92-C8D637E75E7D}" type="presParOf" srcId="{2A3076FC-C604-4E04-A571-C9065A93125C}" destId="{FEFE14AC-6E9D-4A64-823B-AD4AA0423728}" srcOrd="2" destOrd="0" presId="urn:microsoft.com/office/officeart/2005/8/layout/vList2"/>
    <dgm:cxn modelId="{43668538-490F-4281-9554-2476C966BAD1}" type="presParOf" srcId="{2A3076FC-C604-4E04-A571-C9065A93125C}" destId="{5346823F-F43E-44F1-B111-44F852A6C214}" srcOrd="3" destOrd="0" presId="urn:microsoft.com/office/officeart/2005/8/layout/vList2"/>
    <dgm:cxn modelId="{857AD6D8-C5C2-4573-AED2-A8B374B9E3B6}" type="presParOf" srcId="{2A3076FC-C604-4E04-A571-C9065A93125C}" destId="{D49F3B38-9A5D-450E-ABBE-A3E67C19F97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737ABD-0579-44FA-A9E9-0B9D8C2D7C4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3568FC-3BD9-4803-9A26-6CD60C84C1F5}">
      <dgm:prSet custT="1"/>
      <dgm:spPr/>
      <dgm:t>
        <a:bodyPr/>
        <a:lstStyle/>
        <a:p>
          <a:r>
            <a:rPr lang="en-US" sz="2400" dirty="0"/>
            <a:t>We look to academic research to remain on the frontier of knowledge </a:t>
          </a:r>
        </a:p>
      </dgm:t>
    </dgm:pt>
    <dgm:pt modelId="{58D39D8E-AF75-4C47-9DB4-1DDF14644E6E}" type="parTrans" cxnId="{2254A665-3050-4C73-9C48-9722CD352BDE}">
      <dgm:prSet/>
      <dgm:spPr/>
      <dgm:t>
        <a:bodyPr/>
        <a:lstStyle/>
        <a:p>
          <a:endParaRPr lang="en-US"/>
        </a:p>
      </dgm:t>
    </dgm:pt>
    <dgm:pt modelId="{4448327A-7ACC-4198-BBB1-E61BFCB0112A}" type="sibTrans" cxnId="{2254A665-3050-4C73-9C48-9722CD352BDE}">
      <dgm:prSet/>
      <dgm:spPr/>
      <dgm:t>
        <a:bodyPr/>
        <a:lstStyle/>
        <a:p>
          <a:endParaRPr lang="en-US"/>
        </a:p>
      </dgm:t>
    </dgm:pt>
    <dgm:pt modelId="{CAAC61A3-B613-42AC-9163-32B31CC58AA7}">
      <dgm:prSet custT="1"/>
      <dgm:spPr/>
      <dgm:t>
        <a:bodyPr/>
        <a:lstStyle/>
        <a:p>
          <a:r>
            <a:rPr lang="en-US" sz="2400" dirty="0"/>
            <a:t>Interaction with economists outside the system helps us to avoid group think</a:t>
          </a:r>
        </a:p>
      </dgm:t>
    </dgm:pt>
    <dgm:pt modelId="{A01743CD-11D5-40FE-B620-6C7FF5B288A8}" type="parTrans" cxnId="{6E95429B-FFE0-4ED8-8AAF-DF3786C0D92A}">
      <dgm:prSet/>
      <dgm:spPr/>
      <dgm:t>
        <a:bodyPr/>
        <a:lstStyle/>
        <a:p>
          <a:endParaRPr lang="en-US"/>
        </a:p>
      </dgm:t>
    </dgm:pt>
    <dgm:pt modelId="{7847047A-43E0-4A51-8EE8-85D19AE06721}" type="sibTrans" cxnId="{6E95429B-FFE0-4ED8-8AAF-DF3786C0D92A}">
      <dgm:prSet/>
      <dgm:spPr/>
      <dgm:t>
        <a:bodyPr/>
        <a:lstStyle/>
        <a:p>
          <a:endParaRPr lang="en-US"/>
        </a:p>
      </dgm:t>
    </dgm:pt>
    <dgm:pt modelId="{913225C6-32E7-4FBC-BEAD-1FA2C7B735AB}">
      <dgm:prSet custT="1"/>
      <dgm:spPr/>
      <dgm:t>
        <a:bodyPr/>
        <a:lstStyle/>
        <a:p>
          <a:r>
            <a:rPr lang="en-US" sz="2400" dirty="0"/>
            <a:t>Conferences such as Jackson Hole and the Thomas Laubach conference, and others provide opportunities for policymakers to interact with academics for outside points of view</a:t>
          </a:r>
        </a:p>
      </dgm:t>
    </dgm:pt>
    <dgm:pt modelId="{B10A25C7-E1FC-4844-8FC7-E00484B2F277}" type="sibTrans" cxnId="{1A8398A5-213D-405E-AE14-1D17730046CD}">
      <dgm:prSet/>
      <dgm:spPr/>
      <dgm:t>
        <a:bodyPr/>
        <a:lstStyle/>
        <a:p>
          <a:endParaRPr lang="en-US"/>
        </a:p>
      </dgm:t>
    </dgm:pt>
    <dgm:pt modelId="{1B6D3A96-CCE7-47EA-B291-ECB637BBD74B}" type="parTrans" cxnId="{1A8398A5-213D-405E-AE14-1D17730046CD}">
      <dgm:prSet/>
      <dgm:spPr/>
      <dgm:t>
        <a:bodyPr/>
        <a:lstStyle/>
        <a:p>
          <a:endParaRPr lang="en-US"/>
        </a:p>
      </dgm:t>
    </dgm:pt>
    <dgm:pt modelId="{3A0DE32C-9DEE-4E47-9BFA-96836D8A5C52}">
      <dgm:prSet custT="1"/>
      <dgm:spPr/>
      <dgm:t>
        <a:bodyPr/>
        <a:lstStyle/>
        <a:p>
          <a:r>
            <a:rPr lang="en-US" sz="2400" dirty="0"/>
            <a:t>External research can be a key input to analysis</a:t>
          </a:r>
        </a:p>
      </dgm:t>
    </dgm:pt>
    <dgm:pt modelId="{3867DFE2-679C-4611-80A3-26C8256BCFE1}" type="parTrans" cxnId="{15C43B4E-0807-4559-883E-0E1CB619A92E}">
      <dgm:prSet/>
      <dgm:spPr/>
      <dgm:t>
        <a:bodyPr/>
        <a:lstStyle/>
        <a:p>
          <a:endParaRPr lang="en-US"/>
        </a:p>
      </dgm:t>
    </dgm:pt>
    <dgm:pt modelId="{12EA6528-D259-4342-9180-C3777E4BCA2F}" type="sibTrans" cxnId="{15C43B4E-0807-4559-883E-0E1CB619A92E}">
      <dgm:prSet/>
      <dgm:spPr/>
      <dgm:t>
        <a:bodyPr/>
        <a:lstStyle/>
        <a:p>
          <a:endParaRPr lang="en-US"/>
        </a:p>
      </dgm:t>
    </dgm:pt>
    <dgm:pt modelId="{2A3076FC-C604-4E04-A571-C9065A93125C}" type="pres">
      <dgm:prSet presAssocID="{11737ABD-0579-44FA-A9E9-0B9D8C2D7C42}" presName="linear" presStyleCnt="0">
        <dgm:presLayoutVars>
          <dgm:animLvl val="lvl"/>
          <dgm:resizeHandles val="exact"/>
        </dgm:presLayoutVars>
      </dgm:prSet>
      <dgm:spPr/>
    </dgm:pt>
    <dgm:pt modelId="{4AECB22D-8016-48FB-8A4A-911B041B1949}" type="pres">
      <dgm:prSet presAssocID="{BF3568FC-3BD9-4803-9A26-6CD60C84C1F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3735EFE-F038-4568-AF39-5AF2A0009952}" type="pres">
      <dgm:prSet presAssocID="{4448327A-7ACC-4198-BBB1-E61BFCB0112A}" presName="spacer" presStyleCnt="0"/>
      <dgm:spPr/>
    </dgm:pt>
    <dgm:pt modelId="{86C5FBA1-AAB4-48E2-ADDA-2FB857889BD7}" type="pres">
      <dgm:prSet presAssocID="{3A0DE32C-9DEE-4E47-9BFA-96836D8A5C5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8FAD51F-1953-4BAF-863E-1CFF446910F7}" type="pres">
      <dgm:prSet presAssocID="{12EA6528-D259-4342-9180-C3777E4BCA2F}" presName="spacer" presStyleCnt="0"/>
      <dgm:spPr/>
    </dgm:pt>
    <dgm:pt modelId="{FEFE14AC-6E9D-4A64-823B-AD4AA0423728}" type="pres">
      <dgm:prSet presAssocID="{CAAC61A3-B613-42AC-9163-32B31CC58AA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346823F-F43E-44F1-B111-44F852A6C214}" type="pres">
      <dgm:prSet presAssocID="{7847047A-43E0-4A51-8EE8-85D19AE06721}" presName="spacer" presStyleCnt="0"/>
      <dgm:spPr/>
    </dgm:pt>
    <dgm:pt modelId="{D49F3B38-9A5D-450E-ABBE-A3E67C19F975}" type="pres">
      <dgm:prSet presAssocID="{913225C6-32E7-4FBC-BEAD-1FA2C7B735A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015083E-C0ED-4459-80C7-1A223C77A5AB}" type="presOf" srcId="{3A0DE32C-9DEE-4E47-9BFA-96836D8A5C52}" destId="{86C5FBA1-AAB4-48E2-ADDA-2FB857889BD7}" srcOrd="0" destOrd="0" presId="urn:microsoft.com/office/officeart/2005/8/layout/vList2"/>
    <dgm:cxn modelId="{BE2EE844-7811-47FC-8D51-E65683861396}" type="presOf" srcId="{913225C6-32E7-4FBC-BEAD-1FA2C7B735AB}" destId="{D49F3B38-9A5D-450E-ABBE-A3E67C19F975}" srcOrd="0" destOrd="0" presId="urn:microsoft.com/office/officeart/2005/8/layout/vList2"/>
    <dgm:cxn modelId="{2254A665-3050-4C73-9C48-9722CD352BDE}" srcId="{11737ABD-0579-44FA-A9E9-0B9D8C2D7C42}" destId="{BF3568FC-3BD9-4803-9A26-6CD60C84C1F5}" srcOrd="0" destOrd="0" parTransId="{58D39D8E-AF75-4C47-9DB4-1DDF14644E6E}" sibTransId="{4448327A-7ACC-4198-BBB1-E61BFCB0112A}"/>
    <dgm:cxn modelId="{5CBC676A-8324-4E30-8E4D-1F68F5080205}" type="presOf" srcId="{BF3568FC-3BD9-4803-9A26-6CD60C84C1F5}" destId="{4AECB22D-8016-48FB-8A4A-911B041B1949}" srcOrd="0" destOrd="0" presId="urn:microsoft.com/office/officeart/2005/8/layout/vList2"/>
    <dgm:cxn modelId="{15C43B4E-0807-4559-883E-0E1CB619A92E}" srcId="{11737ABD-0579-44FA-A9E9-0B9D8C2D7C42}" destId="{3A0DE32C-9DEE-4E47-9BFA-96836D8A5C52}" srcOrd="1" destOrd="0" parTransId="{3867DFE2-679C-4611-80A3-26C8256BCFE1}" sibTransId="{12EA6528-D259-4342-9180-C3777E4BCA2F}"/>
    <dgm:cxn modelId="{6E95429B-FFE0-4ED8-8AAF-DF3786C0D92A}" srcId="{11737ABD-0579-44FA-A9E9-0B9D8C2D7C42}" destId="{CAAC61A3-B613-42AC-9163-32B31CC58AA7}" srcOrd="2" destOrd="0" parTransId="{A01743CD-11D5-40FE-B620-6C7FF5B288A8}" sibTransId="{7847047A-43E0-4A51-8EE8-85D19AE06721}"/>
    <dgm:cxn modelId="{A8AB2BA2-8B9C-4D66-B0AB-E5D03C4E5D76}" type="presOf" srcId="{CAAC61A3-B613-42AC-9163-32B31CC58AA7}" destId="{FEFE14AC-6E9D-4A64-823B-AD4AA0423728}" srcOrd="0" destOrd="0" presId="urn:microsoft.com/office/officeart/2005/8/layout/vList2"/>
    <dgm:cxn modelId="{1A8398A5-213D-405E-AE14-1D17730046CD}" srcId="{11737ABD-0579-44FA-A9E9-0B9D8C2D7C42}" destId="{913225C6-32E7-4FBC-BEAD-1FA2C7B735AB}" srcOrd="3" destOrd="0" parTransId="{1B6D3A96-CCE7-47EA-B291-ECB637BBD74B}" sibTransId="{B10A25C7-E1FC-4844-8FC7-E00484B2F277}"/>
    <dgm:cxn modelId="{EC5726A8-A158-4B9E-ACB9-EC80C7A1A51C}" type="presOf" srcId="{11737ABD-0579-44FA-A9E9-0B9D8C2D7C42}" destId="{2A3076FC-C604-4E04-A571-C9065A93125C}" srcOrd="0" destOrd="0" presId="urn:microsoft.com/office/officeart/2005/8/layout/vList2"/>
    <dgm:cxn modelId="{D9365412-BDC1-46DB-8158-6D8BBA675732}" type="presParOf" srcId="{2A3076FC-C604-4E04-A571-C9065A93125C}" destId="{4AECB22D-8016-48FB-8A4A-911B041B1949}" srcOrd="0" destOrd="0" presId="urn:microsoft.com/office/officeart/2005/8/layout/vList2"/>
    <dgm:cxn modelId="{C4956CF0-8539-45B8-B636-17D40772D65F}" type="presParOf" srcId="{2A3076FC-C604-4E04-A571-C9065A93125C}" destId="{B3735EFE-F038-4568-AF39-5AF2A0009952}" srcOrd="1" destOrd="0" presId="urn:microsoft.com/office/officeart/2005/8/layout/vList2"/>
    <dgm:cxn modelId="{124E7DEA-7CF6-43B0-9B40-0DE1F03C4BC5}" type="presParOf" srcId="{2A3076FC-C604-4E04-A571-C9065A93125C}" destId="{86C5FBA1-AAB4-48E2-ADDA-2FB857889BD7}" srcOrd="2" destOrd="0" presId="urn:microsoft.com/office/officeart/2005/8/layout/vList2"/>
    <dgm:cxn modelId="{004BE0F3-3B46-4195-91CF-FD21AC4C9DE4}" type="presParOf" srcId="{2A3076FC-C604-4E04-A571-C9065A93125C}" destId="{98FAD51F-1953-4BAF-863E-1CFF446910F7}" srcOrd="3" destOrd="0" presId="urn:microsoft.com/office/officeart/2005/8/layout/vList2"/>
    <dgm:cxn modelId="{1A039EB0-BC10-4B45-AD92-C8D637E75E7D}" type="presParOf" srcId="{2A3076FC-C604-4E04-A571-C9065A93125C}" destId="{FEFE14AC-6E9D-4A64-823B-AD4AA0423728}" srcOrd="4" destOrd="0" presId="urn:microsoft.com/office/officeart/2005/8/layout/vList2"/>
    <dgm:cxn modelId="{43668538-490F-4281-9554-2476C966BAD1}" type="presParOf" srcId="{2A3076FC-C604-4E04-A571-C9065A93125C}" destId="{5346823F-F43E-44F1-B111-44F852A6C214}" srcOrd="5" destOrd="0" presId="urn:microsoft.com/office/officeart/2005/8/layout/vList2"/>
    <dgm:cxn modelId="{857AD6D8-C5C2-4573-AED2-A8B374B9E3B6}" type="presParOf" srcId="{2A3076FC-C604-4E04-A571-C9065A93125C}" destId="{D49F3B38-9A5D-450E-ABBE-A3E67C19F97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B22D-8016-48FB-8A4A-911B041B1949}">
      <dsp:nvSpPr>
        <dsp:cNvPr id="0" name=""/>
        <dsp:cNvSpPr/>
      </dsp:nvSpPr>
      <dsp:spPr>
        <a:xfrm>
          <a:off x="0" y="196055"/>
          <a:ext cx="6797675" cy="12647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Federal Reserve Board has four research divisions that provide economic analysis that supports the monetary policy and financial stability missions of the Board</a:t>
          </a:r>
        </a:p>
      </dsp:txBody>
      <dsp:txXfrm>
        <a:off x="61741" y="257796"/>
        <a:ext cx="6674193" cy="1141288"/>
      </dsp:txXfrm>
    </dsp:sp>
    <dsp:sp modelId="{FEFE14AC-6E9D-4A64-823B-AD4AA0423728}">
      <dsp:nvSpPr>
        <dsp:cNvPr id="0" name=""/>
        <dsp:cNvSpPr/>
      </dsp:nvSpPr>
      <dsp:spPr>
        <a:xfrm>
          <a:off x="0" y="1527066"/>
          <a:ext cx="6797675" cy="1264770"/>
        </a:xfrm>
        <a:prstGeom prst="roundRect">
          <a:avLst/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12 Reserve Banks with research departments that provide economic analysis, add a regional perspective. Also centers dedicated to particular topics</a:t>
          </a:r>
        </a:p>
      </dsp:txBody>
      <dsp:txXfrm>
        <a:off x="61741" y="1588807"/>
        <a:ext cx="6674193" cy="1141288"/>
      </dsp:txXfrm>
    </dsp:sp>
    <dsp:sp modelId="{D49F3B38-9A5D-450E-ABBE-A3E67C19F975}">
      <dsp:nvSpPr>
        <dsp:cNvPr id="0" name=""/>
        <dsp:cNvSpPr/>
      </dsp:nvSpPr>
      <dsp:spPr>
        <a:xfrm>
          <a:off x="0" y="2858076"/>
          <a:ext cx="6797675" cy="1264770"/>
        </a:xfrm>
        <a:prstGeom prst="roundRect">
          <a:avLst/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Staff conduct academic research and stay abreast of developments in the academic literature</a:t>
          </a:r>
        </a:p>
      </dsp:txBody>
      <dsp:txXfrm>
        <a:off x="61741" y="2919817"/>
        <a:ext cx="6674193" cy="1141288"/>
      </dsp:txXfrm>
    </dsp:sp>
    <dsp:sp modelId="{AE736EF9-3E82-4016-ADC5-7CA2A137CBE4}">
      <dsp:nvSpPr>
        <dsp:cNvPr id="0" name=""/>
        <dsp:cNvSpPr/>
      </dsp:nvSpPr>
      <dsp:spPr>
        <a:xfrm>
          <a:off x="0" y="4189086"/>
          <a:ext cx="6797675" cy="1264770"/>
        </a:xfrm>
        <a:prstGeom prst="round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Seminars, conferences, working paper series, publish in academic journals</a:t>
          </a:r>
        </a:p>
      </dsp:txBody>
      <dsp:txXfrm>
        <a:off x="61741" y="4250827"/>
        <a:ext cx="6674193" cy="1141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B22D-8016-48FB-8A4A-911B041B1949}">
      <dsp:nvSpPr>
        <dsp:cNvPr id="0" name=""/>
        <dsp:cNvSpPr/>
      </dsp:nvSpPr>
      <dsp:spPr>
        <a:xfrm>
          <a:off x="0" y="472350"/>
          <a:ext cx="6797675" cy="22935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Provide state of the art advice to policymakers</a:t>
          </a:r>
        </a:p>
      </dsp:txBody>
      <dsp:txXfrm>
        <a:off x="111963" y="584313"/>
        <a:ext cx="6573749" cy="2069639"/>
      </dsp:txXfrm>
    </dsp:sp>
    <dsp:sp modelId="{FEFE14AC-6E9D-4A64-823B-AD4AA0423728}">
      <dsp:nvSpPr>
        <dsp:cNvPr id="0" name=""/>
        <dsp:cNvSpPr/>
      </dsp:nvSpPr>
      <dsp:spPr>
        <a:xfrm>
          <a:off x="0" y="2883996"/>
          <a:ext cx="6797675" cy="2293565"/>
        </a:xfrm>
        <a:prstGeom prst="round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Enable policymakers to communicate their decisions to economists and the public</a:t>
          </a:r>
        </a:p>
      </dsp:txBody>
      <dsp:txXfrm>
        <a:off x="111963" y="2995959"/>
        <a:ext cx="6573749" cy="20696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B22D-8016-48FB-8A4A-911B041B1949}">
      <dsp:nvSpPr>
        <dsp:cNvPr id="0" name=""/>
        <dsp:cNvSpPr/>
      </dsp:nvSpPr>
      <dsp:spPr>
        <a:xfrm>
          <a:off x="0" y="349370"/>
          <a:ext cx="6797675" cy="1594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Our assessments of the economy and our forecasts use models that evolve as the state of the economic literature evolves</a:t>
          </a:r>
        </a:p>
      </dsp:txBody>
      <dsp:txXfrm>
        <a:off x="77847" y="427217"/>
        <a:ext cx="6641981" cy="1439016"/>
      </dsp:txXfrm>
    </dsp:sp>
    <dsp:sp modelId="{FEFE14AC-6E9D-4A64-823B-AD4AA0423728}">
      <dsp:nvSpPr>
        <dsp:cNvPr id="0" name=""/>
        <dsp:cNvSpPr/>
      </dsp:nvSpPr>
      <dsp:spPr>
        <a:xfrm>
          <a:off x="0" y="2027601"/>
          <a:ext cx="6797675" cy="1594710"/>
        </a:xfrm>
        <a:prstGeom prst="roundRect">
          <a:avLst/>
        </a:prstGeom>
        <a:solidFill>
          <a:schemeClr val="accent2">
            <a:hueOff val="56720"/>
            <a:satOff val="6519"/>
            <a:lumOff val="-5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Staff memos and briefings for our principals on important economic topics include original analysis</a:t>
          </a:r>
        </a:p>
      </dsp:txBody>
      <dsp:txXfrm>
        <a:off x="77847" y="2105448"/>
        <a:ext cx="6641981" cy="1439016"/>
      </dsp:txXfrm>
    </dsp:sp>
    <dsp:sp modelId="{D49F3B38-9A5D-450E-ABBE-A3E67C19F975}">
      <dsp:nvSpPr>
        <dsp:cNvPr id="0" name=""/>
        <dsp:cNvSpPr/>
      </dsp:nvSpPr>
      <dsp:spPr>
        <a:xfrm>
          <a:off x="0" y="3705831"/>
          <a:ext cx="6797675" cy="1594710"/>
        </a:xfrm>
        <a:prstGeom prst="round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Staff research contributes over the longer-run to a better understanding of economy and policymaking</a:t>
          </a:r>
        </a:p>
      </dsp:txBody>
      <dsp:txXfrm>
        <a:off x="77847" y="3783678"/>
        <a:ext cx="6641981" cy="1439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B22D-8016-48FB-8A4A-911B041B1949}">
      <dsp:nvSpPr>
        <dsp:cNvPr id="0" name=""/>
        <dsp:cNvSpPr/>
      </dsp:nvSpPr>
      <dsp:spPr>
        <a:xfrm>
          <a:off x="0" y="783"/>
          <a:ext cx="6797675" cy="15854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We look to academic research to remain on the frontier of knowledge </a:t>
          </a:r>
        </a:p>
      </dsp:txBody>
      <dsp:txXfrm>
        <a:off x="77395" y="78178"/>
        <a:ext cx="6642885" cy="1430644"/>
      </dsp:txXfrm>
    </dsp:sp>
    <dsp:sp modelId="{86C5FBA1-AAB4-48E2-ADDA-2FB857889BD7}">
      <dsp:nvSpPr>
        <dsp:cNvPr id="0" name=""/>
        <dsp:cNvSpPr/>
      </dsp:nvSpPr>
      <dsp:spPr>
        <a:xfrm>
          <a:off x="0" y="1599577"/>
          <a:ext cx="6797675" cy="1585434"/>
        </a:xfrm>
        <a:prstGeom prst="roundRect">
          <a:avLst/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External research can be a key input to analysis</a:t>
          </a:r>
        </a:p>
      </dsp:txBody>
      <dsp:txXfrm>
        <a:off x="77395" y="1676972"/>
        <a:ext cx="6642885" cy="1430644"/>
      </dsp:txXfrm>
    </dsp:sp>
    <dsp:sp modelId="{FEFE14AC-6E9D-4A64-823B-AD4AA0423728}">
      <dsp:nvSpPr>
        <dsp:cNvPr id="0" name=""/>
        <dsp:cNvSpPr/>
      </dsp:nvSpPr>
      <dsp:spPr>
        <a:xfrm>
          <a:off x="0" y="3198371"/>
          <a:ext cx="6797675" cy="1585434"/>
        </a:xfrm>
        <a:prstGeom prst="roundRect">
          <a:avLst/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Interaction with economists outside the system helps us to avoid group think</a:t>
          </a:r>
        </a:p>
      </dsp:txBody>
      <dsp:txXfrm>
        <a:off x="77395" y="3275766"/>
        <a:ext cx="6642885" cy="1430644"/>
      </dsp:txXfrm>
    </dsp:sp>
    <dsp:sp modelId="{D49F3B38-9A5D-450E-ABBE-A3E67C19F975}">
      <dsp:nvSpPr>
        <dsp:cNvPr id="0" name=""/>
        <dsp:cNvSpPr/>
      </dsp:nvSpPr>
      <dsp:spPr>
        <a:xfrm>
          <a:off x="0" y="4797164"/>
          <a:ext cx="6797675" cy="1585434"/>
        </a:xfrm>
        <a:prstGeom prst="round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Conferences such as Jackson Hole and the Thomas Laubach conference, and others provide opportunities for policymakers to interact with academics for outside points of view</a:t>
          </a:r>
        </a:p>
      </dsp:txBody>
      <dsp:txXfrm>
        <a:off x="77395" y="4874559"/>
        <a:ext cx="6642885" cy="1430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E0CE8-FF72-4128-9723-32B7F7969D2D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5F8EB-2919-4DE0-B62E-91FF3999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3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5F8EB-2919-4DE0-B62E-91FF399944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7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47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4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7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5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63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2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7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4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1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8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59041E0-0772-4C42-8360-FCD172A5DA7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D52B09-8BD9-4670-B530-A4D6C47A769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80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23505A-1571-1F57-955A-F947445A7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economists can help inform monetary policymaking</a:t>
            </a:r>
            <a:b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0D0E7-3127-2F0D-DB8D-77EF2FC7B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7" y="965198"/>
            <a:ext cx="2707937" cy="49276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buNone/>
            </a:pPr>
            <a:r>
              <a:rPr lang="en-US" cap="all" spc="200" dirty="0">
                <a:solidFill>
                  <a:schemeClr val="tx2"/>
                </a:solidFill>
                <a:latin typeface="+mj-lt"/>
              </a:rPr>
              <a:t>Staff of the federal reserve System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391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0F7DF0-B016-8550-F905-FF64B7ADD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Research in the Federal Reserve System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5F5710C-393E-B4BA-50A5-BD72A06D30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546673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978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24615-71BD-7070-2332-BFA0F351D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D14D8F-4287-D4D8-0EDB-C837EFC1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D4ADD6-3C93-4054-A199-9C25F280F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54F75-A3A6-79F8-042F-ED75028D8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Why Research?</a:t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E94E6A-0220-96ED-E978-807132105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0288405-D343-323E-69D3-8B1770E16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221049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21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D93F33-8F9A-86F3-7095-390382549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8BDC0-15D3-94B8-919A-F2FE3C7E3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1A192-38E5-EA06-E5AF-849065D7D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4F1BBB-AAF1-19B5-C336-F03F476D4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How do we use research?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30AD63-06C8-3ECA-1C2D-80F94AEC3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7F5E652-4137-638F-4055-EAA56C5BD3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46479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480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556381-77DC-5ECC-7260-CE831B02B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CE28B7-C04C-5CC9-02BC-3050EB7B8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EC58AD-3AE0-C0A0-B9B7-9FE620FD9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266778-CEC8-7C4E-EB83-F15C63041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Why we need academic research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E60540-15A3-A513-3436-794029F43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A9C4EC9-8D41-97FA-5DDC-2B24555D70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687502"/>
              </p:ext>
            </p:extLst>
          </p:nvPr>
        </p:nvGraphicFramePr>
        <p:xfrm>
          <a:off x="4741863" y="278674"/>
          <a:ext cx="6797675" cy="6383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160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526986-7AAE-B5FE-49DC-C79AC12E5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" y="543824"/>
            <a:ext cx="11841423" cy="560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52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1422</TotalTime>
  <Words>235</Words>
  <Application>Microsoft Office PowerPoint</Application>
  <PresentationFormat>Widescreen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Calibri</vt:lpstr>
      <vt:lpstr>Calibri Light</vt:lpstr>
      <vt:lpstr>Retrospect</vt:lpstr>
      <vt:lpstr>  How economists can help inform monetary policymaking  </vt:lpstr>
      <vt:lpstr>Research in the Federal Reserve System</vt:lpstr>
      <vt:lpstr>Why Research? </vt:lpstr>
      <vt:lpstr>How do we use research?</vt:lpstr>
      <vt:lpstr>Why we need academic research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Aaronson</dc:creator>
  <cp:lastModifiedBy>Stephanie Aaronson</cp:lastModifiedBy>
  <cp:revision>5</cp:revision>
  <dcterms:created xsi:type="dcterms:W3CDTF">2026-01-01T20:46:23Z</dcterms:created>
  <dcterms:modified xsi:type="dcterms:W3CDTF">2026-01-03T03:08:16Z</dcterms:modified>
</cp:coreProperties>
</file>