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85" r:id="rId2"/>
    <p:sldId id="498" r:id="rId3"/>
    <p:sldId id="490" r:id="rId4"/>
    <p:sldId id="464" r:id="rId5"/>
    <p:sldId id="460" r:id="rId6"/>
    <p:sldId id="470" r:id="rId7"/>
    <p:sldId id="454" r:id="rId8"/>
    <p:sldId id="491" r:id="rId9"/>
    <p:sldId id="435" r:id="rId10"/>
    <p:sldId id="440" r:id="rId11"/>
    <p:sldId id="455" r:id="rId12"/>
    <p:sldId id="461" r:id="rId13"/>
    <p:sldId id="476" r:id="rId14"/>
    <p:sldId id="441" r:id="rId15"/>
    <p:sldId id="484" r:id="rId16"/>
    <p:sldId id="485" r:id="rId17"/>
    <p:sldId id="452" r:id="rId18"/>
    <p:sldId id="436" r:id="rId19"/>
    <p:sldId id="481" r:id="rId20"/>
    <p:sldId id="438" r:id="rId21"/>
    <p:sldId id="483" r:id="rId22"/>
    <p:sldId id="482" r:id="rId23"/>
    <p:sldId id="500" r:id="rId24"/>
    <p:sldId id="499" r:id="rId25"/>
    <p:sldId id="486" r:id="rId26"/>
    <p:sldId id="492" r:id="rId27"/>
    <p:sldId id="493" r:id="rId28"/>
    <p:sldId id="494" r:id="rId29"/>
    <p:sldId id="496" r:id="rId30"/>
    <p:sldId id="495" r:id="rId31"/>
    <p:sldId id="502" r:id="rId32"/>
    <p:sldId id="504" r:id="rId33"/>
    <p:sldId id="487" r:id="rId34"/>
    <p:sldId id="488" r:id="rId35"/>
    <p:sldId id="497" r:id="rId36"/>
    <p:sldId id="503" r:id="rId37"/>
    <p:sldId id="505" r:id="rId38"/>
    <p:sldId id="473" r:id="rId39"/>
    <p:sldId id="478" r:id="rId40"/>
    <p:sldId id="463" r:id="rId41"/>
    <p:sldId id="474" r:id="rId42"/>
    <p:sldId id="445" r:id="rId43"/>
    <p:sldId id="443" r:id="rId44"/>
    <p:sldId id="456" r:id="rId45"/>
    <p:sldId id="447" r:id="rId46"/>
    <p:sldId id="449" r:id="rId47"/>
    <p:sldId id="450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00"/>
    <a:srgbClr val="5A829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52" autoAdjust="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0DD16-529D-8843-A98C-9B9104FE9F1A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085A3-4633-0341-B7D4-82099FDC0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0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85A3-4633-0341-B7D4-82099FDC08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1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0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85A3-4633-0341-B7D4-82099FDC08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Anadromous</a:t>
            </a:r>
            <a:r>
              <a:rPr lang="en-US" baseline="0" dirty="0" smtClean="0"/>
              <a:t> fish concentrate and cycle nutrients, working against entropy and gravity.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85A3-4633-0341-B7D4-82099FDC083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4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averages may</a:t>
            </a:r>
            <a:r>
              <a:rPr lang="en-US" baseline="0" dirty="0" smtClean="0"/>
              <a:t> be fraught with peril, given the global variation in temperature, pH, [CO2], [CaCO3-], and other biochemical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85A3-4633-0341-B7D4-82099FDC083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62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85A3-4633-0341-B7D4-82099FDC083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0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acknowledge that some ecosystem</a:t>
            </a:r>
            <a:r>
              <a:rPr lang="en-US" baseline="0" dirty="0" smtClean="0"/>
              <a:t> components will counteract OA’s effects or benefit from the changed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85A3-4633-0341-B7D4-82099FDC083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8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7000" y="6543674"/>
            <a:ext cx="3441700" cy="180977"/>
          </a:xfrm>
        </p:spPr>
        <p:txBody>
          <a:bodyPr tIns="0" bIns="0"/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source: </a:t>
            </a:r>
          </a:p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8086" y="1683144"/>
            <a:ext cx="8961120" cy="0"/>
          </a:xfrm>
          <a:prstGeom prst="line">
            <a:avLst/>
          </a:prstGeom>
          <a:ln w="635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or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677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7000" y="6543674"/>
            <a:ext cx="3441700" cy="180977"/>
          </a:xfrm>
        </p:spPr>
        <p:txBody>
          <a:bodyPr tIns="0" bIns="0"/>
          <a:lstStyle>
            <a:lvl1pPr>
              <a:buNone/>
              <a:defRPr sz="1200" baseline="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source: </a:t>
            </a:r>
          </a:p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  <a:prstGeom prst="rect">
            <a:avLst/>
          </a:prstGeom>
        </p:spPr>
        <p:txBody>
          <a:bodyPr/>
          <a:lstStyle/>
          <a:p>
            <a:fld id="{106CE00D-E7B1-A54E-B179-0428C8D0E915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>
          <a:xfrm>
            <a:off x="3429000" y="6248400"/>
            <a:ext cx="2890838" cy="452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>
          <a:xfrm>
            <a:off x="6705600" y="6248400"/>
            <a:ext cx="1900238" cy="452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9B628B-45A3-4420-9AFB-4C51776994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36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61722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8600" y="6248400"/>
            <a:ext cx="685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904B40-F39B-4B27-A88E-9D58F487CFE2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6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79" r:id="rId2"/>
    <p:sldLayoutId id="2147483668" r:id="rId3"/>
    <p:sldLayoutId id="2147483663" r:id="rId4"/>
    <p:sldLayoutId id="2147483678" r:id="rId5"/>
    <p:sldLayoutId id="2147483680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gcolt@uaa.alask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hyperlink" Target="mailto:gpknapp@uaa.Alaska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8960" y="680720"/>
            <a:ext cx="5466080" cy="5029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Economic Effects of an Ocean Acidification Catastrophe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/>
            </a:r>
            <a:br>
              <a:rPr lang="en-US" sz="27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>ASSA 2016 session </a:t>
            </a:r>
            <a:r>
              <a:rPr lang="en-US" sz="2700" dirty="0" smtClean="0">
                <a:solidFill>
                  <a:schemeClr val="bg1"/>
                </a:solidFill>
              </a:rPr>
              <a:t>Valuing Climate Catastrophes</a:t>
            </a:r>
            <a:r>
              <a:rPr lang="en-US" sz="2700" dirty="0" smtClean="0">
                <a:solidFill>
                  <a:schemeClr val="bg1"/>
                </a:solidFill>
              </a:rPr>
              <a:t/>
            </a:r>
            <a:br>
              <a:rPr lang="en-US" sz="2700" dirty="0" smtClean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/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Steve Colt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latin typeface="Cambria" pitchFamily="18" charset="0"/>
                <a:ea typeface="Cambria Math" pitchFamily="18" charset="0"/>
                <a:hlinkClick r:id="rId3"/>
              </a:rPr>
              <a:t>sgcolt@uaa.alaska.edu</a:t>
            </a:r>
            <a:r>
              <a:rPr lang="en-US" sz="2000" dirty="0" smtClean="0">
                <a:latin typeface="Cambria" pitchFamily="18" charset="0"/>
                <a:ea typeface="Cambria Math" pitchFamily="18" charset="0"/>
              </a:rPr>
              <a:t/>
            </a:r>
            <a:br>
              <a:rPr lang="en-US" sz="2000" dirty="0" smtClean="0">
                <a:latin typeface="Cambria" pitchFamily="18" charset="0"/>
                <a:ea typeface="Cambria Math" pitchFamily="18" charset="0"/>
              </a:rPr>
            </a:br>
            <a:r>
              <a:rPr lang="en-US" sz="2000" dirty="0" smtClean="0">
                <a:latin typeface="Cambria" pitchFamily="18" charset="0"/>
                <a:ea typeface="Cambria Math" pitchFamily="18" charset="0"/>
              </a:rPr>
              <a:t/>
            </a:r>
            <a:br>
              <a:rPr lang="en-US" sz="2000" dirty="0" smtClean="0">
                <a:latin typeface="Cambria" pitchFamily="18" charset="0"/>
                <a:ea typeface="Cambria Math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  <a:ea typeface="Cambria Math" pitchFamily="18" charset="0"/>
              </a:rPr>
              <a:t>Gunnar Knapp</a:t>
            </a:r>
            <a:br>
              <a:rPr lang="en-US" sz="2000" dirty="0" smtClean="0">
                <a:solidFill>
                  <a:schemeClr val="bg1"/>
                </a:solidFill>
                <a:latin typeface="Cambria" pitchFamily="18" charset="0"/>
                <a:ea typeface="Cambria Math" pitchFamily="18" charset="0"/>
              </a:rPr>
            </a:br>
            <a:r>
              <a:rPr lang="en-US" sz="2000" dirty="0" smtClean="0">
                <a:latin typeface="Cambria" pitchFamily="18" charset="0"/>
                <a:ea typeface="Cambria Math" pitchFamily="18" charset="0"/>
                <a:hlinkClick r:id="rId4"/>
              </a:rPr>
              <a:t>gpknapp@uaa.Alaska.edu</a:t>
            </a:r>
            <a:r>
              <a:rPr lang="en-US" sz="2000" dirty="0" smtClean="0">
                <a:latin typeface="Cambria" pitchFamily="18" charset="0"/>
                <a:ea typeface="Cambria Math" pitchFamily="18" charset="0"/>
              </a:rPr>
              <a:t> </a:t>
            </a:r>
            <a:endParaRPr lang="en-US" sz="2000" dirty="0">
              <a:latin typeface="Cambria" pitchFamily="18" charset="0"/>
              <a:ea typeface="Cambria Math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525" y="3861294"/>
            <a:ext cx="2260075" cy="2021365"/>
          </a:xfrm>
          <a:prstGeom prst="rect">
            <a:avLst/>
          </a:prstGeom>
        </p:spPr>
      </p:pic>
      <p:pic>
        <p:nvPicPr>
          <p:cNvPr id="7" name="Picture 11" descr="bear_salmon_gp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" y="3929001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127000" y="6543674"/>
            <a:ext cx="3441700" cy="18097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Heuer</a:t>
            </a:r>
            <a:r>
              <a:rPr lang="en-US" sz="1200" dirty="0" smtClean="0"/>
              <a:t> &amp; </a:t>
            </a:r>
            <a:r>
              <a:rPr lang="en-US" sz="1200" dirty="0" err="1" smtClean="0"/>
              <a:t>Grosell</a:t>
            </a:r>
            <a:r>
              <a:rPr lang="en-US" sz="1200" dirty="0" smtClean="0"/>
              <a:t> 2014</a:t>
            </a:r>
            <a:endParaRPr lang="en-US" sz="1200" dirty="0"/>
          </a:p>
        </p:txBody>
      </p:sp>
      <p:pic>
        <p:nvPicPr>
          <p:cNvPr id="2050" name="Picture 2" descr="http://dkqlgfb5sk2dk.cloudfront.net/content/ajpregu/307/9/R1061/F1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5" y="1850673"/>
            <a:ext cx="6270317" cy="456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000" y="355600"/>
            <a:ext cx="887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Natural Science Literature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4974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35" y="609600"/>
            <a:ext cx="5088105" cy="44010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7789" y="1971792"/>
            <a:ext cx="322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Copepod mortality (</a:t>
            </a:r>
            <a:r>
              <a:rPr lang="en-US" sz="3600" i="1" dirty="0" err="1" smtClean="0"/>
              <a:t>acartia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tonsa</a:t>
            </a:r>
            <a:r>
              <a:rPr lang="en-US" sz="3600" i="1" dirty="0" smtClean="0"/>
              <a:t>, </a:t>
            </a:r>
            <a:r>
              <a:rPr lang="en-US" sz="3600" dirty="0" err="1" smtClean="0"/>
              <a:t>nauplii</a:t>
            </a:r>
            <a:r>
              <a:rPr lang="en-US" sz="3600" dirty="0" smtClean="0"/>
              <a:t> stage)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894080" y="1026160"/>
            <a:ext cx="2399275" cy="1026160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15" y="5024120"/>
            <a:ext cx="7210051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6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89" y="673368"/>
            <a:ext cx="8196000" cy="4926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848" y="5859244"/>
            <a:ext cx="8068311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Calculated by author using results from: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Dupont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S,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Havenhand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Thorndyke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en-US" sz="1400" dirty="0">
                <a:latin typeface="AdvPalI"/>
                <a:ea typeface="Calibri" panose="020F0502020204030204" pitchFamily="34" charset="0"/>
                <a:cs typeface="AdvPalI"/>
              </a:rPr>
              <a:t>et al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(2008) Near-future level of CO2-driven ocean acidification radically effects larval survival and development in the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brittlestar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AdvPalI"/>
              </a:rPr>
              <a:t>Ophiothrix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dvPalI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AdvPalI"/>
              </a:rPr>
              <a:t>fragilis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dvPalI"/>
              </a:rPr>
              <a:t>Marine Ecology Progress Series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dvPalB"/>
              </a:rPr>
              <a:t>373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285–294.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98160" y="4104640"/>
            <a:ext cx="1645920" cy="1026160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1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957" y="1852294"/>
            <a:ext cx="3557227" cy="4691380"/>
          </a:xfrm>
          <a:prstGeom prst="rect">
            <a:avLst/>
          </a:prstGeom>
        </p:spPr>
      </p:pic>
      <p:pic>
        <p:nvPicPr>
          <p:cNvPr id="6" name="Picture 2" descr="Fig. 3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2" y="1968340"/>
            <a:ext cx="35337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127000" y="6453185"/>
            <a:ext cx="3672840" cy="33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 dirty="0">
                <a:latin typeface="Arial" panose="020B0604020202020204" pitchFamily="34" charset="0"/>
              </a:rPr>
              <a:t>Rachael M. </a:t>
            </a:r>
            <a:r>
              <a:rPr lang="en-GB" altLang="en-US" sz="1089" b="1" dirty="0" err="1">
                <a:latin typeface="Arial" panose="020B0604020202020204" pitchFamily="34" charset="0"/>
              </a:rPr>
              <a:t>Heuer</a:t>
            </a:r>
            <a:r>
              <a:rPr lang="en-GB" altLang="en-US" sz="1089" b="1" dirty="0">
                <a:latin typeface="Arial" panose="020B0604020202020204" pitchFamily="34" charset="0"/>
              </a:rPr>
              <a:t>, and Martin </a:t>
            </a:r>
            <a:r>
              <a:rPr lang="en-GB" altLang="en-US" sz="1089" b="1" dirty="0" err="1">
                <a:latin typeface="Arial" panose="020B0604020202020204" pitchFamily="34" charset="0"/>
              </a:rPr>
              <a:t>Grosell</a:t>
            </a:r>
            <a:r>
              <a:rPr lang="en-GB" altLang="en-US" sz="1089" b="1" dirty="0">
                <a:latin typeface="Arial" panose="020B0604020202020204" pitchFamily="34" charset="0"/>
              </a:rPr>
              <a:t> Am J </a:t>
            </a:r>
            <a:r>
              <a:rPr lang="en-GB" altLang="en-US" sz="1089" b="1" dirty="0" err="1">
                <a:latin typeface="Arial" panose="020B0604020202020204" pitchFamily="34" charset="0"/>
              </a:rPr>
              <a:t>Physiol</a:t>
            </a:r>
            <a:r>
              <a:rPr lang="en-GB" altLang="en-US" sz="1089" b="1" dirty="0">
                <a:latin typeface="Arial" panose="020B0604020202020204" pitchFamily="34" charset="0"/>
              </a:rPr>
              <a:t> </a:t>
            </a:r>
            <a:r>
              <a:rPr lang="en-GB" altLang="en-US" sz="1089" b="1" dirty="0" err="1">
                <a:latin typeface="Arial" panose="020B0604020202020204" pitchFamily="34" charset="0"/>
              </a:rPr>
              <a:t>Regul</a:t>
            </a:r>
            <a:r>
              <a:rPr lang="en-GB" altLang="en-US" sz="1089" b="1" dirty="0">
                <a:latin typeface="Arial" panose="020B0604020202020204" pitchFamily="34" charset="0"/>
              </a:rPr>
              <a:t> </a:t>
            </a:r>
            <a:r>
              <a:rPr lang="en-GB" altLang="en-US" sz="1089" b="1" dirty="0" err="1">
                <a:latin typeface="Arial" panose="020B0604020202020204" pitchFamily="34" charset="0"/>
              </a:rPr>
              <a:t>Integr</a:t>
            </a:r>
            <a:r>
              <a:rPr lang="en-GB" altLang="en-US" sz="1089" b="1" dirty="0">
                <a:latin typeface="Arial" panose="020B0604020202020204" pitchFamily="34" charset="0"/>
              </a:rPr>
              <a:t> Comp </a:t>
            </a:r>
            <a:r>
              <a:rPr lang="en-GB" altLang="en-US" sz="1089" b="1" dirty="0" err="1">
                <a:latin typeface="Arial" panose="020B0604020202020204" pitchFamily="34" charset="0"/>
              </a:rPr>
              <a:t>Physiol</a:t>
            </a:r>
            <a:r>
              <a:rPr lang="en-GB" altLang="en-US" sz="1089" b="1" dirty="0">
                <a:latin typeface="Arial" panose="020B0604020202020204" pitchFamily="34" charset="0"/>
              </a:rPr>
              <a:t> 2014;307:R1061-R1084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528" y="5285272"/>
            <a:ext cx="4110083" cy="133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6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3200" dirty="0" smtClean="0">
                <a:latin typeface="+mj-lt"/>
              </a:rPr>
              <a:t>Physiological responses to CO2</a:t>
            </a:r>
            <a:endParaRPr lang="en-GB" altLang="en-US" sz="32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61" y="6203881"/>
            <a:ext cx="4052160" cy="64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42" y="1127161"/>
            <a:ext cx="4606560" cy="48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60002" y="5972041"/>
            <a:ext cx="391824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 dirty="0">
                <a:latin typeface="Arial" panose="020B0604020202020204" pitchFamily="34" charset="0"/>
              </a:rPr>
              <a:t>Rachael M. </a:t>
            </a:r>
            <a:r>
              <a:rPr lang="en-GB" altLang="en-US" sz="1089" b="1" dirty="0" err="1">
                <a:latin typeface="Arial" panose="020B0604020202020204" pitchFamily="34" charset="0"/>
              </a:rPr>
              <a:t>Heuer</a:t>
            </a:r>
            <a:r>
              <a:rPr lang="en-GB" altLang="en-US" sz="1089" b="1" dirty="0">
                <a:latin typeface="Arial" panose="020B0604020202020204" pitchFamily="34" charset="0"/>
              </a:rPr>
              <a:t>, and Martin </a:t>
            </a:r>
            <a:r>
              <a:rPr lang="en-GB" altLang="en-US" sz="1089" b="1" dirty="0" err="1">
                <a:latin typeface="Arial" panose="020B0604020202020204" pitchFamily="34" charset="0"/>
              </a:rPr>
              <a:t>Grosell</a:t>
            </a:r>
            <a:r>
              <a:rPr lang="en-GB" altLang="en-US" sz="1089" b="1" dirty="0">
                <a:latin typeface="Arial" panose="020B0604020202020204" pitchFamily="34" charset="0"/>
              </a:rPr>
              <a:t> Am J </a:t>
            </a:r>
            <a:r>
              <a:rPr lang="en-GB" altLang="en-US" sz="1089" b="1" dirty="0" err="1">
                <a:latin typeface="Arial" panose="020B0604020202020204" pitchFamily="34" charset="0"/>
              </a:rPr>
              <a:t>Physiol</a:t>
            </a:r>
            <a:r>
              <a:rPr lang="en-GB" altLang="en-US" sz="1089" b="1" dirty="0">
                <a:latin typeface="Arial" panose="020B0604020202020204" pitchFamily="34" charset="0"/>
              </a:rPr>
              <a:t> </a:t>
            </a:r>
            <a:r>
              <a:rPr lang="en-GB" altLang="en-US" sz="1089" b="1" dirty="0" err="1">
                <a:latin typeface="Arial" panose="020B0604020202020204" pitchFamily="34" charset="0"/>
              </a:rPr>
              <a:t>Regul</a:t>
            </a:r>
            <a:r>
              <a:rPr lang="en-GB" altLang="en-US" sz="1089" b="1" dirty="0">
                <a:latin typeface="Arial" panose="020B0604020202020204" pitchFamily="34" charset="0"/>
              </a:rPr>
              <a:t> </a:t>
            </a:r>
            <a:r>
              <a:rPr lang="en-GB" altLang="en-US" sz="1089" b="1" dirty="0" err="1">
                <a:latin typeface="Arial" panose="020B0604020202020204" pitchFamily="34" charset="0"/>
              </a:rPr>
              <a:t>Integr</a:t>
            </a:r>
            <a:r>
              <a:rPr lang="en-GB" altLang="en-US" sz="1089" b="1" dirty="0">
                <a:latin typeface="Arial" panose="020B0604020202020204" pitchFamily="34" charset="0"/>
              </a:rPr>
              <a:t> Comp </a:t>
            </a:r>
            <a:r>
              <a:rPr lang="en-GB" altLang="en-US" sz="1089" b="1" dirty="0" err="1">
                <a:latin typeface="Arial" panose="020B0604020202020204" pitchFamily="34" charset="0"/>
              </a:rPr>
              <a:t>Physiol</a:t>
            </a:r>
            <a:r>
              <a:rPr lang="en-GB" altLang="en-US" sz="1089" b="1" dirty="0">
                <a:latin typeface="Arial" panose="020B0604020202020204" pitchFamily="34" charset="0"/>
              </a:rPr>
              <a:t> 2014;307:R1061-R1084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©2014 by American Physiological Society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373562" y="796681"/>
            <a:ext cx="8092" cy="2281529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540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00" y="0"/>
            <a:ext cx="3554251" cy="3818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61" y="2974340"/>
            <a:ext cx="3554251" cy="387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44800" y="5791200"/>
            <a:ext cx="1645920" cy="1026160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081" y="6427190"/>
            <a:ext cx="4367750" cy="39017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51680" y="1615758"/>
            <a:ext cx="3773487" cy="23466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Bioeconomics</a:t>
            </a:r>
            <a:r>
              <a:rPr lang="en-US" dirty="0" smtClean="0"/>
              <a:t> – Red King Crab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9710" y="3962400"/>
            <a:ext cx="786770" cy="1655811"/>
          </a:xfrm>
          <a:prstGeom prst="ellipse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2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81" y="6427190"/>
            <a:ext cx="4367750" cy="39017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5906741" y="1615758"/>
            <a:ext cx="2418426" cy="234664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Bioeconomics</a:t>
            </a:r>
            <a:r>
              <a:rPr lang="en-US" dirty="0" smtClean="0"/>
              <a:t> – Tanner Crab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3225124"/>
            <a:ext cx="5490181" cy="2673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01" y="487013"/>
            <a:ext cx="5416083" cy="247377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70941" y="2144675"/>
            <a:ext cx="1645920" cy="816115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8261" y="1029248"/>
            <a:ext cx="786770" cy="1351773"/>
          </a:xfrm>
          <a:prstGeom prst="ellipse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1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Coral Reefs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19" y="1418171"/>
            <a:ext cx="7201241" cy="4093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807" y="6046336"/>
            <a:ext cx="2845753" cy="716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194" y="6085020"/>
            <a:ext cx="1786573" cy="6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82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32" y="127465"/>
            <a:ext cx="6534772" cy="60969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025" y="6254862"/>
            <a:ext cx="881627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Kleypas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J.A., and K.K. Yates. 2009. Coral reefs and ocean acidification.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Oceanography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22(4):108–117, http://dx.doi.org/10.5670/oceanog.2009.101.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0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54" y="1162685"/>
            <a:ext cx="6480906" cy="5259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27" y="157844"/>
            <a:ext cx="8106506" cy="528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054" y="4673600"/>
            <a:ext cx="6988906" cy="873760"/>
          </a:xfrm>
          <a:prstGeom prst="rect">
            <a:avLst/>
          </a:prstGeom>
          <a:solidFill>
            <a:srgbClr val="FFFF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4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849120"/>
            <a:ext cx="7345363" cy="2113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What is the potential magnitude of the economic effects of an ocean acidification catastrophe?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" y="5781552"/>
            <a:ext cx="7675880" cy="87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56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93" y="686088"/>
            <a:ext cx="7275468" cy="4552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92" y="5238958"/>
            <a:ext cx="8612068" cy="9705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370431"/>
            <a:ext cx="881436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Silverman, J., B. Lazar, L. Cao, K.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Caldeira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J.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Erez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2009. Coral reefs may start dissolving when atmospheric CO2 doubles. Geophysical Research Letters 36, L05606, doi:10.1029/2008GL036282.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27" y="157844"/>
            <a:ext cx="8106506" cy="5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0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52" y="582929"/>
            <a:ext cx="8174776" cy="4940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057" y="6489700"/>
            <a:ext cx="4620526" cy="36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64" y="6073791"/>
            <a:ext cx="6403619" cy="4159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41340" y="4207155"/>
            <a:ext cx="2057779" cy="816115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3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" y="1849120"/>
            <a:ext cx="8382000" cy="4775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Complete collapse of economically viable marine capture fisheries (MEY)</a:t>
            </a:r>
          </a:p>
          <a:p>
            <a:r>
              <a:rPr lang="en-US" sz="3200" dirty="0" smtClean="0"/>
              <a:t>Minimal economic effect on aquaculture, due to potential for adaptation</a:t>
            </a:r>
          </a:p>
          <a:p>
            <a:r>
              <a:rPr lang="en-US" sz="3200" dirty="0" smtClean="0"/>
              <a:t>Complete destruction of coral reefs</a:t>
            </a:r>
          </a:p>
          <a:p>
            <a:r>
              <a:rPr lang="en-US" sz="3200" dirty="0" smtClean="0"/>
              <a:t>[Significant loss of biodiversity and rearrangement of marine and nearshore ecosystems]- no attempt to value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2769" y="244158"/>
            <a:ext cx="8000047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OA Catastrophe</a:t>
            </a:r>
            <a:br>
              <a:rPr lang="en-US" dirty="0" smtClean="0"/>
            </a:br>
            <a:r>
              <a:rPr lang="en-US" dirty="0" smtClean="0"/>
              <a:t> mechanisms for economic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33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178878"/>
            <a:ext cx="7345362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Marine </a:t>
            </a:r>
            <a:r>
              <a:rPr lang="en-US" dirty="0"/>
              <a:t>C</a:t>
            </a:r>
            <a:r>
              <a:rPr lang="en-US" dirty="0" smtClean="0"/>
              <a:t>apture </a:t>
            </a:r>
            <a:r>
              <a:rPr lang="en-US" dirty="0"/>
              <a:t>F</a:t>
            </a:r>
            <a:r>
              <a:rPr lang="en-US" dirty="0" smtClean="0"/>
              <a:t>isheries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99" y="418317"/>
            <a:ext cx="4897120" cy="6013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078" y="1224280"/>
            <a:ext cx="19451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Marine capture fisheries production is NOT growing and seems unlikely to grow in the future.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38719" y="1879600"/>
            <a:ext cx="1300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Inland capture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38719" y="4368800"/>
            <a:ext cx="1300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Marine capture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" y="5961455"/>
            <a:ext cx="1729740" cy="7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18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2" y="396240"/>
            <a:ext cx="5908675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Marine capture </a:t>
            </a:r>
            <a:r>
              <a:rPr lang="en-US" dirty="0"/>
              <a:t>f</a:t>
            </a:r>
            <a:r>
              <a:rPr lang="en-US" dirty="0" smtClean="0"/>
              <a:t>isheries - 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32" y="2133601"/>
            <a:ext cx="7345363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Estimate 1: Zero (current status)</a:t>
            </a:r>
          </a:p>
          <a:p>
            <a:r>
              <a:rPr lang="en-US" sz="3200" dirty="0" smtClean="0"/>
              <a:t>Estimate 2: $49 – 75 billion (with optimal fleet = ~50% effort reduction)</a:t>
            </a:r>
          </a:p>
          <a:p>
            <a:r>
              <a:rPr lang="en-US" sz="3200" dirty="0" smtClean="0"/>
              <a:t>Estimate 3: 6% x $115 billion</a:t>
            </a:r>
            <a:br>
              <a:rPr lang="en-US" sz="3200" dirty="0" smtClean="0"/>
            </a:br>
            <a:r>
              <a:rPr lang="en-US" sz="3200" dirty="0" smtClean="0"/>
              <a:t> ex-vessel value</a:t>
            </a:r>
            <a:br>
              <a:rPr lang="en-US" sz="3200" dirty="0" smtClean="0"/>
            </a:br>
            <a:r>
              <a:rPr lang="en-US" sz="3200" dirty="0" smtClean="0"/>
              <a:t>= $7 billion</a:t>
            </a:r>
            <a:endParaRPr lang="en-US" sz="3200" dirty="0"/>
          </a:p>
        </p:txBody>
      </p:sp>
      <p:pic>
        <p:nvPicPr>
          <p:cNvPr id="4" name="Picture 8" descr="pi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96" y="3972560"/>
            <a:ext cx="1986280" cy="276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612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Marine capture </a:t>
            </a:r>
            <a:r>
              <a:rPr lang="en-US" dirty="0"/>
              <a:t>f</a:t>
            </a:r>
            <a:r>
              <a:rPr lang="en-US" dirty="0" smtClean="0"/>
              <a:t>isheries - 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1.4 x rents (Narita et al.)</a:t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Global net value = 	$68 – 105 billion</a:t>
            </a:r>
          </a:p>
        </p:txBody>
      </p:sp>
    </p:spTree>
    <p:extLst>
      <p:ext uri="{BB962C8B-B14F-4D97-AF65-F5344CB8AC3E}">
        <p14:creationId xmlns:p14="http://schemas.microsoft.com/office/powerpoint/2010/main" val="3682636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Marine capture </a:t>
            </a:r>
            <a:r>
              <a:rPr lang="en-US" dirty="0"/>
              <a:t>f</a:t>
            </a:r>
            <a:r>
              <a:rPr lang="en-US" dirty="0" smtClean="0"/>
              <a:t>isheries – Recreational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867968" cy="3931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Global expenditures:			$200 billion</a:t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sz="1800" dirty="0" smtClean="0"/>
              <a:t>(World Bank 2012)</a:t>
            </a:r>
          </a:p>
          <a:p>
            <a:pPr marL="0" indent="0">
              <a:buNone/>
            </a:pPr>
            <a:r>
              <a:rPr lang="en-US" sz="3200" dirty="0" smtClean="0"/>
              <a:t>	saltwater fraction:		0.25</a:t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sz="2200" dirty="0" smtClean="0"/>
              <a:t>(USFWS 2012)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net value / expenditures:	0.35</a:t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sz="2200" dirty="0" smtClean="0"/>
              <a:t>(Haley et al. 1999)</a:t>
            </a:r>
          </a:p>
          <a:p>
            <a:pPr marL="0" indent="0">
              <a:buNone/>
            </a:pPr>
            <a:r>
              <a:rPr lang="en-US" sz="3200" dirty="0" smtClean="0"/>
              <a:t>Global net value:			$17.5 billion		</a:t>
            </a:r>
          </a:p>
        </p:txBody>
      </p:sp>
    </p:spTree>
    <p:extLst>
      <p:ext uri="{BB962C8B-B14F-4D97-AF65-F5344CB8AC3E}">
        <p14:creationId xmlns:p14="http://schemas.microsoft.com/office/powerpoint/2010/main" val="1513073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345758"/>
            <a:ext cx="5664835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Marine capture </a:t>
            </a:r>
            <a:r>
              <a:rPr lang="en-US" dirty="0"/>
              <a:t>f</a:t>
            </a:r>
            <a:r>
              <a:rPr lang="en-US" dirty="0" smtClean="0"/>
              <a:t>isheries – Subsistence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2" y="2631441"/>
            <a:ext cx="7867968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Developed countries: very small fraction</a:t>
            </a:r>
            <a:br>
              <a:rPr lang="en-US" sz="3200" dirty="0" smtClean="0"/>
            </a:br>
            <a:r>
              <a:rPr lang="en-US" sz="3200" dirty="0" smtClean="0"/>
              <a:t>	e.g. Alaska: ~0.5% of all salmon</a:t>
            </a:r>
          </a:p>
          <a:p>
            <a:pPr marL="0" indent="0">
              <a:buNone/>
            </a:pPr>
            <a:r>
              <a:rPr lang="en-US" sz="3200" dirty="0" smtClean="0"/>
              <a:t>LDC’s : mostly inland, but,</a:t>
            </a:r>
            <a:br>
              <a:rPr lang="en-US" sz="3200" dirty="0" smtClean="0"/>
            </a:br>
            <a:r>
              <a:rPr lang="en-US" sz="3200" dirty="0" smtClean="0"/>
              <a:t>	Vietnam: 1 million tons 	 </a:t>
            </a:r>
            <a:r>
              <a:rPr lang="en-US" sz="2000" dirty="0" smtClean="0"/>
              <a:t>(World Bank 2012)</a:t>
            </a:r>
          </a:p>
          <a:p>
            <a:pPr marL="0" indent="0">
              <a:buNone/>
            </a:pPr>
            <a:r>
              <a:rPr lang="en-US" sz="3200" dirty="0" smtClean="0"/>
              <a:t>Estimate: 2 million tons</a:t>
            </a:r>
            <a:br>
              <a:rPr lang="en-US" sz="3200" dirty="0" smtClean="0"/>
            </a:br>
            <a:r>
              <a:rPr lang="en-US" sz="3200" dirty="0" smtClean="0"/>
              <a:t>	x $2.50 / kg =			$5 billion</a:t>
            </a:r>
          </a:p>
        </p:txBody>
      </p:sp>
      <p:pic>
        <p:nvPicPr>
          <p:cNvPr id="4" name="Content Placeholder 8" descr="three of us.jpg"/>
          <p:cNvPicPr>
            <a:picLocks noChangeAspect="1"/>
          </p:cNvPicPr>
          <p:nvPr/>
        </p:nvPicPr>
        <p:blipFill>
          <a:blip r:embed="rId2" cstate="print"/>
          <a:srcRect l="-10521" r="-10521"/>
          <a:stretch>
            <a:fillRect/>
          </a:stretch>
        </p:blipFill>
        <p:spPr>
          <a:xfrm>
            <a:off x="6935148" y="111760"/>
            <a:ext cx="2208852" cy="24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79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Marine Aquaculture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7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849120"/>
            <a:ext cx="7345363" cy="4338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 scientifically plausible level of OA and associated biophysical effects that enables an estimate of an approximate upper bound or potential magnitude of economic consequences over the coming two centuries.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What might this look like?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 Catastrophe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74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2" y="628968"/>
            <a:ext cx="7615238" cy="4886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80" y="5961455"/>
            <a:ext cx="1729740" cy="734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69840" y="4257040"/>
            <a:ext cx="233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Fully utilized, common property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66890" y="2721117"/>
            <a:ext cx="227711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New, rapidly growing and changing, private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85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4F0066-F815-4741-B94C-7A8BF80B926C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4" y="2108517"/>
            <a:ext cx="5591175" cy="3514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450" y="381000"/>
            <a:ext cx="6415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Marine aquaculture is only 1/3 of total aquaculture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71624" y="5623242"/>
            <a:ext cx="55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Excludes aquatic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01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84" y="1095741"/>
            <a:ext cx="8391525" cy="1571625"/>
          </a:xfrm>
          <a:prstGeom prst="rect">
            <a:avLst/>
          </a:prstGeom>
        </p:spPr>
      </p:pic>
      <p:pic>
        <p:nvPicPr>
          <p:cNvPr id="1026" name="Picture 2" descr="The owners of Goose Point Oysters have been raising oysters in Willapa Bay since the mid-1970s but recently opened a hatchery in Hawaii because ocean acidification made it harder to raise oysters in the Northwes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" y="2839678"/>
            <a:ext cx="5295656" cy="34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84" y="561910"/>
            <a:ext cx="45434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64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Coral Reefs</a:t>
            </a:r>
            <a:br>
              <a:rPr lang="en-US" dirty="0" smtClean="0"/>
            </a:br>
            <a:r>
              <a:rPr lang="en-US" dirty="0" smtClean="0"/>
              <a:t>28 million hectares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71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45" y="591198"/>
            <a:ext cx="7317887" cy="4194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45" y="5041900"/>
            <a:ext cx="5488066" cy="122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87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Coral Reefs</a:t>
            </a:r>
            <a:br>
              <a:rPr lang="en-US" dirty="0" smtClean="0"/>
            </a:br>
            <a:r>
              <a:rPr lang="en-US" dirty="0" smtClean="0"/>
              <a:t> – 28 million hectares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16" y="2133601"/>
            <a:ext cx="7345363" cy="39319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Low estimate: $54 per hectare-</a:t>
            </a:r>
            <a:r>
              <a:rPr lang="en-US" sz="3200" dirty="0" err="1" smtClean="0"/>
              <a:t>yr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	 (</a:t>
            </a:r>
            <a:r>
              <a:rPr lang="en-US" dirty="0" err="1" smtClean="0"/>
              <a:t>Carr</a:t>
            </a:r>
            <a:r>
              <a:rPr lang="en-US" dirty="0" smtClean="0"/>
              <a:t> &amp; Mendelsohn 2003) </a:t>
            </a:r>
          </a:p>
          <a:p>
            <a:pPr marL="0" indent="0">
              <a:buNone/>
            </a:pPr>
            <a:r>
              <a:rPr lang="en-US" sz="3200" dirty="0" smtClean="0"/>
              <a:t>High estimate: $24 billion per </a:t>
            </a:r>
            <a:r>
              <a:rPr lang="en-US" sz="3200" dirty="0" err="1" smtClean="0"/>
              <a:t>yr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 </a:t>
            </a:r>
            <a:r>
              <a:rPr lang="en-US" sz="2800" dirty="0"/>
              <a:t> </a:t>
            </a:r>
            <a:r>
              <a:rPr lang="en-US" dirty="0" smtClean="0"/>
              <a:t>(Cesar 2003</a:t>
            </a:r>
            <a:r>
              <a:rPr lang="en-US" dirty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Alternative High estimate: $1,562 per hectare-</a:t>
            </a:r>
            <a:r>
              <a:rPr lang="en-US" sz="3200" dirty="0" err="1" smtClean="0"/>
              <a:t>yr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	</a:t>
            </a:r>
            <a:r>
              <a:rPr lang="en-US" dirty="0" smtClean="0"/>
              <a:t>(median of recreation values from 29 studies used by </a:t>
            </a:r>
            <a:r>
              <a:rPr lang="en-US" dirty="0" err="1" smtClean="0"/>
              <a:t>Costanza</a:t>
            </a:r>
            <a:r>
              <a:rPr lang="en-US" dirty="0" smtClean="0"/>
              <a:t> et al. 2014)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 smtClean="0"/>
              <a:t>Global net value: 	$ 1.5 – </a:t>
            </a:r>
            <a:r>
              <a:rPr lang="en-US" sz="3200" dirty="0"/>
              <a:t>2</a:t>
            </a:r>
            <a:r>
              <a:rPr lang="en-US" sz="3200" dirty="0" smtClean="0"/>
              <a:t>4 billion  [44 billion]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3913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411922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annual values</a:t>
            </a:r>
            <a:br>
              <a:rPr lang="en-US" dirty="0" smtClean="0"/>
            </a:br>
            <a:r>
              <a:rPr lang="en-US" sz="3100" dirty="0" smtClean="0"/>
              <a:t>billions of 2014 dollars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27" y="1809513"/>
            <a:ext cx="6805934" cy="46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82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are aware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Collapse of anadromous fish affects terrestrial ecosystems</a:t>
            </a:r>
          </a:p>
          <a:p>
            <a:r>
              <a:rPr lang="en-US" dirty="0" smtClean="0"/>
              <a:t>Cultural values of subsistence fishing are significant</a:t>
            </a:r>
          </a:p>
          <a:p>
            <a:r>
              <a:rPr lang="en-US" dirty="0" smtClean="0"/>
              <a:t>Ocean conditions vary – a lot</a:t>
            </a:r>
          </a:p>
          <a:p>
            <a:r>
              <a:rPr lang="en-US" dirty="0" smtClean="0"/>
              <a:t>Ecosystems are complex, response to OA will be complex</a:t>
            </a:r>
          </a:p>
          <a:p>
            <a:r>
              <a:rPr lang="en-US" dirty="0" smtClean="0"/>
              <a:t>Humans are a big part of marine ecosystems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02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002505"/>
          </a:xfrm>
        </p:spPr>
        <p:txBody>
          <a:bodyPr/>
          <a:lstStyle/>
          <a:p>
            <a:r>
              <a:rPr lang="en-US" dirty="0" smtClean="0"/>
              <a:t>What are we omitting?</a:t>
            </a:r>
            <a:endParaRPr lang="en-US" dirty="0"/>
          </a:p>
        </p:txBody>
      </p:sp>
      <p:pic>
        <p:nvPicPr>
          <p:cNvPr id="4" name="Picture 11" descr="bear_salmon_gp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" y="124666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61" y="4327842"/>
            <a:ext cx="4016019" cy="1481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080" y="1470342"/>
            <a:ext cx="4549226" cy="3926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6" y="5396865"/>
            <a:ext cx="45910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6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Subsistence Lifestyle</a:t>
            </a:r>
            <a:endParaRPr lang="en-US" dirty="0"/>
          </a:p>
        </p:txBody>
      </p:sp>
      <p:pic>
        <p:nvPicPr>
          <p:cNvPr id="6" name="Content Placeholder 4" descr="spawningsockeye.jpg"/>
          <p:cNvPicPr>
            <a:picLocks noChangeAspect="1"/>
          </p:cNvPicPr>
          <p:nvPr/>
        </p:nvPicPr>
        <p:blipFill>
          <a:blip r:embed="rId2" cstate="print"/>
          <a:srcRect l="-12204" r="-12204"/>
          <a:stretch>
            <a:fillRect/>
          </a:stretch>
        </p:blipFill>
        <p:spPr bwMode="auto">
          <a:xfrm>
            <a:off x="0" y="1507807"/>
            <a:ext cx="7010400" cy="375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8" descr="three of us.jpg"/>
          <p:cNvPicPr>
            <a:picLocks noChangeAspect="1"/>
          </p:cNvPicPr>
          <p:nvPr/>
        </p:nvPicPr>
        <p:blipFill>
          <a:blip r:embed="rId3" cstate="print"/>
          <a:srcRect l="-10521" r="-10521"/>
          <a:stretch>
            <a:fillRect/>
          </a:stretch>
        </p:blipFill>
        <p:spPr>
          <a:xfrm>
            <a:off x="4572794" y="1986279"/>
            <a:ext cx="4289161" cy="47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6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pcc.ch/report/graphics/images/Assessment%20Reports/AR5%20-%20WG1/Chapter%2006/Fig6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6" y="1240059"/>
            <a:ext cx="5356431" cy="561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56948" y="5599687"/>
            <a:ext cx="2568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http://www.ipcc.ch/report/graphics/images/Assessment%20Reports/AR5%20-%20WG1/Chapter%2006/Fig6-28.jpg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274" y="1082439"/>
            <a:ext cx="5026726" cy="120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020" y="312998"/>
            <a:ext cx="8040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RCP 8.5 to Year 2100</a:t>
            </a:r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52500" y="3111500"/>
            <a:ext cx="401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928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39" y="828286"/>
            <a:ext cx="8519480" cy="5645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200" y="6473368"/>
            <a:ext cx="5161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NOAA: http</a:t>
            </a:r>
            <a:r>
              <a:rPr lang="en-US" sz="1200" dirty="0"/>
              <a:t>://www.ospo.noaa.gov/data/sst/contour/global_small.cf.gif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6140" y="89012"/>
            <a:ext cx="4815840" cy="104644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Conditions vary:</a:t>
            </a:r>
            <a:br>
              <a:rPr lang="en-US" sz="4400" dirty="0" smtClean="0"/>
            </a:br>
            <a:r>
              <a:rPr lang="en-US" dirty="0" smtClean="0"/>
              <a:t>  Ocean Sea Surface Temperature 25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84259" cy="6801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2049" y="6488668"/>
            <a:ext cx="520131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/>
              <a:t>https://accap.uaf.edu/sites/default/files/Busch.pdf</a:t>
            </a:r>
          </a:p>
        </p:txBody>
      </p:sp>
    </p:spTree>
    <p:extLst>
      <p:ext uri="{BB962C8B-B14F-4D97-AF65-F5344CB8AC3E}">
        <p14:creationId xmlns:p14="http://schemas.microsoft.com/office/powerpoint/2010/main" val="236309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47005"/>
            <a:ext cx="497205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666" y="1399374"/>
            <a:ext cx="4933950" cy="5305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565" y="5557050"/>
            <a:ext cx="3859900" cy="1071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Unsworth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Richard K F, Catherine J Collier, Gideon M Henderson and Len J McKenzie. 2012. Tropical seagrass meadows modify seawater carbon chemistry: implications for coral reefs impacted by ocean acidification. Environ. Res. Lett. 7 024026 doi:10.1088/1748-9326/7/2/024026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20630" y="1189529"/>
            <a:ext cx="679731" cy="111670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19642" y="2306230"/>
            <a:ext cx="679731" cy="111670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4530" y="147005"/>
            <a:ext cx="3374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Symbionts to the rescue?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2934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48" y="393699"/>
            <a:ext cx="4819055" cy="6065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975" y="711200"/>
            <a:ext cx="266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Some measured impacts are moderate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5211450" y="3251200"/>
            <a:ext cx="1210625" cy="2260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0135" y="5331883"/>
            <a:ext cx="3134186" cy="123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Kurihara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H. 2008. Effects of CO2-driven ocean acidification on the early developmental stages of invertebrates.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dvPalI"/>
              </a:rPr>
              <a:t>Marine Ecology Progress Series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373:275-284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93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74" y="774699"/>
            <a:ext cx="6381393" cy="44478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2856" y="5398785"/>
            <a:ext cx="8007069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Michelle, Trevor J. Hamilton,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Junho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Emily M.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Lyall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Joshua Gallup, Amy Jiang, Jason Lee, David A. Close, Sang-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Yun, and Colin J.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Brauner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2015. “Responses of Pink Salmon to CO2-Induced Aquatic Acidification.”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Change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(10): 950–55.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56" y="188453"/>
            <a:ext cx="7753074" cy="49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48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B64418-DE92-4F88-916C-E8C863D21335}" type="slidenum">
              <a:rPr lang="en-US" altLang="en-US"/>
              <a:pPr/>
              <a:t>45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725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Fishing Alters </a:t>
            </a:r>
            <a:r>
              <a:rPr lang="en-US" altLang="en-US" dirty="0"/>
              <a:t>Ecosystems</a:t>
            </a:r>
          </a:p>
        </p:txBody>
      </p:sp>
      <p:pic>
        <p:nvPicPr>
          <p:cNvPr id="195589" name="Picture 5" descr="fr_chapter3_fig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1100"/>
            <a:ext cx="7426325" cy="56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6186488" y="6424613"/>
            <a:ext cx="2667000" cy="33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Pew Oceans Commission</a:t>
            </a:r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758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87" y="1143000"/>
            <a:ext cx="6854626" cy="4572000"/>
          </a:xfrm>
          <a:prstGeom prst="rect">
            <a:avLst/>
          </a:prstGeom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09600" y="6019800"/>
            <a:ext cx="7696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dirty="0" err="1"/>
              <a:t>Botsford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Castilla</a:t>
            </a:r>
            <a:r>
              <a:rPr lang="en-US" altLang="en-US" sz="1200" dirty="0"/>
              <a:t>, Peterson. The Management of Fisheries and Marine Ecosystems, </a:t>
            </a:r>
            <a:r>
              <a:rPr lang="en-US" altLang="en-US" sz="1200" i="1" dirty="0"/>
              <a:t>Science</a:t>
            </a:r>
            <a:r>
              <a:rPr lang="en-US" altLang="en-US" sz="1200" dirty="0"/>
              <a:t> 277: 509</a:t>
            </a:r>
          </a:p>
        </p:txBody>
      </p:sp>
    </p:spTree>
    <p:extLst>
      <p:ext uri="{BB962C8B-B14F-4D97-AF65-F5344CB8AC3E}">
        <p14:creationId xmlns:p14="http://schemas.microsoft.com/office/powerpoint/2010/main" val="1161130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08" y="89294"/>
            <a:ext cx="6854626" cy="4559300"/>
          </a:xfrm>
          <a:prstGeom prst="rect">
            <a:avLst/>
          </a:prstGeom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42195" y="6472954"/>
            <a:ext cx="7696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dirty="0" err="1"/>
              <a:t>Botsford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Castilla</a:t>
            </a:r>
            <a:r>
              <a:rPr lang="en-US" altLang="en-US" sz="1200" dirty="0"/>
              <a:t>, Peterson. The Management of Fisheries and Marine Ecosystems, </a:t>
            </a:r>
            <a:r>
              <a:rPr lang="en-US" altLang="en-US" sz="1200" i="1" dirty="0"/>
              <a:t>Science</a:t>
            </a:r>
            <a:r>
              <a:rPr lang="en-US" altLang="en-US" sz="1200" dirty="0"/>
              <a:t> 277: 509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6" y="4754937"/>
            <a:ext cx="7605019" cy="16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3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0.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4" y="509796"/>
            <a:ext cx="5138441" cy="618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75967" y="5859610"/>
            <a:ext cx="25611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https://www.ipcc.ch/publications_and_data/ar4/wg1/en/fig/figure-10-24-l.png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52326" y="736376"/>
            <a:ext cx="1023641" cy="1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00239" y="509796"/>
            <a:ext cx="2561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RCP 8.5: 936 ppm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738605" y="4659662"/>
            <a:ext cx="2798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Saturation &lt; 1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79774" y="5347487"/>
            <a:ext cx="1023641" cy="1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1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 RCP 8.5 to previous scenarios…..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75" y="1746568"/>
            <a:ext cx="5797585" cy="39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9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2457"/>
            <a:ext cx="7184940" cy="45106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35" y="5277275"/>
            <a:ext cx="5788229" cy="1205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240" y="6551629"/>
            <a:ext cx="447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NRC 2010. http://www.nap.edu/download.php?record_id=12904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038" y="141335"/>
            <a:ext cx="8343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And thereby to Year 2200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8589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4932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Beyond chemistry,</a:t>
            </a:r>
            <a:br>
              <a:rPr lang="en-US" dirty="0" smtClean="0"/>
            </a:br>
            <a:r>
              <a:rPr lang="en-US" dirty="0" smtClean="0"/>
              <a:t>Complexity Rules: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79600"/>
            <a:ext cx="7345363" cy="44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“The scientific community needs to </a:t>
            </a:r>
            <a:r>
              <a:rPr lang="en-US" sz="3200" dirty="0" err="1" smtClean="0"/>
              <a:t>recognise</a:t>
            </a:r>
            <a:r>
              <a:rPr lang="en-US" sz="3200" dirty="0" smtClean="0"/>
              <a:t> the complexities involved….To extrapolate cell, organism, population, and ecosystem impacts to economic and social consequences, with a significant degree of confidence, is likely to be elusive for some time to come.”</a:t>
            </a:r>
          </a:p>
          <a:p>
            <a:pPr marL="0" indent="0">
              <a:buNone/>
            </a:pPr>
            <a:r>
              <a:rPr lang="en-US" dirty="0" smtClean="0"/>
              <a:t>--M. </a:t>
            </a:r>
            <a:r>
              <a:rPr lang="en-US" dirty="0" err="1" smtClean="0"/>
              <a:t>Barange</a:t>
            </a:r>
            <a:r>
              <a:rPr lang="en-US" dirty="0" smtClean="0"/>
              <a:t>, in </a:t>
            </a:r>
            <a:r>
              <a:rPr lang="en-US" dirty="0" err="1" smtClean="0"/>
              <a:t>Hilmi</a:t>
            </a:r>
            <a:r>
              <a:rPr lang="en-US" dirty="0" smtClean="0"/>
              <a:t> et al. (2015).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3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62" y="1510202"/>
            <a:ext cx="5743818" cy="4655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025" y="6254862"/>
            <a:ext cx="881627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Kleypas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J.A., and K.K. Yates. 2009. Coral reefs and ocean acidification.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Oceanography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22(4):108–117, http://dx.doi.org/10.5670/oceanog.2009.101.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355600"/>
            <a:ext cx="887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Natural Science Literature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538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6056</TotalTime>
  <Words>872</Words>
  <Application>Microsoft Office PowerPoint</Application>
  <PresentationFormat>On-screen Show (4:3)</PresentationFormat>
  <Paragraphs>103</Paragraphs>
  <Slides>47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AdvPalB</vt:lpstr>
      <vt:lpstr>AdvPalI</vt:lpstr>
      <vt:lpstr>Arial</vt:lpstr>
      <vt:lpstr>Calibri</vt:lpstr>
      <vt:lpstr>Calisto MT</vt:lpstr>
      <vt:lpstr>Cambria</vt:lpstr>
      <vt:lpstr>Cambria Math</vt:lpstr>
      <vt:lpstr>Comic Sans MS</vt:lpstr>
      <vt:lpstr>msgothic</vt:lpstr>
      <vt:lpstr>Times New Roman</vt:lpstr>
      <vt:lpstr>Wingdings</vt:lpstr>
      <vt:lpstr>Capital</vt:lpstr>
      <vt:lpstr>Economic Effects of an Ocean Acidification Catastrophe  ASSA 2016 session Valuing Climate Catastrophes  Steve Colt sgcolt@uaa.alaska.edu  Gunnar Knapp gpknapp@uaa.Alaska.edu </vt:lpstr>
      <vt:lpstr>Question:</vt:lpstr>
      <vt:lpstr>OA Catastrophe</vt:lpstr>
      <vt:lpstr>PowerPoint Presentation</vt:lpstr>
      <vt:lpstr>PowerPoint Presentation</vt:lpstr>
      <vt:lpstr>Connect RCP 8.5 to previous scenarios…..</vt:lpstr>
      <vt:lpstr>PowerPoint Presentation</vt:lpstr>
      <vt:lpstr>Beyond chemistry, Complexity Rules:</vt:lpstr>
      <vt:lpstr>PowerPoint Presentation</vt:lpstr>
      <vt:lpstr>PowerPoint Presentation</vt:lpstr>
      <vt:lpstr>PowerPoint Presentation</vt:lpstr>
      <vt:lpstr>PowerPoint Presentation</vt:lpstr>
      <vt:lpstr>Physiology</vt:lpstr>
      <vt:lpstr>PowerPoint Presentation</vt:lpstr>
      <vt:lpstr>PowerPoint Presentation</vt:lpstr>
      <vt:lpstr>PowerPoint Presentation</vt:lpstr>
      <vt:lpstr>Coral Reefs</vt:lpstr>
      <vt:lpstr>PowerPoint Presentation</vt:lpstr>
      <vt:lpstr>PowerPoint Presentation</vt:lpstr>
      <vt:lpstr>PowerPoint Presentation</vt:lpstr>
      <vt:lpstr>PowerPoint Presentation</vt:lpstr>
      <vt:lpstr>OA Catastrophe  mechanisms for economic effects</vt:lpstr>
      <vt:lpstr>Marine Capture Fisheries</vt:lpstr>
      <vt:lpstr>PowerPoint Presentation</vt:lpstr>
      <vt:lpstr>Marine capture fisheries - Rents</vt:lpstr>
      <vt:lpstr>Marine capture fisheries - CS</vt:lpstr>
      <vt:lpstr>Marine capture fisheries – Recreational</vt:lpstr>
      <vt:lpstr>Marine capture fisheries – Subsistence</vt:lpstr>
      <vt:lpstr>Marine Aquaculture</vt:lpstr>
      <vt:lpstr>PowerPoint Presentation</vt:lpstr>
      <vt:lpstr>PowerPoint Presentation</vt:lpstr>
      <vt:lpstr>PowerPoint Presentation</vt:lpstr>
      <vt:lpstr>Coral Reefs 28 million hectares</vt:lpstr>
      <vt:lpstr>PowerPoint Presentation</vt:lpstr>
      <vt:lpstr>Coral Reefs  – 28 million hectares</vt:lpstr>
      <vt:lpstr>Summary of annual values billions of 2014 dollars</vt:lpstr>
      <vt:lpstr>Things we are aware of</vt:lpstr>
      <vt:lpstr>What are we omitting?</vt:lpstr>
      <vt:lpstr>Subsistence Lifestyle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Fishing Alters Ecosystems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Anne Gore</dc:creator>
  <cp:lastModifiedBy>steve.colt</cp:lastModifiedBy>
  <cp:revision>279</cp:revision>
  <dcterms:created xsi:type="dcterms:W3CDTF">2010-11-18T20:39:46Z</dcterms:created>
  <dcterms:modified xsi:type="dcterms:W3CDTF">2016-01-03T08:37:50Z</dcterms:modified>
</cp:coreProperties>
</file>